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86" r:id="rId5"/>
    <p:sldId id="388" r:id="rId6"/>
    <p:sldId id="406" r:id="rId7"/>
    <p:sldId id="395" r:id="rId8"/>
    <p:sldId id="402" r:id="rId9"/>
  </p:sldIdLst>
  <p:sldSz cx="9144000" cy="6858000" type="screen4x3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D9F1"/>
    <a:srgbClr val="3092D4"/>
    <a:srgbClr val="555555"/>
    <a:srgbClr val="367C39"/>
    <a:srgbClr val="AFAFAF"/>
    <a:srgbClr val="7A7A7A"/>
    <a:srgbClr val="4FA2DB"/>
    <a:srgbClr val="669DE0"/>
    <a:srgbClr val="5CA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3" autoAdjust="0"/>
    <p:restoredTop sz="95223" autoAdjust="0"/>
  </p:normalViewPr>
  <p:slideViewPr>
    <p:cSldViewPr>
      <p:cViewPr varScale="1">
        <p:scale>
          <a:sx n="75" d="100"/>
          <a:sy n="75" d="100"/>
        </p:scale>
        <p:origin x="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4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FAC06628-B7C2-4E32-9BEF-08760B22DF7A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DF0BD553-4F93-4FD9-8F2F-002A58496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59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1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75E08A17-9817-454C-81BC-EDCFA8EFFBED}" type="datetimeFigureOut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22694"/>
            <a:ext cx="5447030" cy="4474131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3663"/>
            <a:ext cx="2950475" cy="49712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B788B607-B1A5-48C5-A10B-0BD371FC2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756000" y="1844824"/>
            <a:ext cx="360000" cy="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2132856"/>
            <a:ext cx="7614416" cy="6480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aseline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pic>
        <p:nvPicPr>
          <p:cNvPr id="16" name="그림 15" descr="QTI-International-LOGO200_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52456" y="6125676"/>
            <a:ext cx="1524000" cy="32766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432048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2A50C81-69D7-422B-B66E-1341802C8FF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전체 화면 활용 시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C35A326C-1533-41F3-A929-F94745B0A6E6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항목나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3942008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6872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016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3942008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항목나열(이미지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702000" y="1772816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7" name="텍스트 개체 틀 19"/>
          <p:cNvSpPr>
            <a:spLocks noGrp="1"/>
          </p:cNvSpPr>
          <p:nvPr>
            <p:ph type="body" sz="quarter" idx="37" hasCustomPrompt="1"/>
          </p:nvPr>
        </p:nvSpPr>
        <p:spPr>
          <a:xfrm>
            <a:off x="702000" y="3068960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8" name="텍스트 개체 틀 19"/>
          <p:cNvSpPr>
            <a:spLocks noGrp="1"/>
          </p:cNvSpPr>
          <p:nvPr>
            <p:ph type="body" sz="quarter" idx="38" hasCustomPrompt="1"/>
          </p:nvPr>
        </p:nvSpPr>
        <p:spPr>
          <a:xfrm>
            <a:off x="702000" y="4365104"/>
            <a:ext cx="7614416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9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899592" y="2277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en-US" altLang="ko-KR" dirty="0" smtClean="0"/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899592" y="3573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31" name="텍스트 개체 틀 19"/>
          <p:cNvSpPr>
            <a:spLocks noGrp="1"/>
          </p:cNvSpPr>
          <p:nvPr>
            <p:ph type="body" sz="quarter" idx="41" hasCustomPrompt="1"/>
          </p:nvPr>
        </p:nvSpPr>
        <p:spPr>
          <a:xfrm>
            <a:off x="899592" y="4869160"/>
            <a:ext cx="741682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0BB5DB55-2CE4-4E8C-950F-592E042F39F2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3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왼쪽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2304256" cy="3816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40" hasCustomPrompt="1"/>
          </p:nvPr>
        </p:nvSpPr>
        <p:spPr>
          <a:xfrm>
            <a:off x="3347864" y="1731584"/>
            <a:ext cx="2304256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입력해주십시오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9C8F4A56-6AA2-4528-A7B7-488AD3B47DD4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단 소타이틀_왼쪽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731584"/>
            <a:ext cx="466208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 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내용 전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7" y="836712"/>
            <a:ext cx="7849395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39" hasCustomPrompt="1"/>
          </p:nvPr>
        </p:nvSpPr>
        <p:spPr>
          <a:xfrm>
            <a:off x="702000" y="1556792"/>
            <a:ext cx="7830440" cy="381642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800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80000" algn="l"/>
              </a:tabLst>
              <a:defRPr lang="ko-KR" altLang="en-US" sz="11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defRPr>
            </a:lvl1pPr>
            <a:lvl2pPr marL="180000" indent="-457200" defTabSz="180000">
              <a:tabLst>
                <a:tab pos="180000" algn="l"/>
              </a:tabLst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2pPr>
            <a:lvl3pPr marL="360000" indent="-457200" defTabSz="180000">
              <a:tabLst>
                <a:tab pos="180000" algn="l"/>
              </a:tabLs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defRPr>
            </a:lvl3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입력해주십시오</a:t>
            </a:r>
            <a:endParaRPr lang="en-US" altLang="ko-KR" dirty="0" smtClean="0"/>
          </a:p>
          <a:p>
            <a:pPr marL="180000" marR="0" lvl="1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Depth 2</a:t>
            </a:r>
          </a:p>
          <a:p>
            <a:pPr marL="360000" marR="0" lvl="2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Depth 3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410445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8032976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4100"/>
              </a:lnSpc>
              <a:buNone/>
              <a:defRPr sz="3600" b="1" baseline="0">
                <a:solidFill>
                  <a:srgbClr val="204C82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6996396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2014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0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akelee70_24pt">
    <p:bg>
      <p:bgPr>
        <a:solidFill>
          <a:srgbClr val="5987C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 flipH="1">
            <a:off x="323527" y="199673"/>
            <a:ext cx="91103" cy="204991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620688"/>
            <a:ext cx="8104414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1" baseline="0">
                <a:solidFill>
                  <a:srgbClr val="204C82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9367FDCD-BBB7-482D-BECD-D39485AFACBA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8" name="내용 개체 틀 17"/>
          <p:cNvSpPr>
            <a:spLocks noGrp="1"/>
          </p:cNvSpPr>
          <p:nvPr>
            <p:ph sz="quarter" idx="42" hasCustomPrompt="1"/>
          </p:nvPr>
        </p:nvSpPr>
        <p:spPr>
          <a:xfrm>
            <a:off x="539552" y="1340768"/>
            <a:ext cx="8104414" cy="1008112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defRPr sz="20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1pPr>
            <a:lvl2pPr>
              <a:lnSpc>
                <a:spcPct val="150000"/>
              </a:lnSpc>
              <a:defRPr sz="18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2963A9"/>
                </a:solidFill>
                <a:latin typeface="Arial" pitchFamily="34" charset="0"/>
                <a:ea typeface="나눔바른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 smtClean="0"/>
              <a:t>Depth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Depth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Depth 3</a:t>
            </a:r>
          </a:p>
          <a:p>
            <a:pPr lvl="3"/>
            <a:r>
              <a:rPr lang="en-US" altLang="ko-KR" dirty="0" smtClean="0"/>
              <a:t>Depth 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Depth 5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4631" y="127665"/>
            <a:ext cx="8405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200" kern="1200" baseline="0" dirty="0" err="1" smtClean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ServerElastic</a:t>
            </a:r>
            <a:endParaRPr lang="ko-KR" altLang="en-US" sz="1200" kern="1200" baseline="0" dirty="0" smtClean="0">
              <a:solidFill>
                <a:srgbClr val="5987C5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2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6125676"/>
            <a:ext cx="1524000" cy="32766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630000" y="1854000"/>
            <a:ext cx="3024336" cy="648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0000" y="4285896"/>
            <a:ext cx="360000" cy="72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A777F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3277"/>
            <a:ext cx="5328592" cy="165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입력하십시오</a:t>
            </a:r>
            <a:endParaRPr lang="ko-KR" altLang="en-US" dirty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3789040"/>
            <a:ext cx="3529013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날짜를 입력해주십시오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6000" y="6222504"/>
            <a:ext cx="3203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Copyrights © 2015 QTI International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55576" y="2132856"/>
            <a:ext cx="7560840" cy="432048"/>
          </a:xfrm>
        </p:spPr>
        <p:txBody>
          <a:bodyPr>
            <a:normAutofit/>
          </a:bodyPr>
          <a:lstStyle>
            <a:lvl1pPr marL="720000">
              <a:buNone/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2564904"/>
            <a:ext cx="7560840" cy="360040"/>
          </a:xfrm>
        </p:spPr>
        <p:txBody>
          <a:bodyPr>
            <a:normAutofit/>
          </a:bodyPr>
          <a:lstStyle>
            <a:lvl1pPr marL="900000">
              <a:buNone/>
              <a:defRPr sz="160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37" hasCustomPrompt="1"/>
          </p:nvPr>
        </p:nvSpPr>
        <p:spPr>
          <a:xfrm>
            <a:off x="755576" y="1628800"/>
            <a:ext cx="7560840" cy="432048"/>
          </a:xfrm>
        </p:spPr>
        <p:txBody>
          <a:bodyPr>
            <a:noAutofit/>
          </a:bodyPr>
          <a:lstStyle>
            <a:lvl1pPr marL="288000">
              <a:buNone/>
              <a:defRPr sz="22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540000">
              <a:defRPr sz="20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900000">
              <a:defRPr sz="18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260000">
              <a:defRPr sz="1600"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>
              <a:defRPr>
                <a:solidFill>
                  <a:srgbClr val="595959"/>
                </a:solidFill>
                <a:latin typeface="나눔바른고딕" pitchFamily="50" charset="-127"/>
                <a:ea typeface="나눔바른고딕" pitchFamily="50" charset="-127"/>
              </a:defRPr>
            </a:lvl5pPr>
          </a:lstStyle>
          <a:p>
            <a:pPr lvl="0"/>
            <a:r>
              <a:rPr lang="en-US" altLang="ko-KR" dirty="0" smtClean="0"/>
              <a:t>• </a:t>
            </a:r>
            <a:r>
              <a:rPr lang="ko-KR" altLang="en-US" dirty="0" smtClean="0"/>
              <a:t>내용을 작성해주십시오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2196000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630000" y="1852032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58000" y="1980000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49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2646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0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2574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5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2574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2" name="그림 개체 틀 38"/>
          <p:cNvSpPr>
            <a:spLocks noGrp="1"/>
          </p:cNvSpPr>
          <p:nvPr>
            <p:ph type="pic" sz="quarter" idx="17"/>
          </p:nvPr>
        </p:nvSpPr>
        <p:spPr>
          <a:xfrm>
            <a:off x="4662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3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6678000" y="1854000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54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4590000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55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4590000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6" name="텍스트 개체 틀 19"/>
          <p:cNvSpPr>
            <a:spLocks noGrp="1"/>
          </p:cNvSpPr>
          <p:nvPr>
            <p:ph type="body" sz="quarter" idx="21" hasCustomPrompt="1"/>
          </p:nvPr>
        </p:nvSpPr>
        <p:spPr>
          <a:xfrm>
            <a:off x="6606448" y="1980000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57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06448" y="2196000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8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558000" y="42050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9" name="그림 개체 틀 38"/>
          <p:cNvSpPr>
            <a:spLocks noGrp="1"/>
          </p:cNvSpPr>
          <p:nvPr>
            <p:ph type="pic" sz="quarter" idx="24"/>
          </p:nvPr>
        </p:nvSpPr>
        <p:spPr>
          <a:xfrm>
            <a:off x="630000" y="38610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0" name="텍스트 개체 틀 19"/>
          <p:cNvSpPr>
            <a:spLocks noGrp="1"/>
          </p:cNvSpPr>
          <p:nvPr>
            <p:ph type="body" sz="quarter" idx="25" hasCustomPrompt="1"/>
          </p:nvPr>
        </p:nvSpPr>
        <p:spPr>
          <a:xfrm>
            <a:off x="558000" y="39890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61" name="그림 개체 틀 38"/>
          <p:cNvSpPr>
            <a:spLocks noGrp="1"/>
          </p:cNvSpPr>
          <p:nvPr>
            <p:ph type="pic" sz="quarter" idx="26"/>
          </p:nvPr>
        </p:nvSpPr>
        <p:spPr>
          <a:xfrm>
            <a:off x="2646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2" name="텍스트 개체 틀 19"/>
          <p:cNvSpPr>
            <a:spLocks noGrp="1"/>
          </p:cNvSpPr>
          <p:nvPr>
            <p:ph type="body" sz="quarter" idx="27" hasCustomPrompt="1"/>
          </p:nvPr>
        </p:nvSpPr>
        <p:spPr>
          <a:xfrm>
            <a:off x="2574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63" name="텍스트 개체 틀 19"/>
          <p:cNvSpPr>
            <a:spLocks noGrp="1"/>
          </p:cNvSpPr>
          <p:nvPr>
            <p:ph type="body" sz="quarter" idx="28" hasCustomPrompt="1"/>
          </p:nvPr>
        </p:nvSpPr>
        <p:spPr>
          <a:xfrm>
            <a:off x="2574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4" name="그림 개체 틀 38"/>
          <p:cNvSpPr>
            <a:spLocks noGrp="1"/>
          </p:cNvSpPr>
          <p:nvPr>
            <p:ph type="pic" sz="quarter" idx="29"/>
          </p:nvPr>
        </p:nvSpPr>
        <p:spPr>
          <a:xfrm>
            <a:off x="4662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5" name="그림 개체 틀 38"/>
          <p:cNvSpPr>
            <a:spLocks noGrp="1"/>
          </p:cNvSpPr>
          <p:nvPr>
            <p:ph type="pic" sz="quarter" idx="30"/>
          </p:nvPr>
        </p:nvSpPr>
        <p:spPr>
          <a:xfrm>
            <a:off x="6678000" y="3863016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66" name="텍스트 개체 틀 19"/>
          <p:cNvSpPr>
            <a:spLocks noGrp="1"/>
          </p:cNvSpPr>
          <p:nvPr>
            <p:ph type="body" sz="quarter" idx="31" hasCustomPrompt="1"/>
          </p:nvPr>
        </p:nvSpPr>
        <p:spPr>
          <a:xfrm>
            <a:off x="4590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67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4590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8" name="텍스트 개체 틀 19"/>
          <p:cNvSpPr>
            <a:spLocks noGrp="1"/>
          </p:cNvSpPr>
          <p:nvPr>
            <p:ph type="body" sz="quarter" idx="33" hasCustomPrompt="1"/>
          </p:nvPr>
        </p:nvSpPr>
        <p:spPr>
          <a:xfrm>
            <a:off x="6606000" y="3989016"/>
            <a:ext cx="1853984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04</a:t>
            </a:r>
          </a:p>
        </p:txBody>
      </p:sp>
      <p:sp>
        <p:nvSpPr>
          <p:cNvPr id="69" name="텍스트 개체 틀 19"/>
          <p:cNvSpPr>
            <a:spLocks noGrp="1"/>
          </p:cNvSpPr>
          <p:nvPr>
            <p:ph type="body" sz="quarter" idx="34" hasCustomPrompt="1"/>
          </p:nvPr>
        </p:nvSpPr>
        <p:spPr>
          <a:xfrm>
            <a:off x="6606000" y="4205016"/>
            <a:ext cx="1853984" cy="87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70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pic>
        <p:nvPicPr>
          <p:cNvPr id="34" name="그림 33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43" name="날짜 개체 틀 4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31640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그림 개체 틀 38"/>
          <p:cNvSpPr>
            <a:spLocks noGrp="1"/>
          </p:cNvSpPr>
          <p:nvPr>
            <p:ph type="pic" sz="quarter" idx="15"/>
          </p:nvPr>
        </p:nvSpPr>
        <p:spPr>
          <a:xfrm>
            <a:off x="1403640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1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1331640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563888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그림 개체 틀 38"/>
          <p:cNvSpPr>
            <a:spLocks noGrp="1"/>
          </p:cNvSpPr>
          <p:nvPr>
            <p:ph type="pic" sz="quarter" idx="18"/>
          </p:nvPr>
        </p:nvSpPr>
        <p:spPr>
          <a:xfrm>
            <a:off x="3635888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63888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02</a:t>
            </a:r>
          </a:p>
        </p:txBody>
      </p:sp>
      <p:sp>
        <p:nvSpPr>
          <p:cNvPr id="17" name="텍스트 개체 틀 19"/>
          <p:cNvSpPr>
            <a:spLocks noGrp="1"/>
          </p:cNvSpPr>
          <p:nvPr>
            <p:ph type="body" sz="quarter" idx="20" hasCustomPrompt="1"/>
          </p:nvPr>
        </p:nvSpPr>
        <p:spPr>
          <a:xfrm>
            <a:off x="5796119" y="2404816"/>
            <a:ext cx="180020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그림 개체 틀 38"/>
          <p:cNvSpPr>
            <a:spLocks noGrp="1"/>
          </p:cNvSpPr>
          <p:nvPr>
            <p:ph type="pic" sz="quarter" idx="21"/>
          </p:nvPr>
        </p:nvSpPr>
        <p:spPr>
          <a:xfrm>
            <a:off x="5868119" y="2060848"/>
            <a:ext cx="1800225" cy="648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22" hasCustomPrompt="1"/>
          </p:nvPr>
        </p:nvSpPr>
        <p:spPr>
          <a:xfrm>
            <a:off x="5796119" y="2188816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03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95CAFF5-6EE7-4BE2-9BB3-BEC9F6CA7EC8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24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타이틀- 항목정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3096344" cy="25202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32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3923928" y="1853664"/>
            <a:ext cx="4464496" cy="37444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86B2134-EF62-4157-8B47-6D4A2D3B200E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756000" y="1731600"/>
            <a:ext cx="3024336" cy="540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3923928" y="1731600"/>
            <a:ext cx="4500000" cy="14400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소타이틀_ 오른쪽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1484784"/>
            <a:ext cx="1781752" cy="224864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CHAPTER 01</a:t>
            </a:r>
          </a:p>
        </p:txBody>
      </p:sp>
      <p:sp>
        <p:nvSpPr>
          <p:cNvPr id="19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 12pt</a:t>
            </a:r>
          </a:p>
        </p:txBody>
      </p:sp>
      <p:sp>
        <p:nvSpPr>
          <p:cNvPr id="21" name="그림 개체 틀 38"/>
          <p:cNvSpPr>
            <a:spLocks noGrp="1"/>
          </p:cNvSpPr>
          <p:nvPr>
            <p:ph type="pic" sz="quarter" idx="14"/>
          </p:nvPr>
        </p:nvSpPr>
        <p:spPr>
          <a:xfrm>
            <a:off x="756000" y="5142792"/>
            <a:ext cx="2520000" cy="144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2" name="그림 개체 틀 38"/>
          <p:cNvSpPr>
            <a:spLocks noGrp="1"/>
          </p:cNvSpPr>
          <p:nvPr>
            <p:ph type="pic" sz="quarter" idx="13"/>
          </p:nvPr>
        </p:nvSpPr>
        <p:spPr>
          <a:xfrm>
            <a:off x="756000" y="1729624"/>
            <a:ext cx="2520000" cy="5400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>
              <a:buNone/>
              <a:defRPr sz="10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altLang="ko-KR" dirty="0" smtClean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3293824"/>
            <a:ext cx="2592288" cy="17193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25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853664"/>
            <a:ext cx="2592288" cy="12241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8772E52-347C-41AA-8F37-50F941F57053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하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36" hasCustomPrompt="1"/>
          </p:nvPr>
        </p:nvSpPr>
        <p:spPr>
          <a:xfrm>
            <a:off x="4590000" y="4797152"/>
            <a:ext cx="367240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32F68B67-183F-4A30-BE04-2BB9A3EF1FE6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8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소타이틀_ 상단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55576" y="692696"/>
            <a:ext cx="7560000" cy="53767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323528" y="260648"/>
            <a:ext cx="252000" cy="72008"/>
          </a:xfrm>
          <a:prstGeom prst="rect">
            <a:avLst/>
          </a:prstGeom>
          <a:solidFill>
            <a:srgbClr val="598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35" hasCustomPrompt="1"/>
          </p:nvPr>
        </p:nvSpPr>
        <p:spPr>
          <a:xfrm>
            <a:off x="251520" y="332656"/>
            <a:ext cx="1872208" cy="36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5987C5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ko-KR" altLang="en-US" dirty="0" smtClean="0"/>
              <a:t>나눔바른고딕 </a:t>
            </a:r>
            <a:r>
              <a:rPr lang="en-US" altLang="ko-KR" dirty="0" smtClean="0"/>
              <a:t> 12pt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836712"/>
            <a:ext cx="76328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입력해주십시오</a:t>
            </a:r>
            <a:endParaRPr lang="ko-KR" altLang="en-US" dirty="0"/>
          </a:p>
        </p:txBody>
      </p:sp>
      <p:sp>
        <p:nvSpPr>
          <p:cNvPr id="1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02000" y="1628800"/>
            <a:ext cx="761441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7F7F7F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내용을 입력해주세요 </a:t>
            </a:r>
            <a:endParaRPr lang="en-US" altLang="ko-KR" dirty="0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FD9A06A-04D1-41BC-B1E8-6C2B9EC5FF5F}" type="datetime1">
              <a:rPr lang="ko-KR" altLang="en-US" smtClean="0"/>
              <a:pPr/>
              <a:t>2015-09-17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37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그림 16" descr="QTI-International-LOGO2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6336" y="6351607"/>
            <a:ext cx="1143000" cy="2457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6917-4ED1-49C1-B452-6A8D85F290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D08B-4B45-4AF8-B51C-D471AC30AE41}" type="datetime1">
              <a:rPr lang="ko-KR" altLang="en-US" smtClean="0"/>
              <a:pPr/>
              <a:t>2015-09-17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63" r:id="rId11"/>
    <p:sldLayoutId id="2147483666" r:id="rId12"/>
    <p:sldLayoutId id="2147483671" r:id="rId13"/>
    <p:sldLayoutId id="2147483667" r:id="rId14"/>
    <p:sldLayoutId id="2147483668" r:id="rId15"/>
    <p:sldLayoutId id="2147483672" r:id="rId16"/>
    <p:sldLayoutId id="2147483669" r:id="rId17"/>
    <p:sldLayoutId id="2147483674" r:id="rId18"/>
    <p:sldLayoutId id="2147483675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TOMS </a:t>
            </a:r>
            <a:r>
              <a:rPr lang="en-US" b="1" dirty="0" err="1" smtClean="0"/>
              <a:t>ExaBus</a:t>
            </a:r>
            <a:r>
              <a:rPr lang="en-US" b="1" dirty="0" smtClean="0"/>
              <a:t> </a:t>
            </a:r>
            <a:r>
              <a:rPr lang="ko-KR" altLang="en-US" b="1" dirty="0" smtClean="0"/>
              <a:t>아키텍처</a:t>
            </a:r>
            <a:endParaRPr 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 smtClean="0">
                <a:solidFill>
                  <a:srgbClr val="245794"/>
                </a:solidFill>
              </a:rPr>
              <a:t>2015.09.17  /  </a:t>
            </a:r>
            <a:r>
              <a:rPr lang="ko-KR" altLang="en-US" b="1" dirty="0" smtClean="0">
                <a:solidFill>
                  <a:srgbClr val="245794"/>
                </a:solidFill>
              </a:rPr>
              <a:t>이재희</a:t>
            </a:r>
            <a:r>
              <a:rPr lang="en-US" altLang="ko-KR" b="1" dirty="0" smtClean="0">
                <a:solidFill>
                  <a:srgbClr val="245794"/>
                </a:solidFill>
              </a:rPr>
              <a:t>  /  jakelee70@qtii.co.kr</a:t>
            </a:r>
          </a:p>
        </p:txBody>
      </p:sp>
    </p:spTree>
    <p:extLst>
      <p:ext uri="{BB962C8B-B14F-4D97-AF65-F5344CB8AC3E}">
        <p14:creationId xmlns:p14="http://schemas.microsoft.com/office/powerpoint/2010/main" val="201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/>
              <a:t>아키텍처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70" name="직사각형 61"/>
          <p:cNvSpPr/>
          <p:nvPr/>
        </p:nvSpPr>
        <p:spPr>
          <a:xfrm>
            <a:off x="1078709" y="4941168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Windows, Linux, Unix</a:t>
            </a:r>
            <a:endParaRPr lang="en-US" altLang="ko-KR" sz="1400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71" name="직사각형 61"/>
          <p:cNvSpPr/>
          <p:nvPr/>
        </p:nvSpPr>
        <p:spPr>
          <a:xfrm>
            <a:off x="1078709" y="4149080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JRE 1.6 </a:t>
            </a:r>
            <a:r>
              <a:rPr lang="ko-KR" altLang="en-US" sz="1400" dirty="0" smtClean="0">
                <a:solidFill>
                  <a:srgbClr val="2963A9"/>
                </a:solidFill>
                <a:latin typeface="+mn-ea"/>
              </a:rPr>
              <a:t>이상</a:t>
            </a:r>
            <a:endParaRPr lang="en-US" altLang="ko-KR" sz="1400" dirty="0" smtClean="0">
              <a:solidFill>
                <a:srgbClr val="2963A9"/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(32bit, 64bit)</a:t>
            </a:r>
            <a:endParaRPr lang="en-US" altLang="ko-KR" sz="1400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72" name="직사각형 61"/>
          <p:cNvSpPr/>
          <p:nvPr/>
        </p:nvSpPr>
        <p:spPr>
          <a:xfrm>
            <a:off x="1078709" y="3356992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ExaBus-1.4.3</a:t>
            </a:r>
            <a:endParaRPr lang="en-US" altLang="ko-KR" sz="1400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73" name="직사각형 61"/>
          <p:cNvSpPr/>
          <p:nvPr/>
        </p:nvSpPr>
        <p:spPr>
          <a:xfrm>
            <a:off x="1078709" y="2564904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rgbClr val="2963A9"/>
                </a:solidFill>
                <a:latin typeface="+mn-ea"/>
              </a:rPr>
              <a:t>mtoms-exabus-2.2</a:t>
            </a:r>
            <a:endParaRPr lang="en-US" altLang="ko-KR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74" name="직사각형 61"/>
          <p:cNvSpPr/>
          <p:nvPr/>
        </p:nvSpPr>
        <p:spPr>
          <a:xfrm>
            <a:off x="4967141" y="4941168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Windows, Linux, Unix</a:t>
            </a:r>
            <a:endParaRPr lang="en-US" altLang="ko-KR" sz="1400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76" name="직사각형 61"/>
          <p:cNvSpPr/>
          <p:nvPr/>
        </p:nvSpPr>
        <p:spPr>
          <a:xfrm>
            <a:off x="4967141" y="4149080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JRE 1.6 </a:t>
            </a:r>
            <a:r>
              <a:rPr lang="ko-KR" altLang="en-US" sz="1400" dirty="0" smtClean="0">
                <a:solidFill>
                  <a:srgbClr val="2963A9"/>
                </a:solidFill>
                <a:latin typeface="+mn-ea"/>
              </a:rPr>
              <a:t>이상</a:t>
            </a:r>
            <a:endParaRPr lang="en-US" altLang="ko-KR" sz="1400" dirty="0" smtClean="0">
              <a:solidFill>
                <a:srgbClr val="2963A9"/>
              </a:solidFill>
              <a:latin typeface="+mn-ea"/>
            </a:endParaRPr>
          </a:p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(32bit, 64bit)</a:t>
            </a:r>
            <a:endParaRPr lang="en-US" altLang="ko-KR" sz="1400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77" name="직사각형 61"/>
          <p:cNvSpPr/>
          <p:nvPr/>
        </p:nvSpPr>
        <p:spPr>
          <a:xfrm>
            <a:off x="4967141" y="3356992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2963A9"/>
                </a:solidFill>
                <a:latin typeface="+mn-ea"/>
              </a:rPr>
              <a:t>ExaBus-Client-1.4.3</a:t>
            </a:r>
            <a:endParaRPr lang="en-US" altLang="ko-KR" sz="1400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79" name="직사각형 61"/>
          <p:cNvSpPr/>
          <p:nvPr/>
        </p:nvSpPr>
        <p:spPr>
          <a:xfrm>
            <a:off x="4967141" y="2564904"/>
            <a:ext cx="3061243" cy="76092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>
                <a:solidFill>
                  <a:srgbClr val="2963A9"/>
                </a:solidFill>
                <a:latin typeface="+mn-ea"/>
              </a:rPr>
              <a:t>v</a:t>
            </a:r>
            <a:r>
              <a:rPr lang="en-US" altLang="ko-KR" b="1" dirty="0" smtClean="0">
                <a:solidFill>
                  <a:srgbClr val="2963A9"/>
                </a:solidFill>
                <a:latin typeface="+mn-ea"/>
              </a:rPr>
              <a:t>toms-exabus-2.2</a:t>
            </a:r>
            <a:endParaRPr lang="en-US" altLang="ko-KR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84" name="직사각형 61"/>
          <p:cNvSpPr/>
          <p:nvPr/>
        </p:nvSpPr>
        <p:spPr>
          <a:xfrm>
            <a:off x="1078709" y="1844824"/>
            <a:ext cx="3061243" cy="5449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중앙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서버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MTOMS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61"/>
          <p:cNvSpPr/>
          <p:nvPr/>
        </p:nvSpPr>
        <p:spPr>
          <a:xfrm>
            <a:off x="4967141" y="1844824"/>
            <a:ext cx="3061243" cy="5449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사업장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서버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VTOMS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68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/>
              <a:t>마스터 전송 </a:t>
            </a:r>
            <a:r>
              <a:rPr lang="en-US" altLang="ko-KR" b="1" dirty="0" smtClean="0"/>
              <a:t>(MTOMS-&gt;VTOMS)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4" name="직사각형 61"/>
          <p:cNvSpPr/>
          <p:nvPr/>
        </p:nvSpPr>
        <p:spPr>
          <a:xfrm>
            <a:off x="683568" y="3140968"/>
            <a:ext cx="1275551" cy="295232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중앙 </a:t>
            </a:r>
            <a:r>
              <a:rPr lang="en-US" altLang="ko-KR" sz="1400" b="1" dirty="0" smtClean="0">
                <a:solidFill>
                  <a:srgbClr val="2963A9"/>
                </a:solidFill>
                <a:latin typeface="+mn-ea"/>
              </a:rPr>
              <a:t>WAS</a:t>
            </a:r>
            <a:endParaRPr lang="en-US" altLang="ko-KR" sz="14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5" name="직사각형 61"/>
          <p:cNvSpPr/>
          <p:nvPr/>
        </p:nvSpPr>
        <p:spPr>
          <a:xfrm>
            <a:off x="2374853" y="3140968"/>
            <a:ext cx="3061243" cy="295232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중앙 </a:t>
            </a:r>
            <a:r>
              <a:rPr lang="en-US" altLang="ko-KR" sz="1400" b="1" dirty="0" smtClean="0">
                <a:solidFill>
                  <a:srgbClr val="2963A9"/>
                </a:solidFill>
                <a:latin typeface="+mn-ea"/>
              </a:rPr>
              <a:t>DB </a:t>
            </a:r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서버</a:t>
            </a:r>
            <a:endParaRPr lang="en-US" altLang="ko-KR" sz="14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6" name="직사각형 61"/>
          <p:cNvSpPr/>
          <p:nvPr/>
        </p:nvSpPr>
        <p:spPr>
          <a:xfrm>
            <a:off x="844310" y="3878804"/>
            <a:ext cx="976402" cy="1987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MTOMS</a:t>
            </a:r>
          </a:p>
          <a:p>
            <a:pPr algn="ctr"/>
            <a:r>
              <a:rPr lang="en-US" altLang="ko-KR" sz="1200" b="1" dirty="0" err="1" smtClean="0">
                <a:solidFill>
                  <a:srgbClr val="2963A9"/>
                </a:solidFill>
                <a:latin typeface="+mn-ea"/>
              </a:rPr>
              <a:t>WebApp</a:t>
            </a:r>
            <a:endParaRPr lang="en-US" altLang="ko-KR" sz="12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7" name="직사각형 61"/>
          <p:cNvSpPr/>
          <p:nvPr/>
        </p:nvSpPr>
        <p:spPr>
          <a:xfrm>
            <a:off x="4370566" y="3889331"/>
            <a:ext cx="976402" cy="1987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MTOMS</a:t>
            </a:r>
          </a:p>
          <a:p>
            <a:pPr algn="ctr"/>
            <a:r>
              <a:rPr lang="en-US" altLang="ko-KR" sz="1200" b="1" dirty="0" err="1" smtClean="0">
                <a:solidFill>
                  <a:srgbClr val="2963A9"/>
                </a:solidFill>
                <a:latin typeface="+mn-ea"/>
              </a:rPr>
              <a:t>ExaBus</a:t>
            </a:r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 2.2</a:t>
            </a:r>
            <a:endParaRPr lang="en-US" altLang="ko-KR" sz="12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8" name="순서도: 자기 디스크 60"/>
          <p:cNvSpPr/>
          <p:nvPr/>
        </p:nvSpPr>
        <p:spPr>
          <a:xfrm>
            <a:off x="2466647" y="3814366"/>
            <a:ext cx="1695405" cy="205237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endParaRPr lang="ko-KR" altLang="en-US" sz="1292" b="1" dirty="0">
              <a:solidFill>
                <a:srgbClr val="2963A9"/>
              </a:solidFill>
            </a:endParaRPr>
          </a:p>
        </p:txBody>
      </p:sp>
      <p:sp>
        <p:nvSpPr>
          <p:cNvPr id="39" name="직사각형 61"/>
          <p:cNvSpPr/>
          <p:nvPr/>
        </p:nvSpPr>
        <p:spPr>
          <a:xfrm>
            <a:off x="2901349" y="3958382"/>
            <a:ext cx="848257" cy="24110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  <a:latin typeface="+mn-ea"/>
              </a:rPr>
              <a:t>DB</a:t>
            </a:r>
            <a:endParaRPr lang="en-US" altLang="ko-KR" sz="1292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47" name="순서도: 문서 217"/>
          <p:cNvSpPr/>
          <p:nvPr/>
        </p:nvSpPr>
        <p:spPr>
          <a:xfrm>
            <a:off x="2568543" y="4707473"/>
            <a:ext cx="1509188" cy="758838"/>
          </a:xfrm>
          <a:prstGeom prst="flowChartDocumen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OUT MSG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테이블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(T_EXABUS_OUT_MSG_H)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61"/>
          <p:cNvSpPr/>
          <p:nvPr/>
        </p:nvSpPr>
        <p:spPr>
          <a:xfrm>
            <a:off x="5868144" y="3140968"/>
            <a:ext cx="2664296" cy="295232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사업장 </a:t>
            </a:r>
            <a:r>
              <a:rPr lang="en-US" altLang="ko-KR" sz="1400" b="1" dirty="0" smtClean="0">
                <a:solidFill>
                  <a:srgbClr val="2963A9"/>
                </a:solidFill>
                <a:latin typeface="+mn-ea"/>
              </a:rPr>
              <a:t>DB </a:t>
            </a:r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서버</a:t>
            </a:r>
            <a:endParaRPr lang="en-US" altLang="ko-KR" sz="14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50" name="직사각형 61"/>
          <p:cNvSpPr/>
          <p:nvPr/>
        </p:nvSpPr>
        <p:spPr>
          <a:xfrm>
            <a:off x="5971862" y="3889331"/>
            <a:ext cx="976402" cy="1987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VTOMS</a:t>
            </a:r>
          </a:p>
          <a:p>
            <a:pPr algn="ctr"/>
            <a:r>
              <a:rPr lang="en-US" altLang="ko-KR" sz="1200" b="1" dirty="0" err="1" smtClean="0">
                <a:solidFill>
                  <a:srgbClr val="2963A9"/>
                </a:solidFill>
                <a:latin typeface="+mn-ea"/>
              </a:rPr>
              <a:t>ExaBus</a:t>
            </a:r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 2.2</a:t>
            </a:r>
            <a:endParaRPr lang="en-US" altLang="ko-KR" sz="12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67" name="순서도: 자기 디스크 60"/>
          <p:cNvSpPr/>
          <p:nvPr/>
        </p:nvSpPr>
        <p:spPr>
          <a:xfrm>
            <a:off x="7164288" y="3789040"/>
            <a:ext cx="1277845" cy="205237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endParaRPr lang="ko-KR" altLang="en-US" sz="1292" b="1" dirty="0">
              <a:solidFill>
                <a:srgbClr val="2963A9"/>
              </a:solidFill>
            </a:endParaRPr>
          </a:p>
        </p:txBody>
      </p:sp>
      <p:sp>
        <p:nvSpPr>
          <p:cNvPr id="68" name="직사각형 61"/>
          <p:cNvSpPr/>
          <p:nvPr/>
        </p:nvSpPr>
        <p:spPr>
          <a:xfrm>
            <a:off x="7385363" y="3933056"/>
            <a:ext cx="848257" cy="24110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  <a:latin typeface="+mn-ea"/>
              </a:rPr>
              <a:t>DB</a:t>
            </a:r>
            <a:endParaRPr lang="en-US" altLang="ko-KR" sz="1292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69" name="순서도: 문서 217"/>
          <p:cNvSpPr/>
          <p:nvPr/>
        </p:nvSpPr>
        <p:spPr>
          <a:xfrm>
            <a:off x="7280204" y="4682147"/>
            <a:ext cx="1089920" cy="758838"/>
          </a:xfrm>
          <a:prstGeom prst="flowChartDocumen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마스터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테이블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오른쪽 화살표 48"/>
          <p:cNvSpPr/>
          <p:nvPr/>
        </p:nvSpPr>
        <p:spPr>
          <a:xfrm>
            <a:off x="1475656" y="4653136"/>
            <a:ext cx="1080120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마스터 입력</a:t>
            </a:r>
            <a:endParaRPr lang="en-US" altLang="ko-KR" sz="1108" b="1" dirty="0" smtClean="0">
              <a:solidFill>
                <a:srgbClr val="204C82"/>
              </a:solidFill>
              <a:latin typeface="+mn-ea"/>
            </a:endParaRPr>
          </a:p>
          <a:p>
            <a:pPr algn="ctr"/>
            <a:r>
              <a:rPr lang="en-US" altLang="ko-KR" sz="1108" b="1" dirty="0" smtClean="0">
                <a:solidFill>
                  <a:srgbClr val="204C82"/>
                </a:solidFill>
                <a:latin typeface="+mn-ea"/>
              </a:rPr>
              <a:t>(JSON)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3" name="오른쪽 화살표 48"/>
          <p:cNvSpPr/>
          <p:nvPr/>
        </p:nvSpPr>
        <p:spPr>
          <a:xfrm>
            <a:off x="4025429" y="4653136"/>
            <a:ext cx="914327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8" b="1" dirty="0" smtClean="0">
                <a:solidFill>
                  <a:srgbClr val="204C82"/>
                </a:solidFill>
                <a:latin typeface="+mn-ea"/>
              </a:rPr>
              <a:t>JSON</a:t>
            </a:r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 조회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5" name="오른쪽 화살표 48"/>
          <p:cNvSpPr/>
          <p:nvPr/>
        </p:nvSpPr>
        <p:spPr>
          <a:xfrm>
            <a:off x="5220072" y="4662844"/>
            <a:ext cx="974208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8" b="1" dirty="0" smtClean="0">
                <a:solidFill>
                  <a:srgbClr val="204C82"/>
                </a:solidFill>
                <a:latin typeface="+mn-ea"/>
              </a:rPr>
              <a:t>JSON</a:t>
            </a:r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 전송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66" name="오른쪽 화살표 48"/>
          <p:cNvSpPr/>
          <p:nvPr/>
        </p:nvSpPr>
        <p:spPr>
          <a:xfrm>
            <a:off x="6476370" y="4653136"/>
            <a:ext cx="975950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마스터 입력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702000" y="1484784"/>
            <a:ext cx="7830440" cy="14401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[MTOMS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] </a:t>
            </a:r>
            <a:r>
              <a:rPr lang="ko-KR" altLang="en-US" dirty="0" smtClean="0">
                <a:latin typeface="나눔바른고딕"/>
              </a:rPr>
              <a:t>데이터를 </a:t>
            </a:r>
            <a:r>
              <a:rPr lang="en-US" altLang="ko-KR" dirty="0" smtClean="0">
                <a:latin typeface="나눔바른고딕"/>
              </a:rPr>
              <a:t>JSON </a:t>
            </a:r>
            <a:r>
              <a:rPr lang="ko-KR" altLang="en-US" dirty="0" smtClean="0">
                <a:latin typeface="나눔바른고딕"/>
              </a:rPr>
              <a:t>양식에 담아서 </a:t>
            </a:r>
            <a:r>
              <a:rPr lang="en-US" altLang="ko-KR" dirty="0" smtClean="0">
                <a:latin typeface="나눔바른고딕"/>
              </a:rPr>
              <a:t>OUT </a:t>
            </a:r>
            <a:r>
              <a:rPr lang="en-US" altLang="ko-KR" dirty="0">
                <a:latin typeface="나눔바른고딕"/>
              </a:rPr>
              <a:t>MSG </a:t>
            </a:r>
            <a:r>
              <a:rPr lang="ko-KR" altLang="en-US" dirty="0">
                <a:latin typeface="나눔바른고딕"/>
              </a:rPr>
              <a:t>테이블에 입력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[MTOMS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] </a:t>
            </a:r>
            <a:r>
              <a:rPr lang="en-US" altLang="ko-KR" dirty="0" smtClean="0">
                <a:latin typeface="나눔바른고딕"/>
              </a:rPr>
              <a:t>OUT </a:t>
            </a:r>
            <a:r>
              <a:rPr lang="en-US" altLang="ko-KR" dirty="0">
                <a:latin typeface="나눔바른고딕"/>
              </a:rPr>
              <a:t>MSG </a:t>
            </a:r>
            <a:r>
              <a:rPr lang="ko-KR" altLang="en-US" dirty="0">
                <a:latin typeface="나눔바른고딕"/>
              </a:rPr>
              <a:t>테이블을 읽어서 </a:t>
            </a:r>
            <a:r>
              <a:rPr lang="en-US" altLang="ko-KR" dirty="0">
                <a:latin typeface="나눔바른고딕"/>
              </a:rPr>
              <a:t>VTOMS </a:t>
            </a:r>
            <a:r>
              <a:rPr lang="en-US" altLang="ko-KR" dirty="0" err="1">
                <a:latin typeface="나눔바른고딕"/>
              </a:rPr>
              <a:t>ExaBus</a:t>
            </a:r>
            <a:r>
              <a:rPr lang="ko-KR" altLang="en-US" dirty="0">
                <a:latin typeface="나눔바른고딕"/>
              </a:rPr>
              <a:t>로 </a:t>
            </a:r>
            <a:r>
              <a:rPr lang="ko-KR" altLang="en-US" dirty="0" smtClean="0">
                <a:latin typeface="나눔바른고딕"/>
              </a:rPr>
              <a:t>전송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[VTOMS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] </a:t>
            </a:r>
            <a:r>
              <a:rPr lang="en-US" altLang="ko-KR" dirty="0" smtClean="0">
                <a:latin typeface="나눔바른고딕"/>
              </a:rPr>
              <a:t>JSON </a:t>
            </a:r>
            <a:r>
              <a:rPr lang="ko-KR" altLang="en-US" dirty="0" smtClean="0">
                <a:latin typeface="나눔바른고딕"/>
              </a:rPr>
              <a:t>수신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데이터 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처리결과 응답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[MTOMS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] </a:t>
            </a:r>
            <a:r>
              <a:rPr lang="ko-KR" altLang="en-US" dirty="0" smtClean="0"/>
              <a:t>처리결과를 </a:t>
            </a:r>
            <a:r>
              <a:rPr lang="ko-KR" altLang="en-US" dirty="0"/>
              <a:t>수신하여 </a:t>
            </a:r>
            <a:r>
              <a:rPr lang="en-US" altLang="ko-KR" dirty="0"/>
              <a:t>OUT MSG </a:t>
            </a:r>
            <a:r>
              <a:rPr lang="ko-KR" altLang="en-US" dirty="0"/>
              <a:t>테이블의 </a:t>
            </a:r>
            <a:r>
              <a:rPr lang="en-US" altLang="ko-KR" dirty="0" smtClean="0"/>
              <a:t>STAT </a:t>
            </a:r>
            <a:r>
              <a:rPr lang="ko-KR" altLang="en-US" dirty="0" smtClean="0"/>
              <a:t>칼럼을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8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/>
              <a:t>매출 전송 </a:t>
            </a:r>
            <a:r>
              <a:rPr lang="en-US" altLang="ko-KR" b="1" dirty="0" smtClean="0"/>
              <a:t>(VTOMS-&gt;MTOMS)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4" name="직사각형 61"/>
          <p:cNvSpPr/>
          <p:nvPr/>
        </p:nvSpPr>
        <p:spPr>
          <a:xfrm>
            <a:off x="683568" y="3140968"/>
            <a:ext cx="1275551" cy="295232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사업장 </a:t>
            </a:r>
            <a:r>
              <a:rPr lang="en-US" altLang="ko-KR" sz="1400" b="1" dirty="0" smtClean="0">
                <a:solidFill>
                  <a:srgbClr val="2963A9"/>
                </a:solidFill>
                <a:latin typeface="+mn-ea"/>
              </a:rPr>
              <a:t>WAS</a:t>
            </a:r>
            <a:endParaRPr lang="en-US" altLang="ko-KR" sz="14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5" name="직사각형 61"/>
          <p:cNvSpPr/>
          <p:nvPr/>
        </p:nvSpPr>
        <p:spPr>
          <a:xfrm>
            <a:off x="2374853" y="3140968"/>
            <a:ext cx="3061243" cy="295232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사업장 </a:t>
            </a:r>
            <a:r>
              <a:rPr lang="en-US" altLang="ko-KR" sz="1400" b="1" dirty="0" smtClean="0">
                <a:solidFill>
                  <a:srgbClr val="2963A9"/>
                </a:solidFill>
                <a:latin typeface="+mn-ea"/>
              </a:rPr>
              <a:t>DB </a:t>
            </a:r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서버</a:t>
            </a:r>
            <a:endParaRPr lang="en-US" altLang="ko-KR" sz="14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6" name="직사각형 61"/>
          <p:cNvSpPr/>
          <p:nvPr/>
        </p:nvSpPr>
        <p:spPr>
          <a:xfrm>
            <a:off x="844310" y="3878804"/>
            <a:ext cx="976402" cy="1987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b="1" dirty="0">
                <a:solidFill>
                  <a:srgbClr val="2963A9"/>
                </a:solidFill>
                <a:latin typeface="+mn-ea"/>
              </a:rPr>
              <a:t>V</a:t>
            </a:r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TOMS</a:t>
            </a:r>
          </a:p>
          <a:p>
            <a:pPr algn="ctr"/>
            <a:r>
              <a:rPr lang="en-US" altLang="ko-KR" sz="1200" b="1" dirty="0" err="1" smtClean="0">
                <a:solidFill>
                  <a:srgbClr val="2963A9"/>
                </a:solidFill>
                <a:latin typeface="+mn-ea"/>
              </a:rPr>
              <a:t>WebApp</a:t>
            </a:r>
            <a:endParaRPr lang="en-US" altLang="ko-KR" sz="12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7" name="직사각형 61"/>
          <p:cNvSpPr/>
          <p:nvPr/>
        </p:nvSpPr>
        <p:spPr>
          <a:xfrm>
            <a:off x="4370566" y="3889331"/>
            <a:ext cx="976402" cy="1987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VTOMS</a:t>
            </a:r>
          </a:p>
          <a:p>
            <a:pPr algn="ctr"/>
            <a:r>
              <a:rPr lang="en-US" altLang="ko-KR" sz="1200" b="1" dirty="0" err="1" smtClean="0">
                <a:solidFill>
                  <a:srgbClr val="2963A9"/>
                </a:solidFill>
                <a:latin typeface="+mn-ea"/>
              </a:rPr>
              <a:t>ExaBus</a:t>
            </a:r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 2.2</a:t>
            </a:r>
            <a:endParaRPr lang="en-US" altLang="ko-KR" sz="12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38" name="순서도: 자기 디스크 60"/>
          <p:cNvSpPr/>
          <p:nvPr/>
        </p:nvSpPr>
        <p:spPr>
          <a:xfrm>
            <a:off x="2466647" y="3814366"/>
            <a:ext cx="1695405" cy="205237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endParaRPr lang="ko-KR" altLang="en-US" sz="1292" b="1" dirty="0">
              <a:solidFill>
                <a:srgbClr val="2963A9"/>
              </a:solidFill>
            </a:endParaRPr>
          </a:p>
        </p:txBody>
      </p:sp>
      <p:sp>
        <p:nvSpPr>
          <p:cNvPr id="39" name="직사각형 61"/>
          <p:cNvSpPr/>
          <p:nvPr/>
        </p:nvSpPr>
        <p:spPr>
          <a:xfrm>
            <a:off x="2901349" y="3958382"/>
            <a:ext cx="848257" cy="24110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  <a:latin typeface="+mn-ea"/>
              </a:rPr>
              <a:t>DB</a:t>
            </a:r>
            <a:endParaRPr lang="en-US" altLang="ko-KR" sz="1292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47" name="순서도: 문서 217"/>
          <p:cNvSpPr/>
          <p:nvPr/>
        </p:nvSpPr>
        <p:spPr>
          <a:xfrm>
            <a:off x="2568543" y="4707473"/>
            <a:ext cx="1509188" cy="758838"/>
          </a:xfrm>
          <a:prstGeom prst="flowChartDocumen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OUT MSG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테이블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(T_EXABUS_OUT_MSG_H_</a:t>
            </a:r>
            <a:r>
              <a:rPr lang="ko-KR" altLang="en-US" sz="1000" dirty="0" smtClean="0">
                <a:solidFill>
                  <a:schemeClr val="tx1"/>
                </a:solidFill>
              </a:rPr>
              <a:t>사업장아이디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61"/>
          <p:cNvSpPr/>
          <p:nvPr/>
        </p:nvSpPr>
        <p:spPr>
          <a:xfrm>
            <a:off x="5868144" y="3140968"/>
            <a:ext cx="2664296" cy="295232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중앙 </a:t>
            </a:r>
            <a:r>
              <a:rPr lang="en-US" altLang="ko-KR" sz="1400" b="1" dirty="0" smtClean="0">
                <a:solidFill>
                  <a:srgbClr val="2963A9"/>
                </a:solidFill>
                <a:latin typeface="+mn-ea"/>
              </a:rPr>
              <a:t>DB </a:t>
            </a:r>
            <a:r>
              <a:rPr lang="ko-KR" altLang="en-US" sz="1400" b="1" dirty="0" smtClean="0">
                <a:solidFill>
                  <a:srgbClr val="2963A9"/>
                </a:solidFill>
                <a:latin typeface="+mn-ea"/>
              </a:rPr>
              <a:t>서버</a:t>
            </a:r>
            <a:endParaRPr lang="en-US" altLang="ko-KR" sz="14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50" name="직사각형 61"/>
          <p:cNvSpPr/>
          <p:nvPr/>
        </p:nvSpPr>
        <p:spPr>
          <a:xfrm>
            <a:off x="5971862" y="3889331"/>
            <a:ext cx="976402" cy="1987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b="1" dirty="0">
                <a:solidFill>
                  <a:srgbClr val="2963A9"/>
                </a:solidFill>
                <a:latin typeface="+mn-ea"/>
              </a:rPr>
              <a:t>M</a:t>
            </a:r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TOMS</a:t>
            </a:r>
          </a:p>
          <a:p>
            <a:pPr algn="ctr"/>
            <a:r>
              <a:rPr lang="en-US" altLang="ko-KR" sz="1200" b="1" dirty="0" err="1" smtClean="0">
                <a:solidFill>
                  <a:srgbClr val="2963A9"/>
                </a:solidFill>
                <a:latin typeface="+mn-ea"/>
              </a:rPr>
              <a:t>ExaBus</a:t>
            </a:r>
            <a:r>
              <a:rPr lang="en-US" altLang="ko-KR" sz="1200" b="1" dirty="0" smtClean="0">
                <a:solidFill>
                  <a:srgbClr val="2963A9"/>
                </a:solidFill>
                <a:latin typeface="+mn-ea"/>
              </a:rPr>
              <a:t> 2.2</a:t>
            </a:r>
            <a:endParaRPr lang="en-US" altLang="ko-KR" sz="1200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67" name="순서도: 자기 디스크 60"/>
          <p:cNvSpPr/>
          <p:nvPr/>
        </p:nvSpPr>
        <p:spPr>
          <a:xfrm>
            <a:off x="7164288" y="3789040"/>
            <a:ext cx="1277845" cy="2052379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endParaRPr lang="ko-KR" altLang="en-US" sz="1292" b="1" dirty="0">
              <a:solidFill>
                <a:srgbClr val="2963A9"/>
              </a:solidFill>
            </a:endParaRPr>
          </a:p>
        </p:txBody>
      </p:sp>
      <p:sp>
        <p:nvSpPr>
          <p:cNvPr id="68" name="직사각형 61"/>
          <p:cNvSpPr/>
          <p:nvPr/>
        </p:nvSpPr>
        <p:spPr>
          <a:xfrm>
            <a:off x="7385363" y="3933056"/>
            <a:ext cx="848257" cy="241104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92" b="1" dirty="0" smtClean="0">
                <a:solidFill>
                  <a:srgbClr val="2963A9"/>
                </a:solidFill>
                <a:latin typeface="+mn-ea"/>
              </a:rPr>
              <a:t>DB</a:t>
            </a:r>
            <a:endParaRPr lang="en-US" altLang="ko-KR" sz="1292" b="1" dirty="0">
              <a:solidFill>
                <a:srgbClr val="2963A9"/>
              </a:solidFill>
              <a:latin typeface="+mn-ea"/>
            </a:endParaRPr>
          </a:p>
        </p:txBody>
      </p:sp>
      <p:sp>
        <p:nvSpPr>
          <p:cNvPr id="69" name="순서도: 문서 217"/>
          <p:cNvSpPr/>
          <p:nvPr/>
        </p:nvSpPr>
        <p:spPr>
          <a:xfrm>
            <a:off x="7280204" y="4682147"/>
            <a:ext cx="1089920" cy="758838"/>
          </a:xfrm>
          <a:prstGeom prst="flowChartDocumen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매출집계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테이블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오른쪽 화살표 48"/>
          <p:cNvSpPr/>
          <p:nvPr/>
        </p:nvSpPr>
        <p:spPr>
          <a:xfrm>
            <a:off x="1475656" y="4653136"/>
            <a:ext cx="1080120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매출 입력</a:t>
            </a:r>
            <a:endParaRPr lang="en-US" altLang="ko-KR" sz="1108" b="1" dirty="0" smtClean="0">
              <a:solidFill>
                <a:srgbClr val="204C82"/>
              </a:solidFill>
              <a:latin typeface="+mn-ea"/>
            </a:endParaRPr>
          </a:p>
          <a:p>
            <a:pPr algn="ctr"/>
            <a:r>
              <a:rPr lang="en-US" altLang="ko-KR" sz="1108" b="1" dirty="0" smtClean="0">
                <a:solidFill>
                  <a:srgbClr val="204C82"/>
                </a:solidFill>
                <a:latin typeface="+mn-ea"/>
              </a:rPr>
              <a:t>(JSON)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3" name="오른쪽 화살표 48"/>
          <p:cNvSpPr/>
          <p:nvPr/>
        </p:nvSpPr>
        <p:spPr>
          <a:xfrm>
            <a:off x="4025429" y="4653136"/>
            <a:ext cx="914327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8" b="1" dirty="0" smtClean="0">
                <a:solidFill>
                  <a:srgbClr val="204C82"/>
                </a:solidFill>
                <a:latin typeface="+mn-ea"/>
              </a:rPr>
              <a:t>JSON</a:t>
            </a:r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 조회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45" name="오른쪽 화살표 48"/>
          <p:cNvSpPr/>
          <p:nvPr/>
        </p:nvSpPr>
        <p:spPr>
          <a:xfrm>
            <a:off x="5220072" y="4662844"/>
            <a:ext cx="974208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108" b="1" dirty="0" smtClean="0">
                <a:solidFill>
                  <a:srgbClr val="204C82"/>
                </a:solidFill>
                <a:latin typeface="+mn-ea"/>
              </a:rPr>
              <a:t>JSON</a:t>
            </a:r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 전송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66" name="오른쪽 화살표 48"/>
          <p:cNvSpPr/>
          <p:nvPr/>
        </p:nvSpPr>
        <p:spPr>
          <a:xfrm>
            <a:off x="6476370" y="4653136"/>
            <a:ext cx="975950" cy="778141"/>
          </a:xfrm>
          <a:prstGeom prst="rightArrow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ko-KR" altLang="en-US" sz="1108" b="1" dirty="0" smtClean="0">
                <a:solidFill>
                  <a:srgbClr val="204C82"/>
                </a:solidFill>
                <a:latin typeface="+mn-ea"/>
              </a:rPr>
              <a:t>매출 입력</a:t>
            </a:r>
            <a:endParaRPr lang="en-US" altLang="ko-KR" sz="1108" b="1" dirty="0">
              <a:solidFill>
                <a:srgbClr val="204C82"/>
              </a:solidFill>
              <a:latin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702000" y="1484784"/>
            <a:ext cx="7830440" cy="14401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[VTOMS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] </a:t>
            </a:r>
            <a:r>
              <a:rPr lang="ko-KR" altLang="en-US" dirty="0" smtClean="0">
                <a:latin typeface="나눔바른고딕"/>
              </a:rPr>
              <a:t>데이터를 </a:t>
            </a:r>
            <a:r>
              <a:rPr lang="en-US" altLang="ko-KR" dirty="0" smtClean="0">
                <a:latin typeface="나눔바른고딕"/>
              </a:rPr>
              <a:t>JSON </a:t>
            </a:r>
            <a:r>
              <a:rPr lang="ko-KR" altLang="en-US" dirty="0" smtClean="0">
                <a:latin typeface="나눔바른고딕"/>
              </a:rPr>
              <a:t>양식에 담아서 </a:t>
            </a:r>
            <a:r>
              <a:rPr lang="en-US" altLang="ko-KR" dirty="0" smtClean="0">
                <a:latin typeface="나눔바른고딕"/>
              </a:rPr>
              <a:t>OUT </a:t>
            </a:r>
            <a:r>
              <a:rPr lang="en-US" altLang="ko-KR" dirty="0">
                <a:latin typeface="나눔바른고딕"/>
              </a:rPr>
              <a:t>MSG </a:t>
            </a:r>
            <a:r>
              <a:rPr lang="ko-KR" altLang="en-US" dirty="0">
                <a:latin typeface="나눔바른고딕"/>
              </a:rPr>
              <a:t>테이블에 입력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[VTOMS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] </a:t>
            </a:r>
            <a:r>
              <a:rPr lang="en-US" altLang="ko-KR" dirty="0" smtClean="0">
                <a:latin typeface="나눔바른고딕"/>
              </a:rPr>
              <a:t>OUT </a:t>
            </a:r>
            <a:r>
              <a:rPr lang="en-US" altLang="ko-KR" dirty="0">
                <a:latin typeface="나눔바른고딕"/>
              </a:rPr>
              <a:t>MSG </a:t>
            </a:r>
            <a:r>
              <a:rPr lang="ko-KR" altLang="en-US" dirty="0">
                <a:latin typeface="나눔바른고딕"/>
              </a:rPr>
              <a:t>테이블을 읽어서 </a:t>
            </a:r>
            <a:r>
              <a:rPr lang="en-US" altLang="ko-KR" dirty="0" smtClean="0">
                <a:latin typeface="나눔바른고딕"/>
              </a:rPr>
              <a:t>MTOMS </a:t>
            </a:r>
            <a:r>
              <a:rPr lang="en-US" altLang="ko-KR" dirty="0" err="1">
                <a:latin typeface="나눔바른고딕"/>
              </a:rPr>
              <a:t>ExaBus</a:t>
            </a:r>
            <a:r>
              <a:rPr lang="ko-KR" altLang="en-US" dirty="0">
                <a:latin typeface="나눔바른고딕"/>
              </a:rPr>
              <a:t>로 </a:t>
            </a:r>
            <a:r>
              <a:rPr lang="ko-KR" altLang="en-US" dirty="0" smtClean="0">
                <a:latin typeface="나눔바른고딕"/>
              </a:rPr>
              <a:t>전송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[MTOMS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] </a:t>
            </a:r>
            <a:r>
              <a:rPr lang="en-US" altLang="ko-KR" dirty="0" smtClean="0">
                <a:latin typeface="나눔바른고딕"/>
              </a:rPr>
              <a:t>JSON </a:t>
            </a:r>
            <a:r>
              <a:rPr lang="ko-KR" altLang="en-US" dirty="0" smtClean="0">
                <a:latin typeface="나눔바른고딕"/>
              </a:rPr>
              <a:t>수신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데이터 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처리결과 응답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[VTOMS </a:t>
            </a:r>
            <a:r>
              <a:rPr lang="en-US" altLang="ko-KR" dirty="0" err="1" smtClean="0"/>
              <a:t>ExaBus</a:t>
            </a:r>
            <a:r>
              <a:rPr lang="en-US" altLang="ko-KR" dirty="0" smtClean="0"/>
              <a:t>] </a:t>
            </a:r>
            <a:r>
              <a:rPr lang="ko-KR" altLang="en-US" dirty="0" smtClean="0"/>
              <a:t>처리결과를 </a:t>
            </a:r>
            <a:r>
              <a:rPr lang="ko-KR" altLang="en-US" dirty="0"/>
              <a:t>수신하여 </a:t>
            </a:r>
            <a:r>
              <a:rPr lang="en-US" altLang="ko-KR" dirty="0"/>
              <a:t>OUT MSG </a:t>
            </a:r>
            <a:r>
              <a:rPr lang="ko-KR" altLang="en-US" dirty="0"/>
              <a:t>테이블의 </a:t>
            </a:r>
            <a:r>
              <a:rPr lang="en-US" altLang="ko-KR" dirty="0" smtClean="0"/>
              <a:t>STAT </a:t>
            </a:r>
            <a:r>
              <a:rPr lang="ko-KR" altLang="en-US" dirty="0" smtClean="0"/>
              <a:t>칼럼을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2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ExaBus</a:t>
            </a:r>
            <a:r>
              <a:rPr lang="en-US" altLang="ko-KR" dirty="0" smtClean="0"/>
              <a:t> Java Beans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/>
          <a:srcRect l="6914" t="12907" r="3965"/>
          <a:stretch/>
        </p:blipFill>
        <p:spPr bwMode="auto">
          <a:xfrm>
            <a:off x="726892" y="1507132"/>
            <a:ext cx="7733540" cy="494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99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TII_PPT_Design_Template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CF171194AC6349B39ED027F2A96D16" ma:contentTypeVersion="4" ma:contentTypeDescription="새 문서를 만듭니다." ma:contentTypeScope="" ma:versionID="e2b676683d92b4aa095fcc1fb470cb5a">
  <xsd:schema xmlns:xsd="http://www.w3.org/2001/XMLSchema" xmlns:xs="http://www.w3.org/2001/XMLSchema" xmlns:p="http://schemas.microsoft.com/office/2006/metadata/properties" xmlns:ns2="c4446022-6fd6-46e5-8924-7609f5ac7940" xmlns:ns3="05e17b0e-abef-4275-bb9e-4b72148fea78" targetNamespace="http://schemas.microsoft.com/office/2006/metadata/properties" ma:root="true" ma:fieldsID="ea4735cc86a231672dfc16233b00e898" ns2:_="" ns3:_="">
    <xsd:import namespace="c4446022-6fd6-46e5-8924-7609f5ac7940"/>
    <xsd:import namespace="05e17b0e-abef-4275-bb9e-4b72148fea78"/>
    <xsd:element name="properties">
      <xsd:complexType>
        <xsd:sequence>
          <xsd:element name="documentManagement">
            <xsd:complexType>
              <xsd:all>
                <xsd:element ref="ns2:w75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46022-6fd6-46e5-8924-7609f5ac7940" elementFormDefault="qualified">
    <xsd:import namespace="http://schemas.microsoft.com/office/2006/documentManagement/types"/>
    <xsd:import namespace="http://schemas.microsoft.com/office/infopath/2007/PartnerControls"/>
    <xsd:element name="w75l" ma:index="8" nillable="true" ma:displayName="설명" ma:internalName="w75l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17b0e-abef-4275-bb9e-4b72148fea7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힌트 해시 공유" ma:internalName="SharingHintHash" ma:readOnly="true">
      <xsd:simpleType>
        <xsd:restriction base="dms:Text"/>
      </xsd:simpleType>
    </xsd:element>
    <xsd:element name="SharedWithDetails" ma:index="11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e17b0e-abef-4275-bb9e-4b72148fea78">
      <UserInfo>
        <DisplayName>정상철</DisplayName>
        <AccountId>39</AccountId>
        <AccountType/>
      </UserInfo>
    </SharedWithUsers>
    <w75l xmlns="c4446022-6fd6-46e5-8924-7609f5ac7940" xsi:nil="true"/>
  </documentManagement>
</p:properties>
</file>

<file path=customXml/itemProps1.xml><?xml version="1.0" encoding="utf-8"?>
<ds:datastoreItem xmlns:ds="http://schemas.openxmlformats.org/officeDocument/2006/customXml" ds:itemID="{29303256-265C-4828-BAA3-9D34FF5D00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6C094-CC13-4C5B-8A42-095886C97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446022-6fd6-46e5-8924-7609f5ac7940"/>
    <ds:schemaRef ds:uri="05e17b0e-abef-4275-bb9e-4b72148fea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D8404E-75B7-46C7-8DA5-BDD68C78A613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5e17b0e-abef-4275-bb9e-4b72148fea78"/>
    <ds:schemaRef ds:uri="c4446022-6fd6-46e5-8924-7609f5ac794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QTII_PPT_Design_Template_v1</Template>
  <TotalTime>5860</TotalTime>
  <Words>242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 ExtraBold</vt:lpstr>
      <vt:lpstr>나눔바른고딕</vt:lpstr>
      <vt:lpstr>맑은 고딕</vt:lpstr>
      <vt:lpstr>Arial</vt:lpstr>
      <vt:lpstr>QTII_PPT_Design_Template_v1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Jake Lee</cp:lastModifiedBy>
  <cp:revision>1847</cp:revision>
  <cp:lastPrinted>2015-04-03T12:45:46Z</cp:lastPrinted>
  <dcterms:created xsi:type="dcterms:W3CDTF">2015-01-05T08:12:36Z</dcterms:created>
  <dcterms:modified xsi:type="dcterms:W3CDTF">2015-09-17T06:34:13Z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0x01010013CF171194AC6349B39ED027F2A96D16</vt:lpwstr>
  </property>
</Properties>
</file>