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79" r:id="rId2"/>
    <p:sldId id="480" r:id="rId3"/>
    <p:sldId id="478" r:id="rId4"/>
    <p:sldId id="477" r:id="rId5"/>
  </p:sldIdLst>
  <p:sldSz cx="9906000" cy="6858000" type="A4"/>
  <p:notesSz cx="6789738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F9"/>
    <a:srgbClr val="FFFFFF"/>
    <a:srgbClr val="FFFF81"/>
    <a:srgbClr val="FF0066"/>
    <a:srgbClr val="F57E1B"/>
    <a:srgbClr val="E61A80"/>
    <a:srgbClr val="EC1466"/>
    <a:srgbClr val="29303B"/>
    <a:srgbClr val="343D4A"/>
    <a:srgbClr val="312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0" autoAdjust="0"/>
    <p:restoredTop sz="86404" autoAdjust="0"/>
  </p:normalViewPr>
  <p:slideViewPr>
    <p:cSldViewPr>
      <p:cViewPr varScale="1">
        <p:scale>
          <a:sx n="82" d="100"/>
          <a:sy n="82" d="100"/>
        </p:scale>
        <p:origin x="581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31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163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68B2868-AB05-44DD-9FC2-0C9D407F2EA7}" type="datetimeFigureOut">
              <a:rPr lang="ko-KR" altLang="en-US"/>
              <a:pPr>
                <a:defRPr/>
              </a:pPr>
              <a:t>2016-05-17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744538"/>
            <a:ext cx="537686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0838" cy="4468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513" y="9431338"/>
            <a:ext cx="294163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20D96A-D213-4C40-97EB-091268A811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3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6"/>
          <p:cNvSpPr>
            <a:spLocks noChangeArrowheads="1"/>
          </p:cNvSpPr>
          <p:nvPr userDrawn="1"/>
        </p:nvSpPr>
        <p:spPr bwMode="auto">
          <a:xfrm>
            <a:off x="0" y="1916113"/>
            <a:ext cx="9906000" cy="2449512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5726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600">
              <a:solidFill>
                <a:srgbClr val="B9BACB"/>
              </a:solidFill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0" y="2708920"/>
            <a:ext cx="9906000" cy="864096"/>
          </a:xfrm>
          <a:prstGeom prst="rect">
            <a:avLst/>
          </a:prstGeom>
        </p:spPr>
        <p:txBody>
          <a:bodyPr/>
          <a:lstStyle>
            <a:lvl1pPr algn="ctr">
              <a:defRPr sz="4400" b="1">
                <a:solidFill>
                  <a:srgbClr val="29303B"/>
                </a:solidFill>
                <a:effectLst/>
                <a:latin typeface="바탕" pitchFamily="18" charset="-127"/>
                <a:ea typeface="바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24900" y="6279022"/>
            <a:ext cx="1143008" cy="4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그림 8" descr="s1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406" y="6269276"/>
            <a:ext cx="857256" cy="3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1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 userDrawn="1"/>
        </p:nvSpPr>
        <p:spPr bwMode="auto">
          <a:xfrm>
            <a:off x="6453188" y="0"/>
            <a:ext cx="3452812" cy="646113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95726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600">
              <a:solidFill>
                <a:srgbClr val="B9BACB"/>
              </a:solidFill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524636" y="142852"/>
            <a:ext cx="3381364" cy="504056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rgbClr val="29303B"/>
                </a:solidFill>
                <a:effectLst/>
                <a:latin typeface="바탕" pitchFamily="18" charset="-127"/>
                <a:ea typeface="바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1"/>
          </p:nvPr>
        </p:nvSpPr>
        <p:spPr>
          <a:xfrm>
            <a:off x="0" y="1142984"/>
            <a:ext cx="9906000" cy="5143536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romanUcPeriod"/>
              <a:defRPr sz="20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1pPr>
            <a:lvl2pPr>
              <a:defRPr sz="18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2pPr>
            <a:lvl3pPr>
              <a:defRPr sz="16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3pPr>
            <a:lvl4pPr>
              <a:defRPr sz="14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4pPr>
            <a:lvl5pPr>
              <a:defRPr sz="14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475" y="6453188"/>
            <a:ext cx="2311400" cy="268287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4C9D3E-4FC2-4E42-86E0-94A961FAAE7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090" y="6429396"/>
            <a:ext cx="785818" cy="2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그림 10" descr="s1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8092" y="6445244"/>
            <a:ext cx="589364" cy="22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0"/>
          <p:cNvCxnSpPr/>
          <p:nvPr userDrawn="1"/>
        </p:nvCxnSpPr>
        <p:spPr>
          <a:xfrm>
            <a:off x="0" y="6381750"/>
            <a:ext cx="990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Rectangle 46"/>
          <p:cNvSpPr>
            <a:spLocks noChangeArrowheads="1"/>
          </p:cNvSpPr>
          <p:nvPr userDrawn="1"/>
        </p:nvSpPr>
        <p:spPr bwMode="auto">
          <a:xfrm>
            <a:off x="0" y="549275"/>
            <a:ext cx="9906000" cy="71438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95726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00" dirty="0">
              <a:solidFill>
                <a:srgbClr val="B9BACB"/>
              </a:solidFill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00472" y="0"/>
            <a:ext cx="6192688" cy="476672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29303B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200472" y="714356"/>
            <a:ext cx="9705528" cy="5666973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rgbClr val="29303B"/>
                </a:solidFill>
              </a:defRPr>
            </a:lvl1pPr>
            <a:lvl2pPr>
              <a:defRPr sz="1400">
                <a:solidFill>
                  <a:srgbClr val="29303B"/>
                </a:solidFill>
              </a:defRPr>
            </a:lvl2pPr>
            <a:lvl3pPr>
              <a:defRPr sz="1200">
                <a:solidFill>
                  <a:srgbClr val="29303B"/>
                </a:solidFill>
              </a:defRPr>
            </a:lvl3pPr>
            <a:lvl4pPr>
              <a:defRPr sz="1100">
                <a:solidFill>
                  <a:srgbClr val="29303B"/>
                </a:solidFill>
              </a:defRPr>
            </a:lvl4pPr>
            <a:lvl5pPr>
              <a:defRPr sz="1050">
                <a:solidFill>
                  <a:srgbClr val="29303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475" y="6453188"/>
            <a:ext cx="2311400" cy="268287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666EC0-4C4E-4191-B5FC-F2335751D84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89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통신 처리 상태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sp>
        <p:nvSpPr>
          <p:cNvPr id="5" name="순서도: 직접 액세스 저장소 4"/>
          <p:cNvSpPr/>
          <p:nvPr/>
        </p:nvSpPr>
        <p:spPr>
          <a:xfrm>
            <a:off x="6897216" y="3654142"/>
            <a:ext cx="623995" cy="209184"/>
          </a:xfrm>
          <a:prstGeom prst="flowChartMagneticDrum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Shape 56"/>
          <p:cNvCxnSpPr>
            <a:stCxn id="5" idx="4"/>
            <a:endCxn id="68" idx="1"/>
          </p:cNvCxnSpPr>
          <p:nvPr/>
        </p:nvCxnSpPr>
        <p:spPr>
          <a:xfrm flipV="1">
            <a:off x="7521211" y="3723016"/>
            <a:ext cx="312110" cy="357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070" y="1285860"/>
            <a:ext cx="9021836" cy="4997958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Service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748" y="928670"/>
            <a:ext cx="9286940" cy="5452658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Container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07783" y="188640"/>
            <a:ext cx="4333905" cy="668592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>
                <a:solidFill>
                  <a:schemeClr val="tx1"/>
                </a:solidFill>
              </a:rPr>
              <a:t>RRQ : Routing Receive Queue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SQ : Send Queue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RQ : Receive Queue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STQ : Send Trigger Queue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SWQ: Switch Queue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60833" y="1928802"/>
            <a:ext cx="1160868" cy="28575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AcceptSelectorThr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0552" y="4205128"/>
            <a:ext cx="1401149" cy="34635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TransferSelectorThread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60833" y="2285992"/>
            <a:ext cx="1160868" cy="28575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AcceptSelectorThr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1" idx="3"/>
          </p:cNvCxnSpPr>
          <p:nvPr/>
        </p:nvCxnSpPr>
        <p:spPr>
          <a:xfrm>
            <a:off x="2321701" y="2071678"/>
            <a:ext cx="1352083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97"/>
          <p:cNvCxnSpPr>
            <a:stCxn id="55" idx="2"/>
            <a:endCxn id="12" idx="0"/>
          </p:cNvCxnSpPr>
          <p:nvPr/>
        </p:nvCxnSpPr>
        <p:spPr>
          <a:xfrm rot="5400000">
            <a:off x="2373633" y="1819239"/>
            <a:ext cx="1633384" cy="31383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19095" y="3234911"/>
            <a:ext cx="1857387" cy="257158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3) register session to selector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after acceptance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12" idx="1"/>
          </p:cNvCxnSpPr>
          <p:nvPr/>
        </p:nvCxnSpPr>
        <p:spPr>
          <a:xfrm>
            <a:off x="154748" y="4378090"/>
            <a:ext cx="765804" cy="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00472" y="4416539"/>
            <a:ext cx="696518" cy="236597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4) login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Shape 20"/>
          <p:cNvCxnSpPr>
            <a:stCxn id="55" idx="3"/>
            <a:endCxn id="60" idx="1"/>
          </p:cNvCxnSpPr>
          <p:nvPr/>
        </p:nvCxnSpPr>
        <p:spPr>
          <a:xfrm>
            <a:off x="5804303" y="2071678"/>
            <a:ext cx="1160867" cy="316692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862702" y="2237733"/>
            <a:ext cx="930206" cy="355378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5) </a:t>
            </a:r>
            <a:r>
              <a:rPr lang="ko-KR" altLang="en-US" sz="1000" dirty="0">
                <a:solidFill>
                  <a:schemeClr val="tx1"/>
                </a:solidFill>
              </a:rPr>
              <a:t>신규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session </a:t>
            </a:r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4" name="순서도: 직접 액세스 저장소 23"/>
          <p:cNvSpPr/>
          <p:nvPr/>
        </p:nvSpPr>
        <p:spPr>
          <a:xfrm>
            <a:off x="4000841" y="3706772"/>
            <a:ext cx="565203" cy="209184"/>
          </a:xfrm>
          <a:prstGeom prst="flowChartMagneticDrum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hape 56"/>
          <p:cNvCxnSpPr>
            <a:endCxn id="24" idx="1"/>
          </p:cNvCxnSpPr>
          <p:nvPr/>
        </p:nvCxnSpPr>
        <p:spPr>
          <a:xfrm flipV="1">
            <a:off x="3839266" y="3811365"/>
            <a:ext cx="161575" cy="2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직접 액세스 저장소 25"/>
          <p:cNvSpPr/>
          <p:nvPr/>
        </p:nvSpPr>
        <p:spPr>
          <a:xfrm>
            <a:off x="4000841" y="3497018"/>
            <a:ext cx="565203" cy="209184"/>
          </a:xfrm>
          <a:prstGeom prst="flowChartMagneticDrum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Shape 56"/>
          <p:cNvCxnSpPr>
            <a:stCxn id="26" idx="1"/>
          </p:cNvCxnSpPr>
          <p:nvPr/>
        </p:nvCxnSpPr>
        <p:spPr>
          <a:xfrm rot="10800000">
            <a:off x="3839266" y="3599617"/>
            <a:ext cx="161575" cy="19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67" idx="1"/>
            <a:endCxn id="26" idx="4"/>
          </p:cNvCxnSpPr>
          <p:nvPr/>
        </p:nvCxnSpPr>
        <p:spPr>
          <a:xfrm rot="10800000" flipV="1">
            <a:off x="4566045" y="3281278"/>
            <a:ext cx="3267277" cy="3203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104"/>
          <p:cNvCxnSpPr>
            <a:stCxn id="92" idx="1"/>
            <a:endCxn id="44" idx="4"/>
          </p:cNvCxnSpPr>
          <p:nvPr/>
        </p:nvCxnSpPr>
        <p:spPr>
          <a:xfrm rot="10800000">
            <a:off x="4566044" y="4673181"/>
            <a:ext cx="2641338" cy="45134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아래쪽 화살표 32"/>
          <p:cNvSpPr/>
          <p:nvPr/>
        </p:nvSpPr>
        <p:spPr>
          <a:xfrm>
            <a:off x="4557305" y="2428868"/>
            <a:ext cx="1547823" cy="785818"/>
          </a:xfrm>
          <a:prstGeom prst="downArrow">
            <a:avLst/>
          </a:prstGeom>
          <a:solidFill>
            <a:srgbClr val="C6D9F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6) </a:t>
            </a:r>
            <a:r>
              <a:rPr lang="en-US" altLang="ko-KR" sz="1000" dirty="0" err="1">
                <a:solidFill>
                  <a:schemeClr val="tx1"/>
                </a:solidFill>
              </a:rPr>
              <a:t>LifeCycle</a:t>
            </a:r>
            <a:r>
              <a:rPr lang="en-US" altLang="ko-KR" sz="1000" dirty="0">
                <a:solidFill>
                  <a:schemeClr val="tx1"/>
                </a:solidFill>
              </a:rPr>
              <a:t> starts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순서도: 직접 액세스 저장소 33"/>
          <p:cNvSpPr/>
          <p:nvPr/>
        </p:nvSpPr>
        <p:spPr>
          <a:xfrm>
            <a:off x="4000840" y="5849912"/>
            <a:ext cx="565203" cy="209184"/>
          </a:xfrm>
          <a:prstGeom prst="flowChartMagneticDrum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Shape 56"/>
          <p:cNvCxnSpPr>
            <a:endCxn id="34" idx="1"/>
          </p:cNvCxnSpPr>
          <p:nvPr/>
        </p:nvCxnSpPr>
        <p:spPr>
          <a:xfrm flipV="1">
            <a:off x="3839265" y="5954505"/>
            <a:ext cx="161575" cy="2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직접 액세스 저장소 35"/>
          <p:cNvSpPr/>
          <p:nvPr/>
        </p:nvSpPr>
        <p:spPr>
          <a:xfrm>
            <a:off x="4000840" y="5640158"/>
            <a:ext cx="565203" cy="209184"/>
          </a:xfrm>
          <a:prstGeom prst="flowChartMagneticDrum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hape 56"/>
          <p:cNvCxnSpPr>
            <a:stCxn id="36" idx="1"/>
          </p:cNvCxnSpPr>
          <p:nvPr/>
        </p:nvCxnSpPr>
        <p:spPr>
          <a:xfrm rot="10800000">
            <a:off x="3839265" y="5742757"/>
            <a:ext cx="161575" cy="19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040193" y="5526401"/>
            <a:ext cx="541738" cy="18792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순서도: 직접 액세스 저장소 41"/>
          <p:cNvSpPr/>
          <p:nvPr/>
        </p:nvSpPr>
        <p:spPr>
          <a:xfrm>
            <a:off x="4000841" y="4778342"/>
            <a:ext cx="565203" cy="209184"/>
          </a:xfrm>
          <a:prstGeom prst="flowChartMagneticDrum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순서도: 직접 액세스 저장소 43"/>
          <p:cNvSpPr/>
          <p:nvPr/>
        </p:nvSpPr>
        <p:spPr>
          <a:xfrm>
            <a:off x="4000841" y="4568588"/>
            <a:ext cx="565203" cy="209184"/>
          </a:xfrm>
          <a:prstGeom prst="flowChartMagneticDrum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5818" y="5072074"/>
            <a:ext cx="1690665" cy="428628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TransferSelectorThr</a:t>
            </a:r>
            <a:r>
              <a:rPr lang="ko-KR" altLang="en-US" sz="1000" dirty="0">
                <a:solidFill>
                  <a:schemeClr val="tx1"/>
                </a:solidFill>
              </a:rPr>
              <a:t>는 자동으로 증감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87778" y="6093296"/>
            <a:ext cx="2366195" cy="190522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SessionRegistry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는 자동으로 증감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326021" y="3287263"/>
            <a:ext cx="598089" cy="21431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76483" y="1857364"/>
            <a:ext cx="541738" cy="21431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2) create session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704" y="1643050"/>
            <a:ext cx="2012170" cy="107157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AcceptPool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704" y="3643314"/>
            <a:ext cx="2012170" cy="14287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TransferPool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714741" y="1571612"/>
            <a:ext cx="2089562" cy="1000132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session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14741" y="2996952"/>
            <a:ext cx="2089562" cy="1000132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session : jakelee70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14741" y="4139960"/>
            <a:ext cx="2089562" cy="1000132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session : </a:t>
            </a:r>
            <a:r>
              <a:rPr lang="en-US" altLang="ko-KR" sz="1000" dirty="0" err="1">
                <a:solidFill>
                  <a:schemeClr val="tx1"/>
                </a:solidFill>
              </a:rPr>
              <a:t>hong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14741" y="5211530"/>
            <a:ext cx="2089562" cy="1000132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>
                <a:solidFill>
                  <a:schemeClr val="tx1"/>
                </a:solidFill>
              </a:rPr>
              <a:t>session : </a:t>
            </a:r>
            <a:r>
              <a:rPr lang="en-US" altLang="ko-KR" sz="1000" dirty="0" err="1">
                <a:solidFill>
                  <a:schemeClr val="tx1"/>
                </a:solidFill>
              </a:rPr>
              <a:t>naomi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10388" y="4149080"/>
            <a:ext cx="2321735" cy="190170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ssRegistryPool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LoadBalancingPool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65170" y="4593098"/>
            <a:ext cx="2089562" cy="1291013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SessionRegistry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25207" y="1832475"/>
            <a:ext cx="2306915" cy="928694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IpGroupList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825207" y="1403847"/>
            <a:ext cx="2306915" cy="35719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IdList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02598" y="2118227"/>
            <a:ext cx="2050591" cy="214314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IpGroup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02598" y="2403979"/>
            <a:ext cx="2050591" cy="214314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IpGroup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825207" y="2924944"/>
            <a:ext cx="2306915" cy="107157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t" anchorCtr="0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NoSession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33321" y="3140968"/>
            <a:ext cx="1221410" cy="2806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NoSessionCronjob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833321" y="3582705"/>
            <a:ext cx="1221410" cy="28062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NoSessionBeanThr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207382" y="5536771"/>
            <a:ext cx="1769959" cy="22270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ssBeanThr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SessionBeanThr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2071678"/>
            <a:ext cx="785818" cy="21431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1) </a:t>
            </a:r>
            <a:r>
              <a:rPr lang="ko-KR" altLang="en-US" sz="1000" dirty="0">
                <a:solidFill>
                  <a:schemeClr val="tx1"/>
                </a:solidFill>
              </a:rPr>
              <a:t>접속</a:t>
            </a:r>
          </a:p>
        </p:txBody>
      </p:sp>
      <p:cxnSp>
        <p:nvCxnSpPr>
          <p:cNvPr id="75" name="직선 화살표 연결선 74"/>
          <p:cNvCxnSpPr>
            <a:endCxn id="11" idx="1"/>
          </p:cNvCxnSpPr>
          <p:nvPr/>
        </p:nvCxnSpPr>
        <p:spPr>
          <a:xfrm>
            <a:off x="166654" y="2071678"/>
            <a:ext cx="99417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104"/>
          <p:cNvCxnSpPr>
            <a:stCxn id="42" idx="4"/>
            <a:endCxn id="69" idx="1"/>
          </p:cNvCxnSpPr>
          <p:nvPr/>
        </p:nvCxnSpPr>
        <p:spPr>
          <a:xfrm>
            <a:off x="4566044" y="4882934"/>
            <a:ext cx="2641338" cy="7651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457925" y="4927872"/>
            <a:ext cx="541738" cy="21431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recv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207382" y="5013176"/>
            <a:ext cx="1769959" cy="22270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ssCronjob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SessionCronjob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033120" y="5085184"/>
            <a:ext cx="541738" cy="18792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482568" y="4425712"/>
            <a:ext cx="541738" cy="21431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Shape 104"/>
          <p:cNvCxnSpPr>
            <a:stCxn id="44" idx="1"/>
            <a:endCxn id="12" idx="3"/>
          </p:cNvCxnSpPr>
          <p:nvPr/>
        </p:nvCxnSpPr>
        <p:spPr>
          <a:xfrm rot="10800000">
            <a:off x="2321701" y="4378308"/>
            <a:ext cx="1679140" cy="2948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4"/>
          <p:cNvCxnSpPr>
            <a:stCxn id="12" idx="2"/>
            <a:endCxn id="42" idx="1"/>
          </p:cNvCxnSpPr>
          <p:nvPr/>
        </p:nvCxnSpPr>
        <p:spPr>
          <a:xfrm rot="16200000" flipH="1">
            <a:off x="2645260" y="3527353"/>
            <a:ext cx="331448" cy="23797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7308720" y="3781914"/>
            <a:ext cx="598089" cy="21431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 객체 관리 클래스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pSp>
        <p:nvGrpSpPr>
          <p:cNvPr id="3" name="그룹 143"/>
          <p:cNvGrpSpPr/>
          <p:nvPr/>
        </p:nvGrpSpPr>
        <p:grpSpPr>
          <a:xfrm>
            <a:off x="4000493" y="642919"/>
            <a:ext cx="1393041" cy="1181475"/>
            <a:chOff x="571472" y="1142984"/>
            <a:chExt cx="1357322" cy="1224136"/>
          </a:xfrm>
        </p:grpSpPr>
        <p:sp>
          <p:nvSpPr>
            <p:cNvPr id="52" name="직사각형 51"/>
            <p:cNvSpPr/>
            <p:nvPr/>
          </p:nvSpPr>
          <p:spPr>
            <a:xfrm>
              <a:off x="571472" y="1142984"/>
              <a:ext cx="1357322" cy="21431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 anchorCtr="0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Service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1472" y="1357298"/>
              <a:ext cx="1357322" cy="1009822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svcId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--------------</a:t>
              </a: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ssRegistryPool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allSsList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ipGroup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allSsKeys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43"/>
          <p:cNvGrpSpPr/>
          <p:nvPr/>
        </p:nvGrpSpPr>
        <p:grpSpPr>
          <a:xfrm>
            <a:off x="4276619" y="4929198"/>
            <a:ext cx="1393041" cy="1245078"/>
            <a:chOff x="571472" y="1142984"/>
            <a:chExt cx="1357322" cy="1777935"/>
          </a:xfrm>
        </p:grpSpPr>
        <p:sp>
          <p:nvSpPr>
            <p:cNvPr id="55" name="직사각형 54"/>
            <p:cNvSpPr/>
            <p:nvPr/>
          </p:nvSpPr>
          <p:spPr>
            <a:xfrm>
              <a:off x="571472" y="1142984"/>
              <a:ext cx="1357322" cy="21431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 anchorCtr="0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Session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1472" y="1357298"/>
              <a:ext cx="1357322" cy="1563621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ssKey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--------------</a:t>
              </a: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svcId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ip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RQ(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RecvQueue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SQ(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SendQueue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6" name="그룹 143"/>
          <p:cNvGrpSpPr/>
          <p:nvPr/>
        </p:nvGrpSpPr>
        <p:grpSpPr>
          <a:xfrm>
            <a:off x="7596206" y="2285992"/>
            <a:ext cx="1393041" cy="785818"/>
            <a:chOff x="571472" y="1142984"/>
            <a:chExt cx="1357322" cy="1224136"/>
          </a:xfrm>
        </p:grpSpPr>
        <p:sp>
          <p:nvSpPr>
            <p:cNvPr id="58" name="직사각형 57"/>
            <p:cNvSpPr/>
            <p:nvPr/>
          </p:nvSpPr>
          <p:spPr>
            <a:xfrm>
              <a:off x="571472" y="1142984"/>
              <a:ext cx="1357322" cy="21431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 anchorCtr="0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idGroup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1472" y="1357298"/>
              <a:ext cx="1357322" cy="1009822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--------------</a:t>
              </a: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ss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43"/>
          <p:cNvGrpSpPr/>
          <p:nvPr/>
        </p:nvGrpSpPr>
        <p:grpSpPr>
          <a:xfrm>
            <a:off x="4077885" y="2285992"/>
            <a:ext cx="2143140" cy="785818"/>
            <a:chOff x="571472" y="1142984"/>
            <a:chExt cx="1357322" cy="1224136"/>
          </a:xfrm>
        </p:grpSpPr>
        <p:sp>
          <p:nvSpPr>
            <p:cNvPr id="61" name="직사각형 60"/>
            <p:cNvSpPr/>
            <p:nvPr/>
          </p:nvSpPr>
          <p:spPr>
            <a:xfrm>
              <a:off x="571472" y="1142984"/>
              <a:ext cx="1357322" cy="21431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 anchorCtr="0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ssRegistryPool</a:t>
              </a:r>
              <a:r>
                <a:rPr lang="en-US" altLang="ko-KR" sz="900" dirty="0">
                  <a:solidFill>
                    <a:schemeClr val="tx1"/>
                  </a:solidFill>
                </a:rPr>
                <a:t>: 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LoadBalancingPool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71472" y="1357298"/>
              <a:ext cx="1357322" cy="1009822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N/A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--------------</a:t>
              </a: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ssRegistry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768320" y="1142984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51796" y="2000240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447509" y="2071678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1,n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6" name="Shape 187"/>
          <p:cNvCxnSpPr/>
          <p:nvPr/>
        </p:nvCxnSpPr>
        <p:spPr>
          <a:xfrm rot="16200000" flipH="1">
            <a:off x="4504911" y="2016496"/>
            <a:ext cx="461599" cy="773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endCxn id="58" idx="0"/>
          </p:cNvCxnSpPr>
          <p:nvPr/>
        </p:nvCxnSpPr>
        <p:spPr>
          <a:xfrm>
            <a:off x="5393534" y="1337078"/>
            <a:ext cx="2899193" cy="9489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470925" y="1142984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51796" y="1857364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72880" y="5500702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0,n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Shape 70"/>
          <p:cNvCxnSpPr>
            <a:stCxn id="59" idx="2"/>
            <a:endCxn id="56" idx="3"/>
          </p:cNvCxnSpPr>
          <p:nvPr/>
        </p:nvCxnSpPr>
        <p:spPr>
          <a:xfrm rot="5400000">
            <a:off x="5703710" y="3037761"/>
            <a:ext cx="2554969" cy="2623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447509" y="3143248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Shape 201"/>
          <p:cNvCxnSpPr>
            <a:stCxn id="53" idx="1"/>
            <a:endCxn id="56" idx="1"/>
          </p:cNvCxnSpPr>
          <p:nvPr/>
        </p:nvCxnSpPr>
        <p:spPr>
          <a:xfrm rot="10800000" flipH="1" flipV="1">
            <a:off x="4000493" y="1337079"/>
            <a:ext cx="276126" cy="4289700"/>
          </a:xfrm>
          <a:prstGeom prst="bentConnector3">
            <a:avLst>
              <a:gd name="adj1" fmla="val -827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hape 201"/>
          <p:cNvCxnSpPr>
            <a:endCxn id="78" idx="0"/>
          </p:cNvCxnSpPr>
          <p:nvPr/>
        </p:nvCxnSpPr>
        <p:spPr>
          <a:xfrm rot="5400000">
            <a:off x="4489481" y="3357530"/>
            <a:ext cx="570710" cy="8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774405" y="3143248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96008" y="3929066"/>
            <a:ext cx="1809320" cy="42862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ssBeanThr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</a:rPr>
              <a:t>SessionBeanThr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" name="그룹 143"/>
          <p:cNvGrpSpPr/>
          <p:nvPr/>
        </p:nvGrpSpPr>
        <p:grpSpPr>
          <a:xfrm>
            <a:off x="4077885" y="3643314"/>
            <a:ext cx="1393041" cy="785818"/>
            <a:chOff x="571472" y="1142984"/>
            <a:chExt cx="1357322" cy="1224136"/>
          </a:xfrm>
        </p:grpSpPr>
        <p:sp>
          <p:nvSpPr>
            <p:cNvPr id="78" name="직사각형 77"/>
            <p:cNvSpPr/>
            <p:nvPr/>
          </p:nvSpPr>
          <p:spPr>
            <a:xfrm>
              <a:off x="571472" y="1142984"/>
              <a:ext cx="1357322" cy="21431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 anchorCtr="0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SessionRegistry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71472" y="1357298"/>
              <a:ext cx="1357322" cy="1009822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N/A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--------------</a:t>
              </a: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ss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ssBeanThr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4851796" y="3500438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1,n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Shape 201"/>
          <p:cNvCxnSpPr>
            <a:stCxn id="79" idx="2"/>
            <a:endCxn id="55" idx="0"/>
          </p:cNvCxnSpPr>
          <p:nvPr/>
        </p:nvCxnSpPr>
        <p:spPr>
          <a:xfrm rot="16200000" flipH="1">
            <a:off x="4623740" y="4579798"/>
            <a:ext cx="500066" cy="1987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5524504" y="3929066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881694" y="3929066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Shape 201"/>
          <p:cNvCxnSpPr>
            <a:stCxn id="79" idx="3"/>
            <a:endCxn id="76" idx="1"/>
          </p:cNvCxnSpPr>
          <p:nvPr/>
        </p:nvCxnSpPr>
        <p:spPr>
          <a:xfrm>
            <a:off x="5470926" y="4105011"/>
            <a:ext cx="625082" cy="383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143"/>
          <p:cNvGrpSpPr/>
          <p:nvPr/>
        </p:nvGrpSpPr>
        <p:grpSpPr>
          <a:xfrm>
            <a:off x="881034" y="2285992"/>
            <a:ext cx="1393041" cy="928694"/>
            <a:chOff x="571472" y="1142984"/>
            <a:chExt cx="1357322" cy="1446706"/>
          </a:xfrm>
        </p:grpSpPr>
        <p:sp>
          <p:nvSpPr>
            <p:cNvPr id="88" name="직사각형 87"/>
            <p:cNvSpPr/>
            <p:nvPr/>
          </p:nvSpPr>
          <p:spPr>
            <a:xfrm>
              <a:off x="571472" y="1142984"/>
              <a:ext cx="1357322" cy="21431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 anchorCtr="0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NoSession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71472" y="1357298"/>
              <a:ext cx="1357322" cy="1232392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N/A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--------------</a:t>
              </a: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standAloneBeanThr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 err="1">
                  <a:solidFill>
                    <a:schemeClr val="tx1"/>
                  </a:solidFill>
                </a:rPr>
                <a:t>standAloneCronjob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SAQ(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standAloneQueue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hape 89"/>
          <p:cNvCxnSpPr>
            <a:stCxn id="53" idx="1"/>
            <a:endCxn id="88" idx="0"/>
          </p:cNvCxnSpPr>
          <p:nvPr/>
        </p:nvCxnSpPr>
        <p:spPr>
          <a:xfrm rot="10800000" flipV="1">
            <a:off x="1577555" y="1337078"/>
            <a:ext cx="2422938" cy="9489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3690928" y="928670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666852" y="2071678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944582" y="5786454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1,n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80866" y="4786322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0,n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452934" y="4572008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02184" y="4449776"/>
            <a:ext cx="1809320" cy="42862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ssCronjob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</a:rPr>
              <a:t>SessionCronjob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0" name="Shape 201"/>
          <p:cNvCxnSpPr>
            <a:endCxn id="49" idx="1"/>
          </p:cNvCxnSpPr>
          <p:nvPr/>
        </p:nvCxnSpPr>
        <p:spPr>
          <a:xfrm>
            <a:off x="5470925" y="4266843"/>
            <a:ext cx="631259" cy="3972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529064" y="4293096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72954" y="4510260"/>
            <a:ext cx="232174" cy="14287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2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Classes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2" y="714356"/>
            <a:ext cx="9705528" cy="557216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/java : Java </a:t>
            </a:r>
            <a:r>
              <a:rPr lang="ko-KR" altLang="en-US" dirty="0"/>
              <a:t>소스 코드 파일들</a:t>
            </a:r>
            <a:endParaRPr lang="en-US" altLang="ko-KR" dirty="0"/>
          </a:p>
          <a:p>
            <a:pPr>
              <a:buFont typeface="Wingdings" pitchFamily="2" charset="2"/>
              <a:buChar char="l"/>
            </a:pPr>
            <a:endParaRPr lang="en-US" altLang="ko-KR" dirty="0"/>
          </a:p>
          <a:p>
            <a:pPr>
              <a:buFont typeface="Wingdings" pitchFamily="2" charset="2"/>
              <a:buChar char="l"/>
            </a:pPr>
            <a:r>
              <a:rPr lang="en-US" altLang="ko-KR" dirty="0"/>
              <a:t>/service/classes : Java </a:t>
            </a:r>
            <a:r>
              <a:rPr lang="ko-KR" altLang="en-US" dirty="0"/>
              <a:t>클래스 파일들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구동 시 처리되는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2" y="714356"/>
            <a:ext cx="9705528" cy="5572164"/>
          </a:xfrm>
        </p:spPr>
        <p:txBody>
          <a:bodyPr/>
          <a:lstStyle/>
          <a:p>
            <a:r>
              <a:rPr lang="en-US" altLang="ko-KR" sz="1200" dirty="0">
                <a:latin typeface="+mn-ea"/>
              </a:rPr>
              <a:t>1. NT </a:t>
            </a:r>
            <a:r>
              <a:rPr lang="ko-KR" altLang="en-US" sz="1200" dirty="0">
                <a:latin typeface="+mn-ea"/>
              </a:rPr>
              <a:t>서비스 구동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wrapper/conf/</a:t>
            </a:r>
            <a:r>
              <a:rPr lang="en-US" altLang="ko-KR" sz="1200" b="0" dirty="0" err="1">
                <a:latin typeface="+mn-ea"/>
              </a:rPr>
              <a:t>wrapper.conf</a:t>
            </a:r>
            <a:r>
              <a:rPr lang="ko-KR" altLang="en-US" sz="1200" b="0" dirty="0">
                <a:latin typeface="+mn-ea"/>
              </a:rPr>
              <a:t>의 설정에 따라 다음의 파라미터가 로딩 된다</a:t>
            </a:r>
            <a:r>
              <a:rPr lang="en-US" altLang="ko-KR" sz="1200" b="0" dirty="0">
                <a:latin typeface="+mn-ea"/>
              </a:rPr>
              <a:t>.</a:t>
            </a:r>
          </a:p>
          <a:p>
            <a:endParaRPr lang="en-US" altLang="ko-KR" sz="1200" b="0" dirty="0">
              <a:latin typeface="+mn-ea"/>
            </a:endParaRPr>
          </a:p>
          <a:p>
            <a:endParaRPr lang="en-US" altLang="ko-KR" sz="1200" b="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공통 부분 환경 설정 로딩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1) </a:t>
            </a:r>
            <a:r>
              <a:rPr lang="en-US" altLang="ko-KR" sz="1200" b="0" dirty="0" err="1">
                <a:latin typeface="+mn-ea"/>
              </a:rPr>
              <a:t>config</a:t>
            </a:r>
            <a:r>
              <a:rPr lang="en-US" altLang="ko-KR" sz="1200" b="0" dirty="0">
                <a:latin typeface="+mn-ea"/>
              </a:rPr>
              <a:t>/elastic.xml </a:t>
            </a:r>
            <a:r>
              <a:rPr lang="ko-KR" altLang="en-US" sz="1200" b="0" dirty="0">
                <a:latin typeface="+mn-ea"/>
              </a:rPr>
              <a:t>로딩</a:t>
            </a:r>
            <a:endParaRPr lang="en-US" altLang="ko-KR" sz="1200" b="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    a) XPATH </a:t>
            </a:r>
            <a:r>
              <a:rPr lang="en-US" altLang="ko-KR" sz="1200" b="0" dirty="0" err="1">
                <a:latin typeface="+mn-ea"/>
              </a:rPr>
              <a:t>Config</a:t>
            </a:r>
            <a:r>
              <a:rPr lang="en-US" altLang="ko-KR" sz="1200" b="0" dirty="0">
                <a:latin typeface="+mn-ea"/>
              </a:rPr>
              <a:t>/init/log4jConfiguration : log4j </a:t>
            </a:r>
            <a:r>
              <a:rPr lang="ko-KR" altLang="en-US" sz="1200" b="0" dirty="0">
                <a:latin typeface="+mn-ea"/>
              </a:rPr>
              <a:t>초기화</a:t>
            </a:r>
            <a:endParaRPr lang="en-US" altLang="ko-KR" sz="1200" b="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    b) XPATH </a:t>
            </a:r>
            <a:r>
              <a:rPr lang="en-US" altLang="ko-KR" sz="1200" b="0" dirty="0" err="1">
                <a:latin typeface="+mn-ea"/>
              </a:rPr>
              <a:t>Config</a:t>
            </a:r>
            <a:r>
              <a:rPr lang="en-US" altLang="ko-KR" sz="1200" b="0" dirty="0">
                <a:latin typeface="+mn-ea"/>
              </a:rPr>
              <a:t>/init/</a:t>
            </a:r>
            <a:r>
              <a:rPr lang="en-US" altLang="ko-KR" sz="1200" b="0" dirty="0" err="1">
                <a:latin typeface="+mn-ea"/>
              </a:rPr>
              <a:t>beanConfiguration</a:t>
            </a:r>
            <a:r>
              <a:rPr lang="en-US" altLang="ko-KR" sz="1200" b="0" dirty="0">
                <a:latin typeface="+mn-ea"/>
              </a:rPr>
              <a:t> : bean-engine.xml </a:t>
            </a:r>
            <a:r>
              <a:rPr lang="ko-KR" altLang="en-US" sz="1200" b="0" dirty="0">
                <a:latin typeface="+mn-ea"/>
              </a:rPr>
              <a:t>초기화</a:t>
            </a:r>
            <a:endParaRPr lang="en-US" altLang="ko-KR" sz="1200" b="0" dirty="0">
              <a:latin typeface="+mn-ea"/>
            </a:endParaRPr>
          </a:p>
          <a:p>
            <a:endParaRPr lang="en-US" altLang="ko-KR" sz="1200" b="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2) </a:t>
            </a:r>
            <a:r>
              <a:rPr lang="en-US" altLang="ko-KR" sz="1200" b="0" dirty="0" err="1">
                <a:latin typeface="+mn-ea"/>
              </a:rPr>
              <a:t>config</a:t>
            </a:r>
            <a:r>
              <a:rPr lang="en-US" altLang="ko-KR" sz="1200" b="0" dirty="0">
                <a:latin typeface="+mn-ea"/>
              </a:rPr>
              <a:t>/main.xml </a:t>
            </a:r>
            <a:r>
              <a:rPr lang="ko-KR" altLang="en-US" sz="1200" b="0" dirty="0">
                <a:latin typeface="+mn-ea"/>
              </a:rPr>
              <a:t>로딩 </a:t>
            </a:r>
            <a:r>
              <a:rPr lang="en-US" altLang="ko-KR" sz="1200" b="0" dirty="0">
                <a:latin typeface="+mn-ea"/>
              </a:rPr>
              <a:t>: </a:t>
            </a:r>
            <a:r>
              <a:rPr lang="ko-KR" altLang="en-US" sz="1200" b="0" dirty="0">
                <a:latin typeface="+mn-ea"/>
              </a:rPr>
              <a:t>엔진 </a:t>
            </a:r>
            <a:r>
              <a:rPr lang="en-US" altLang="ko-KR" sz="1200" b="0" dirty="0">
                <a:latin typeface="+mn-ea"/>
              </a:rPr>
              <a:t>main </a:t>
            </a:r>
            <a:r>
              <a:rPr lang="ko-KR" altLang="en-US" sz="1200" b="0" dirty="0">
                <a:latin typeface="+mn-ea"/>
              </a:rPr>
              <a:t>환경 설정 로드</a:t>
            </a:r>
            <a:endParaRPr lang="en-US" altLang="ko-KR" sz="1200" b="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3) </a:t>
            </a:r>
            <a:r>
              <a:rPr lang="en-US" altLang="ko-KR" sz="1200" b="0" dirty="0" err="1">
                <a:latin typeface="+mn-ea"/>
              </a:rPr>
              <a:t>config</a:t>
            </a:r>
            <a:r>
              <a:rPr lang="en-US" altLang="ko-KR" sz="1200" b="0" dirty="0">
                <a:latin typeface="+mn-ea"/>
              </a:rPr>
              <a:t>/containers.xml </a:t>
            </a:r>
            <a:r>
              <a:rPr lang="ko-KR" altLang="en-US" sz="1200" b="0" dirty="0">
                <a:latin typeface="+mn-ea"/>
              </a:rPr>
              <a:t>로딩 </a:t>
            </a:r>
            <a:r>
              <a:rPr lang="en-US" altLang="ko-KR" sz="1200" b="0" dirty="0">
                <a:latin typeface="+mn-ea"/>
              </a:rPr>
              <a:t>: </a:t>
            </a:r>
            <a:r>
              <a:rPr lang="ko-KR" altLang="en-US" sz="1200" b="0" dirty="0">
                <a:latin typeface="+mn-ea"/>
              </a:rPr>
              <a:t>서비스들의 환경 설정 로드</a:t>
            </a:r>
            <a:endParaRPr lang="en-US" altLang="ko-KR" sz="1200" b="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4) </a:t>
            </a:r>
            <a:r>
              <a:rPr lang="en-US" altLang="ko-KR" sz="1200" b="0" dirty="0" err="1">
                <a:latin typeface="+mn-ea"/>
              </a:rPr>
              <a:t>config</a:t>
            </a:r>
            <a:r>
              <a:rPr lang="en-US" altLang="ko-KR" sz="1200" b="0" dirty="0">
                <a:latin typeface="+mn-ea"/>
              </a:rPr>
              <a:t>/elastic.xml</a:t>
            </a:r>
            <a:r>
              <a:rPr lang="ko-KR" altLang="en-US" sz="1200" b="0" dirty="0">
                <a:latin typeface="+mn-ea"/>
              </a:rPr>
              <a:t>에서 다음 항목 로딩</a:t>
            </a:r>
            <a:endParaRPr lang="en-US" altLang="ko-KR" sz="1200" b="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    a) XPATH /</a:t>
            </a:r>
            <a:r>
              <a:rPr lang="en-US" altLang="ko-KR" sz="1200" b="0" dirty="0" err="1">
                <a:latin typeface="+mn-ea"/>
              </a:rPr>
              <a:t>Config</a:t>
            </a:r>
            <a:r>
              <a:rPr lang="en-US" altLang="ko-KR" sz="1200" b="0" dirty="0">
                <a:latin typeface="+mn-ea"/>
              </a:rPr>
              <a:t>/init/</a:t>
            </a:r>
            <a:r>
              <a:rPr lang="en-US" altLang="ko-KR" sz="1200" b="0" dirty="0" err="1">
                <a:latin typeface="+mn-ea"/>
              </a:rPr>
              <a:t>beanConfiguration</a:t>
            </a:r>
            <a:r>
              <a:rPr lang="en-US" altLang="ko-KR" sz="1200" b="0" dirty="0">
                <a:latin typeface="+mn-ea"/>
              </a:rPr>
              <a:t> : bean-db.xml </a:t>
            </a:r>
            <a:r>
              <a:rPr lang="ko-KR" altLang="en-US" sz="1200" b="0" dirty="0">
                <a:latin typeface="+mn-ea"/>
              </a:rPr>
              <a:t>초기화</a:t>
            </a:r>
            <a:endParaRPr lang="en-US" altLang="ko-KR" sz="1200" b="0" dirty="0">
              <a:latin typeface="+mn-ea"/>
            </a:endParaRPr>
          </a:p>
          <a:p>
            <a:endParaRPr lang="en-US" altLang="ko-KR" sz="1200" b="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3. </a:t>
            </a:r>
            <a:r>
              <a:rPr lang="ko-KR" altLang="en-US" sz="1200" dirty="0">
                <a:latin typeface="+mn-ea"/>
              </a:rPr>
              <a:t>단말기연동 서버 환경 초기화 </a:t>
            </a:r>
            <a:r>
              <a:rPr lang="en-US" altLang="ko-KR" sz="1200" dirty="0">
                <a:latin typeface="+mn-ea"/>
              </a:rPr>
              <a:t>: service/{</a:t>
            </a:r>
            <a:r>
              <a:rPr lang="ko-KR" altLang="en-US" sz="1200" dirty="0">
                <a:latin typeface="+mn-ea"/>
              </a:rPr>
              <a:t>서비스이름</a:t>
            </a:r>
            <a:r>
              <a:rPr lang="en-US" altLang="ko-KR" sz="1200" dirty="0">
                <a:latin typeface="+mn-ea"/>
              </a:rPr>
              <a:t>}/service.xml </a:t>
            </a:r>
            <a:r>
              <a:rPr lang="ko-KR" altLang="en-US" sz="1200" dirty="0">
                <a:latin typeface="+mn-ea"/>
              </a:rPr>
              <a:t>로딩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1) XPATH /service/elastic/</a:t>
            </a:r>
            <a:r>
              <a:rPr lang="en-US" altLang="ko-KR" sz="1200" b="0" dirty="0" err="1">
                <a:latin typeface="+mn-ea"/>
              </a:rPr>
              <a:t>beanConfiguration</a:t>
            </a:r>
            <a:r>
              <a:rPr lang="en-US" altLang="ko-KR" sz="1200" b="0" dirty="0">
                <a:latin typeface="+mn-ea"/>
              </a:rPr>
              <a:t> : </a:t>
            </a:r>
            <a:r>
              <a:rPr lang="en-US" altLang="ko-KR" sz="1200" b="0" dirty="0" err="1">
                <a:latin typeface="+mn-ea"/>
              </a:rPr>
              <a:t>config</a:t>
            </a:r>
            <a:r>
              <a:rPr lang="en-US" altLang="ko-KR" sz="1200" b="0" dirty="0">
                <a:latin typeface="+mn-ea"/>
              </a:rPr>
              <a:t>/bean.xml </a:t>
            </a:r>
            <a:r>
              <a:rPr lang="ko-KR" altLang="en-US" sz="1200" b="0" dirty="0">
                <a:latin typeface="+mn-ea"/>
              </a:rPr>
              <a:t>초기화</a:t>
            </a:r>
            <a:endParaRPr lang="en-US" altLang="ko-KR" sz="1200" b="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2) XPATH /service/</a:t>
            </a:r>
            <a:r>
              <a:rPr lang="en-US" altLang="ko-KR" sz="1200" b="0" dirty="0" err="1">
                <a:latin typeface="+mn-ea"/>
              </a:rPr>
              <a:t>sqlMaps</a:t>
            </a:r>
            <a:r>
              <a:rPr lang="en-US" altLang="ko-KR" sz="1200" b="0" dirty="0">
                <a:latin typeface="+mn-ea"/>
              </a:rPr>
              <a:t> : DB query </a:t>
            </a:r>
            <a:r>
              <a:rPr lang="ko-KR" altLang="en-US" sz="1200" b="0" dirty="0">
                <a:latin typeface="+mn-ea"/>
              </a:rPr>
              <a:t>문장 로드</a:t>
            </a:r>
            <a:endParaRPr lang="en-US" altLang="ko-KR" sz="1200" b="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3) XPATH /service/port : </a:t>
            </a:r>
            <a:r>
              <a:rPr lang="ko-KR" altLang="en-US" sz="1200" b="0" dirty="0">
                <a:latin typeface="+mn-ea"/>
              </a:rPr>
              <a:t>통근버스 단말기 연동 서비스 </a:t>
            </a:r>
            <a:r>
              <a:rPr lang="en-US" altLang="ko-KR" sz="1200" b="0" dirty="0">
                <a:latin typeface="+mn-ea"/>
              </a:rPr>
              <a:t>port</a:t>
            </a:r>
          </a:p>
          <a:p>
            <a:r>
              <a:rPr lang="en-US" altLang="ko-KR" sz="1200" b="0" dirty="0">
                <a:latin typeface="+mn-ea"/>
              </a:rPr>
              <a:t>   </a:t>
            </a:r>
          </a:p>
          <a:p>
            <a:r>
              <a:rPr lang="en-US" altLang="ko-KR" sz="1200" dirty="0">
                <a:latin typeface="+mn-ea"/>
              </a:rPr>
              <a:t>4. V2 </a:t>
            </a:r>
            <a:r>
              <a:rPr lang="ko-KR" altLang="en-US" sz="1200" dirty="0">
                <a:latin typeface="+mn-ea"/>
              </a:rPr>
              <a:t>카드 정보 수신 서버 환경 초기화 </a:t>
            </a:r>
            <a:r>
              <a:rPr lang="en-US" altLang="ko-KR" sz="1200" dirty="0">
                <a:latin typeface="+mn-ea"/>
              </a:rPr>
              <a:t>: service/{</a:t>
            </a:r>
            <a:r>
              <a:rPr lang="ko-KR" altLang="en-US" sz="1200" dirty="0">
                <a:latin typeface="+mn-ea"/>
              </a:rPr>
              <a:t>서비스이름</a:t>
            </a:r>
            <a:r>
              <a:rPr lang="en-US" altLang="ko-KR" sz="1200" dirty="0">
                <a:latin typeface="+mn-ea"/>
              </a:rPr>
              <a:t>}/service.xml </a:t>
            </a:r>
            <a:r>
              <a:rPr lang="ko-KR" altLang="en-US" sz="1200" dirty="0">
                <a:latin typeface="+mn-ea"/>
              </a:rPr>
              <a:t>로딩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1) XPATH /service/elastic/</a:t>
            </a:r>
            <a:r>
              <a:rPr lang="en-US" altLang="ko-KR" sz="1200" b="0" dirty="0" err="1">
                <a:latin typeface="+mn-ea"/>
              </a:rPr>
              <a:t>beanConfiguration</a:t>
            </a:r>
            <a:r>
              <a:rPr lang="en-US" altLang="ko-KR" sz="1200" b="0" dirty="0">
                <a:latin typeface="+mn-ea"/>
              </a:rPr>
              <a:t> : </a:t>
            </a:r>
            <a:r>
              <a:rPr lang="en-US" altLang="ko-KR" sz="1200" b="0" dirty="0" err="1">
                <a:latin typeface="+mn-ea"/>
              </a:rPr>
              <a:t>config</a:t>
            </a:r>
            <a:r>
              <a:rPr lang="en-US" altLang="ko-KR" sz="1200" b="0" dirty="0">
                <a:latin typeface="+mn-ea"/>
              </a:rPr>
              <a:t>/bean.xml </a:t>
            </a:r>
            <a:r>
              <a:rPr lang="ko-KR" altLang="en-US" sz="1200" b="0" dirty="0">
                <a:latin typeface="+mn-ea"/>
              </a:rPr>
              <a:t>초기화</a:t>
            </a:r>
            <a:endParaRPr lang="en-US" altLang="ko-KR" sz="1200" b="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2) XPATH /service/</a:t>
            </a:r>
            <a:r>
              <a:rPr lang="en-US" altLang="ko-KR" sz="1200" b="0" dirty="0" err="1">
                <a:latin typeface="+mn-ea"/>
              </a:rPr>
              <a:t>sqlMaps</a:t>
            </a:r>
            <a:r>
              <a:rPr lang="en-US" altLang="ko-KR" sz="1200" b="0" dirty="0">
                <a:latin typeface="+mn-ea"/>
              </a:rPr>
              <a:t> : DB query </a:t>
            </a:r>
            <a:r>
              <a:rPr lang="ko-KR" altLang="en-US" sz="1200" b="0" dirty="0">
                <a:latin typeface="+mn-ea"/>
              </a:rPr>
              <a:t>문장 로드</a:t>
            </a:r>
            <a:endParaRPr lang="en-US" altLang="ko-KR" sz="1200" b="0" dirty="0">
              <a:latin typeface="+mn-ea"/>
            </a:endParaRPr>
          </a:p>
          <a:p>
            <a:r>
              <a:rPr lang="en-US" altLang="ko-KR" sz="1200" b="0" dirty="0">
                <a:latin typeface="+mn-ea"/>
              </a:rPr>
              <a:t>    3) XPATH /service/port : V2 </a:t>
            </a:r>
            <a:r>
              <a:rPr lang="ko-KR" altLang="en-US" sz="1200" b="0" dirty="0">
                <a:latin typeface="+mn-ea"/>
              </a:rPr>
              <a:t>정보 수신 서비스 </a:t>
            </a:r>
            <a:r>
              <a:rPr lang="en-US" altLang="ko-KR" sz="1200" b="0" dirty="0">
                <a:latin typeface="+mn-ea"/>
              </a:rPr>
              <a:t>port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8158" y="1285860"/>
            <a:ext cx="8215370" cy="3571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1050" dirty="0">
                <a:solidFill>
                  <a:schemeClr val="tx1"/>
                </a:solidFill>
              </a:rPr>
              <a:t>wrapper.java.additional.1=-</a:t>
            </a:r>
            <a:r>
              <a:rPr lang="en-US" altLang="ko-KR" sz="1050" dirty="0" err="1">
                <a:solidFill>
                  <a:schemeClr val="tx1"/>
                </a:solidFill>
              </a:rPr>
              <a:t>DelasticXml</a:t>
            </a:r>
            <a:r>
              <a:rPr lang="en-US" altLang="ko-KR" sz="1050" dirty="0">
                <a:solidFill>
                  <a:schemeClr val="tx1"/>
                </a:solidFill>
              </a:rPr>
              <a:t>=../../</a:t>
            </a:r>
            <a:r>
              <a:rPr lang="en-US" altLang="ko-KR" sz="1050" dirty="0" err="1">
                <a:solidFill>
                  <a:schemeClr val="tx1"/>
                </a:solidFill>
              </a:rPr>
              <a:t>config</a:t>
            </a:r>
            <a:r>
              <a:rPr lang="en-US" altLang="ko-KR" sz="1050" dirty="0">
                <a:solidFill>
                  <a:schemeClr val="tx1"/>
                </a:solidFill>
              </a:rPr>
              <a:t>/elastic.xml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20000"/>
              <a:lumOff val="80000"/>
            </a:schemeClr>
          </a:solidFill>
        </a:ln>
      </a:spPr>
      <a:bodyPr rtlCol="0" anchor="ctr"/>
      <a:lstStyle>
        <a:defPPr algn="r">
          <a:defRPr sz="1400" i="1" dirty="0" smtClean="0">
            <a:solidFill>
              <a:schemeClr val="accent3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8491</TotalTime>
  <Words>383</Words>
  <Application>Microsoft Office PowerPoint</Application>
  <PresentationFormat>A4 용지(210x297mm)</PresentationFormat>
  <Paragraphs>140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HY울릉도L</vt:lpstr>
      <vt:lpstr>굴림</vt:lpstr>
      <vt:lpstr>맑은 고딕</vt:lpstr>
      <vt:lpstr>바탕</vt:lpstr>
      <vt:lpstr>Arial</vt:lpstr>
      <vt:lpstr>Wingdings</vt:lpstr>
      <vt:lpstr>Office 테마</vt:lpstr>
      <vt:lpstr>통신 처리 상태 다이어그램</vt:lpstr>
      <vt:lpstr>세션 객체 관리 클래스 다이어그램</vt:lpstr>
      <vt:lpstr>Java Classes (1)</vt:lpstr>
      <vt:lpstr>서비스 구동 시 처리되는 순서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Jake Lee</cp:lastModifiedBy>
  <cp:revision>1941</cp:revision>
  <dcterms:created xsi:type="dcterms:W3CDTF">2006-10-05T04:04:58Z</dcterms:created>
  <dcterms:modified xsi:type="dcterms:W3CDTF">2016-05-17T11:14:07Z</dcterms:modified>
</cp:coreProperties>
</file>