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93" r:id="rId2"/>
    <p:sldId id="469" r:id="rId3"/>
    <p:sldId id="576" r:id="rId4"/>
    <p:sldId id="585" r:id="rId5"/>
    <p:sldId id="577" r:id="rId6"/>
    <p:sldId id="578" r:id="rId7"/>
    <p:sldId id="605" r:id="rId8"/>
    <p:sldId id="607" r:id="rId9"/>
    <p:sldId id="579" r:id="rId10"/>
    <p:sldId id="580" r:id="rId11"/>
    <p:sldId id="581" r:id="rId12"/>
    <p:sldId id="584" r:id="rId13"/>
    <p:sldId id="582" r:id="rId14"/>
    <p:sldId id="583" r:id="rId15"/>
    <p:sldId id="606" r:id="rId16"/>
    <p:sldId id="608" r:id="rId17"/>
    <p:sldId id="529" r:id="rId18"/>
    <p:sldId id="532" r:id="rId19"/>
    <p:sldId id="570" r:id="rId20"/>
    <p:sldId id="500" r:id="rId21"/>
    <p:sldId id="522" r:id="rId22"/>
    <p:sldId id="520" r:id="rId23"/>
    <p:sldId id="523" r:id="rId24"/>
    <p:sldId id="524" r:id="rId25"/>
    <p:sldId id="525" r:id="rId26"/>
    <p:sldId id="526" r:id="rId27"/>
    <p:sldId id="574" r:id="rId28"/>
    <p:sldId id="575" r:id="rId29"/>
    <p:sldId id="542" r:id="rId30"/>
    <p:sldId id="538" r:id="rId31"/>
    <p:sldId id="539" r:id="rId32"/>
    <p:sldId id="540" r:id="rId33"/>
    <p:sldId id="541" r:id="rId34"/>
    <p:sldId id="586" r:id="rId35"/>
    <p:sldId id="587" r:id="rId36"/>
    <p:sldId id="588" r:id="rId37"/>
    <p:sldId id="589" r:id="rId38"/>
    <p:sldId id="590" r:id="rId39"/>
    <p:sldId id="591" r:id="rId40"/>
    <p:sldId id="592" r:id="rId41"/>
    <p:sldId id="593" r:id="rId42"/>
    <p:sldId id="594" r:id="rId43"/>
    <p:sldId id="595" r:id="rId44"/>
    <p:sldId id="602" r:id="rId45"/>
    <p:sldId id="597" r:id="rId46"/>
    <p:sldId id="598" r:id="rId47"/>
    <p:sldId id="599" r:id="rId48"/>
    <p:sldId id="600" r:id="rId49"/>
    <p:sldId id="601" r:id="rId50"/>
    <p:sldId id="544" r:id="rId51"/>
    <p:sldId id="545" r:id="rId52"/>
    <p:sldId id="603" r:id="rId53"/>
    <p:sldId id="604" r:id="rId54"/>
    <p:sldId id="560" r:id="rId55"/>
    <p:sldId id="562" r:id="rId56"/>
    <p:sldId id="563" r:id="rId57"/>
    <p:sldId id="564" r:id="rId58"/>
    <p:sldId id="565" r:id="rId59"/>
    <p:sldId id="566" r:id="rId60"/>
    <p:sldId id="567" r:id="rId61"/>
    <p:sldId id="569" r:id="rId62"/>
  </p:sldIdLst>
  <p:sldSz cx="9906000" cy="6858000" type="A4"/>
  <p:notesSz cx="6789738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7EFF9"/>
    <a:srgbClr val="FFFFFF"/>
    <a:srgbClr val="FFFF81"/>
    <a:srgbClr val="FF0066"/>
    <a:srgbClr val="F57E1B"/>
    <a:srgbClr val="E61A80"/>
    <a:srgbClr val="EC1466"/>
    <a:srgbClr val="29303B"/>
    <a:srgbClr val="343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4" autoAdjust="0"/>
    <p:restoredTop sz="86404" autoAdjust="0"/>
  </p:normalViewPr>
  <p:slideViewPr>
    <p:cSldViewPr>
      <p:cViewPr varScale="1">
        <p:scale>
          <a:sx n="84" d="100"/>
          <a:sy n="84" d="100"/>
        </p:scale>
        <p:origin x="264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163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68B2868-AB05-44DD-9FC2-0C9D407F2EA7}" type="datetimeFigureOut">
              <a:rPr lang="ko-KR" altLang="en-US"/>
              <a:pPr>
                <a:defRPr/>
              </a:pPr>
              <a:t>2016-05-18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744538"/>
            <a:ext cx="537686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0838" cy="4468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513" y="9431338"/>
            <a:ext cx="294163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20D96A-D213-4C40-97EB-091268A811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3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6"/>
          <p:cNvSpPr>
            <a:spLocks noChangeArrowheads="1"/>
          </p:cNvSpPr>
          <p:nvPr userDrawn="1"/>
        </p:nvSpPr>
        <p:spPr bwMode="auto">
          <a:xfrm>
            <a:off x="0" y="1916113"/>
            <a:ext cx="9906000" cy="2449512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5726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600">
              <a:solidFill>
                <a:srgbClr val="B9BACB"/>
              </a:solidFill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0" y="2708920"/>
            <a:ext cx="9906000" cy="864096"/>
          </a:xfrm>
          <a:prstGeom prst="rect">
            <a:avLst/>
          </a:prstGeom>
        </p:spPr>
        <p:txBody>
          <a:bodyPr/>
          <a:lstStyle>
            <a:lvl1pPr algn="ctr">
              <a:defRPr sz="4400" b="1">
                <a:solidFill>
                  <a:srgbClr val="29303B"/>
                </a:solidFill>
                <a:effectLst/>
                <a:latin typeface="바탕" pitchFamily="18" charset="-127"/>
                <a:ea typeface="바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24900" y="6279022"/>
            <a:ext cx="1143008" cy="4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171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 userDrawn="1"/>
        </p:nvSpPr>
        <p:spPr bwMode="auto">
          <a:xfrm>
            <a:off x="-1" y="2"/>
            <a:ext cx="6738951" cy="646113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defTabSz="95726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600">
              <a:solidFill>
                <a:srgbClr val="B9BACB"/>
              </a:solidFill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42875" y="67424"/>
            <a:ext cx="6596075" cy="504056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rgbClr val="29303B"/>
                </a:solidFill>
                <a:effectLst/>
                <a:latin typeface="바탕" pitchFamily="18" charset="-127"/>
                <a:ea typeface="바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1"/>
          </p:nvPr>
        </p:nvSpPr>
        <p:spPr>
          <a:xfrm>
            <a:off x="881034" y="1500174"/>
            <a:ext cx="9024966" cy="4786346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ts val="2200"/>
              </a:lnSpc>
              <a:buFont typeface="+mj-lt"/>
              <a:buAutoNum type="arabicPeriod"/>
              <a:defRPr sz="16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1pPr>
            <a:lvl2pPr>
              <a:lnSpc>
                <a:spcPts val="2200"/>
              </a:lnSpc>
              <a:defRPr sz="14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2pPr>
            <a:lvl3pPr>
              <a:lnSpc>
                <a:spcPts val="2200"/>
              </a:lnSpc>
              <a:defRPr sz="12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3pPr>
            <a:lvl4pPr>
              <a:lnSpc>
                <a:spcPts val="2200"/>
              </a:lnSpc>
              <a:defRPr sz="11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4pPr>
            <a:lvl5pPr>
              <a:lnSpc>
                <a:spcPts val="2200"/>
              </a:lnSpc>
              <a:defRPr sz="11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475" y="6453190"/>
            <a:ext cx="2311400" cy="268287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4C9D3E-4FC2-4E42-86E0-94A961FAAE7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091" y="6429396"/>
            <a:ext cx="785818" cy="29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934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10"/>
          <p:cNvCxnSpPr/>
          <p:nvPr userDrawn="1"/>
        </p:nvCxnSpPr>
        <p:spPr>
          <a:xfrm>
            <a:off x="0" y="6381750"/>
            <a:ext cx="990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Rectangle 46"/>
          <p:cNvSpPr>
            <a:spLocks noChangeArrowheads="1"/>
          </p:cNvSpPr>
          <p:nvPr userDrawn="1"/>
        </p:nvSpPr>
        <p:spPr bwMode="auto">
          <a:xfrm>
            <a:off x="0" y="549275"/>
            <a:ext cx="9906000" cy="71438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95726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00" dirty="0">
              <a:solidFill>
                <a:srgbClr val="B9BACB"/>
              </a:solidFill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00472" y="71414"/>
            <a:ext cx="6192688" cy="476672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29303B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5666973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l"/>
              <a:defRPr sz="1100" b="1">
                <a:solidFill>
                  <a:srgbClr val="29303B"/>
                </a:solidFill>
              </a:defRPr>
            </a:lvl1pPr>
            <a:lvl2pPr>
              <a:defRPr sz="1050" b="0">
                <a:solidFill>
                  <a:srgbClr val="29303B"/>
                </a:solidFill>
              </a:defRPr>
            </a:lvl2pPr>
            <a:lvl3pPr>
              <a:defRPr sz="1050" b="0">
                <a:solidFill>
                  <a:srgbClr val="29303B"/>
                </a:solidFill>
              </a:defRPr>
            </a:lvl3pPr>
            <a:lvl4pPr>
              <a:defRPr sz="1050" b="0">
                <a:solidFill>
                  <a:srgbClr val="29303B"/>
                </a:solidFill>
              </a:defRPr>
            </a:lvl4pPr>
            <a:lvl5pPr>
              <a:defRPr sz="1050" b="0">
                <a:solidFill>
                  <a:srgbClr val="29303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475" y="6453190"/>
            <a:ext cx="2311400" cy="268287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9666EC0-4C4E-4191-B5FC-F2335751D84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89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..../main?cmd.resType=DefaultService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7"/>
          <p:cNvSpPr>
            <a:spLocks noGrp="1"/>
          </p:cNvSpPr>
          <p:nvPr>
            <p:ph type="title"/>
          </p:nvPr>
        </p:nvSpPr>
        <p:spPr bwMode="auto">
          <a:xfrm>
            <a:off x="0" y="2285994"/>
            <a:ext cx="9906000" cy="17859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ko-KR" sz="3600" dirty="0">
                <a:latin typeface="HY각헤드라인M" pitchFamily="18" charset="-127"/>
                <a:ea typeface="HY각헤드라인M" pitchFamily="18" charset="-127"/>
              </a:rPr>
              <a:t>elasticservice-0.1.1</a:t>
            </a:r>
            <a:br>
              <a:rPr lang="en-US" altLang="ko-KR" sz="3600" dirty="0">
                <a:latin typeface="HY각헤드라인M" pitchFamily="18" charset="-127"/>
                <a:ea typeface="HY각헤드라인M" pitchFamily="18" charset="-127"/>
              </a:rPr>
            </a:br>
            <a:r>
              <a:rPr lang="ko-KR" altLang="en-US" sz="3600" dirty="0">
                <a:latin typeface="HY각헤드라인M" pitchFamily="18" charset="-127"/>
                <a:ea typeface="HY각헤드라인M" pitchFamily="18" charset="-127"/>
              </a:rPr>
              <a:t>개발자 가이드</a:t>
            </a:r>
          </a:p>
        </p:txBody>
      </p:sp>
      <p:sp>
        <p:nvSpPr>
          <p:cNvPr id="5123" name="TextBox 8"/>
          <p:cNvSpPr txBox="1">
            <a:spLocks noChangeArrowheads="1"/>
          </p:cNvSpPr>
          <p:nvPr/>
        </p:nvSpPr>
        <p:spPr bwMode="auto">
          <a:xfrm>
            <a:off x="0" y="5300665"/>
            <a:ext cx="990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2016. 05. 17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응답 전문 </a:t>
            </a:r>
            <a:r>
              <a:rPr lang="en-US" altLang="ko-KR" dirty="0"/>
              <a:t>&gt; XML </a:t>
            </a:r>
            <a:r>
              <a:rPr lang="ko-KR" altLang="en-US" dirty="0"/>
              <a:t>양식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/>
              <a:t>XML </a:t>
            </a:r>
            <a:r>
              <a:rPr lang="ko-KR" altLang="en-US" sz="1100" b="1" dirty="0"/>
              <a:t>양식</a:t>
            </a:r>
            <a:r>
              <a:rPr lang="en-US" altLang="ko-KR" sz="1100" b="1" dirty="0"/>
              <a:t> (</a:t>
            </a:r>
            <a:r>
              <a:rPr lang="ko-KR" altLang="en-US" sz="1100" b="1" dirty="0"/>
              <a:t>요청 양식과 동일</a:t>
            </a:r>
            <a:r>
              <a:rPr lang="en-US" altLang="ko-KR" sz="1100" b="1" dirty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요청 방법</a:t>
            </a:r>
            <a:r>
              <a:rPr lang="en-US" altLang="ko-KR" dirty="0"/>
              <a:t>: Parameter ‘</a:t>
            </a:r>
            <a:r>
              <a:rPr lang="en-US" altLang="ko-KR" dirty="0" err="1"/>
              <a:t>cmd.resType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‘</a:t>
            </a:r>
            <a:r>
              <a:rPr lang="en-US" altLang="ko-KR" dirty="0" err="1"/>
              <a:t>PlatformXml</a:t>
            </a:r>
            <a:r>
              <a:rPr lang="en-US" altLang="ko-KR" dirty="0"/>
              <a:t>’</a:t>
            </a:r>
            <a:r>
              <a:rPr lang="ko-KR" altLang="en-US" dirty="0"/>
              <a:t>로 설정하여 요청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>
          <a:xfrm>
            <a:off x="666720" y="1214422"/>
            <a:ext cx="8572560" cy="50720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&lt;?xml version="1.0" encoding="EUC-KR"?&gt;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&lt;Root&gt; 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&lt;Parameters&gt;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&lt;/Parameters&gt;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&lt;Dataset id=“1"&gt;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&lt;</a:t>
            </a:r>
            <a:r>
              <a:rPr lang="en-US" altLang="ko-KR" sz="1050" dirty="0" err="1">
                <a:solidFill>
                  <a:schemeClr val="tx1"/>
                </a:solidFill>
              </a:rPr>
              <a:t>ColumnInfo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&lt;Column id="AAA" type="String" /&gt;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&lt;Column id="BBB" type="String" /&gt;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&lt;/</a:t>
            </a:r>
            <a:r>
              <a:rPr lang="en-US" altLang="ko-KR" sz="1050" dirty="0" err="1">
                <a:solidFill>
                  <a:schemeClr val="tx1"/>
                </a:solidFill>
              </a:rPr>
              <a:t>ColumnInfo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&lt;Rows&gt;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&lt;Row&gt;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&lt;Col id="AAA"&gt;111&lt;/Col&gt;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&lt;Col id="BBB"&gt;222&lt;/Col&gt;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&lt;/Row&gt;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&lt;/Rows&gt;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&lt;/Dataset&gt;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&lt;Dataset id=“2"&gt;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&lt;</a:t>
            </a:r>
            <a:r>
              <a:rPr lang="en-US" altLang="ko-KR" sz="1050" dirty="0" err="1">
                <a:solidFill>
                  <a:schemeClr val="tx1"/>
                </a:solidFill>
              </a:rPr>
              <a:t>ColumnInfo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&lt;Column id="CCC" type="String" /&gt;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&lt;Column id="BBB" type="String" /&gt;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&lt;/</a:t>
            </a:r>
            <a:r>
              <a:rPr lang="en-US" altLang="ko-KR" sz="1050" dirty="0" err="1">
                <a:solidFill>
                  <a:schemeClr val="tx1"/>
                </a:solidFill>
              </a:rPr>
              <a:t>ColumnInfo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&lt;Rows&gt;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&lt;Row&gt;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&lt;Col id="CCC"&gt;333&lt;/Col&gt;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&lt;Col id="BBB"&gt;222&lt;/Col&gt;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&lt;/Row&gt;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&lt;/Rows&gt;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&lt;/Dataset&gt;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&lt;/Root&gt;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응답 전문 </a:t>
            </a:r>
            <a:r>
              <a:rPr lang="en-US" altLang="ko-KR" dirty="0"/>
              <a:t>&gt; PWPLUS10 </a:t>
            </a:r>
            <a:r>
              <a:rPr lang="ko-KR" altLang="en-US" dirty="0"/>
              <a:t>양식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/>
              <a:t>PWPLUS10 </a:t>
            </a:r>
            <a:r>
              <a:rPr lang="ko-KR" altLang="en-US" sz="1100" b="1" dirty="0"/>
              <a:t>양식</a:t>
            </a:r>
            <a:endParaRPr lang="en-US" altLang="ko-KR" sz="1100" b="1" dirty="0"/>
          </a:p>
          <a:p>
            <a:pPr lvl="1"/>
            <a:r>
              <a:rPr lang="ko-KR" altLang="en-US" dirty="0"/>
              <a:t>요청 방법</a:t>
            </a:r>
            <a:r>
              <a:rPr lang="en-US" altLang="ko-KR" dirty="0"/>
              <a:t>: Parameter ‘</a:t>
            </a:r>
            <a:r>
              <a:rPr lang="en-US" altLang="ko-KR" dirty="0" err="1"/>
              <a:t>cmd.resType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‘PWPLUS10’</a:t>
            </a:r>
            <a:r>
              <a:rPr lang="ko-KR" altLang="en-US" dirty="0"/>
              <a:t>로 설정하여 요청</a:t>
            </a:r>
            <a:endParaRPr lang="en-US" altLang="ko-KR" dirty="0"/>
          </a:p>
          <a:p>
            <a:pPr lvl="1"/>
            <a:r>
              <a:rPr lang="ko-KR" altLang="en-US" dirty="0"/>
              <a:t>주의 </a:t>
            </a:r>
            <a:r>
              <a:rPr lang="en-US" altLang="ko-KR" dirty="0"/>
              <a:t>1) </a:t>
            </a:r>
            <a:r>
              <a:rPr lang="ko-KR" altLang="en-US" dirty="0"/>
              <a:t>아래의 예제에서 </a:t>
            </a:r>
            <a:r>
              <a:rPr lang="en-US" altLang="ko-KR" dirty="0"/>
              <a:t>‘*’</a:t>
            </a:r>
            <a:r>
              <a:rPr lang="ko-KR" altLang="en-US" dirty="0"/>
              <a:t>는 칼럼 구분자</a:t>
            </a:r>
            <a:r>
              <a:rPr lang="en-US" altLang="ko-KR" dirty="0"/>
              <a:t>, ‘+’</a:t>
            </a:r>
            <a:r>
              <a:rPr lang="ko-KR" altLang="en-US" dirty="0"/>
              <a:t>는 라인 구분자이다</a:t>
            </a:r>
            <a:r>
              <a:rPr lang="en-US" altLang="ko-KR" dirty="0"/>
              <a:t>. </a:t>
            </a:r>
            <a:r>
              <a:rPr lang="ko-KR" altLang="en-US" dirty="0"/>
              <a:t>실제 값은 </a:t>
            </a:r>
            <a:r>
              <a:rPr lang="en-US" altLang="ko-KR" dirty="0"/>
              <a:t>‘*’</a:t>
            </a:r>
            <a:r>
              <a:rPr lang="ko-KR" altLang="en-US" dirty="0"/>
              <a:t>나 </a:t>
            </a:r>
            <a:r>
              <a:rPr lang="en-US" altLang="ko-KR" dirty="0"/>
              <a:t>‘+’</a:t>
            </a:r>
            <a:r>
              <a:rPr lang="ko-KR" altLang="en-US" dirty="0"/>
              <a:t>가 아니며 칼럼 구분자는 </a:t>
            </a:r>
            <a:r>
              <a:rPr lang="en-US" altLang="ko-KR" dirty="0"/>
              <a:t>0x07, </a:t>
            </a:r>
            <a:r>
              <a:rPr lang="ko-KR" altLang="en-US" dirty="0"/>
              <a:t>라인 </a:t>
            </a:r>
            <a:r>
              <a:rPr lang="ko-KR" altLang="en-US" dirty="0" err="1"/>
              <a:t>구분자는</a:t>
            </a:r>
            <a:r>
              <a:rPr lang="ko-KR" altLang="en-US" dirty="0"/>
              <a:t> </a:t>
            </a:r>
            <a:r>
              <a:rPr lang="en-US" altLang="ko-KR" dirty="0"/>
              <a:t>0x08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실제 전문은 </a:t>
            </a:r>
            <a:r>
              <a:rPr lang="ko-KR" altLang="en-US" dirty="0" err="1"/>
              <a:t>개행</a:t>
            </a:r>
            <a:r>
              <a:rPr lang="ko-KR" altLang="en-US" dirty="0"/>
              <a:t> 문자 </a:t>
            </a:r>
            <a:r>
              <a:rPr lang="en-US" altLang="ko-KR" dirty="0"/>
              <a:t>‘\n’</a:t>
            </a:r>
            <a:r>
              <a:rPr lang="ko-KR" altLang="en-US" dirty="0"/>
              <a:t>가 없고 하나의 라인으로 이어진다</a:t>
            </a:r>
            <a:r>
              <a:rPr lang="en-US" altLang="ko-KR" dirty="0"/>
              <a:t>. </a:t>
            </a:r>
            <a:r>
              <a:rPr lang="ko-KR" altLang="en-US" dirty="0"/>
              <a:t>예제에서는 읽기 쉽게 하기 위해 편의를 위해 줄 바꿈을 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주의 </a:t>
            </a:r>
            <a:r>
              <a:rPr lang="en-US" altLang="ko-KR" dirty="0"/>
              <a:t>2) PWPLUS10</a:t>
            </a:r>
            <a:r>
              <a:rPr lang="ko-KR" altLang="en-US" dirty="0"/>
              <a:t>은 </a:t>
            </a:r>
            <a:r>
              <a:rPr lang="en-US" altLang="ko-KR" dirty="0" err="1"/>
              <a:t>DataSet</a:t>
            </a:r>
            <a:r>
              <a:rPr lang="ko-KR" altLang="en-US" dirty="0"/>
              <a:t>을 하나만 지원한다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720" y="1928802"/>
            <a:ext cx="8572560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PWPLUS_1.0*TRUE**+</a:t>
            </a:r>
          </a:p>
          <a:p>
            <a:r>
              <a:rPr lang="en-US" altLang="ko-KR" sz="1050" i="1" dirty="0">
                <a:solidFill>
                  <a:schemeClr val="tx1"/>
                </a:solidFill>
              </a:rPr>
              <a:t>Column ID*Column ID</a:t>
            </a:r>
            <a:r>
              <a:rPr lang="en-US" altLang="ko-KR" sz="1050" dirty="0">
                <a:solidFill>
                  <a:schemeClr val="tx1"/>
                </a:solidFill>
              </a:rPr>
              <a:t>*+</a:t>
            </a:r>
          </a:p>
          <a:p>
            <a:r>
              <a:rPr lang="en-US" altLang="ko-KR" sz="1050" i="1" dirty="0">
                <a:solidFill>
                  <a:schemeClr val="tx1"/>
                </a:solidFill>
              </a:rPr>
              <a:t>Type*Type</a:t>
            </a:r>
            <a:r>
              <a:rPr lang="en-US" altLang="ko-KR" sz="1050" dirty="0">
                <a:solidFill>
                  <a:schemeClr val="tx1"/>
                </a:solidFill>
              </a:rPr>
              <a:t>*+</a:t>
            </a:r>
          </a:p>
          <a:p>
            <a:r>
              <a:rPr lang="en-US" altLang="ko-KR" sz="1050" i="1" dirty="0">
                <a:solidFill>
                  <a:schemeClr val="tx1"/>
                </a:solidFill>
              </a:rPr>
              <a:t>Column Caption*Column Caption</a:t>
            </a:r>
            <a:r>
              <a:rPr lang="en-US" altLang="ko-KR" sz="1050" dirty="0">
                <a:solidFill>
                  <a:schemeClr val="tx1"/>
                </a:solidFill>
              </a:rPr>
              <a:t>*+</a:t>
            </a:r>
          </a:p>
          <a:p>
            <a:r>
              <a:rPr lang="en-US" altLang="ko-KR" sz="1050" i="1" dirty="0">
                <a:solidFill>
                  <a:schemeClr val="tx1"/>
                </a:solidFill>
              </a:rPr>
              <a:t>Value*Value</a:t>
            </a:r>
            <a:r>
              <a:rPr lang="en-US" altLang="ko-KR" sz="1050" dirty="0">
                <a:solidFill>
                  <a:schemeClr val="tx1"/>
                </a:solidFill>
              </a:rPr>
              <a:t>*+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(... Row repeats)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6720" y="3500438"/>
            <a:ext cx="8572560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PWPLUS_1.0*TRUE**+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NAME*ID*+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String*String*+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NAME*ID*+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Jake*jakelee70*+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Hong*</a:t>
            </a:r>
            <a:r>
              <a:rPr lang="en-US" altLang="ko-KR" sz="1050" dirty="0" err="1">
                <a:solidFill>
                  <a:schemeClr val="tx1"/>
                </a:solidFill>
              </a:rPr>
              <a:t>honggildong</a:t>
            </a:r>
            <a:r>
              <a:rPr lang="en-US" altLang="ko-KR" sz="1050" dirty="0">
                <a:solidFill>
                  <a:schemeClr val="tx1"/>
                </a:solidFill>
              </a:rPr>
              <a:t>*+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응답 전문 </a:t>
            </a:r>
            <a:r>
              <a:rPr lang="en-US" altLang="ko-KR" dirty="0"/>
              <a:t>&gt; PWPLUS15 </a:t>
            </a:r>
            <a:r>
              <a:rPr lang="ko-KR" altLang="en-US" dirty="0"/>
              <a:t>양식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/>
              <a:t>PWPLUS15 </a:t>
            </a:r>
            <a:r>
              <a:rPr lang="ko-KR" altLang="en-US" sz="1100" b="1" dirty="0"/>
              <a:t>양식</a:t>
            </a:r>
            <a:endParaRPr lang="en-US" altLang="ko-KR" sz="1100" b="1" dirty="0"/>
          </a:p>
          <a:p>
            <a:pPr lvl="1"/>
            <a:r>
              <a:rPr lang="ko-KR" altLang="en-US" dirty="0"/>
              <a:t>요청 방법</a:t>
            </a:r>
            <a:r>
              <a:rPr lang="en-US" altLang="ko-KR" dirty="0"/>
              <a:t>: Parameter ‘</a:t>
            </a:r>
            <a:r>
              <a:rPr lang="en-US" altLang="ko-KR" dirty="0" err="1"/>
              <a:t>cmd.resType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‘PWPLUS15’</a:t>
            </a:r>
            <a:r>
              <a:rPr lang="ko-KR" altLang="en-US" dirty="0"/>
              <a:t>로 설정하여 요청</a:t>
            </a:r>
            <a:endParaRPr lang="en-US" altLang="ko-KR" dirty="0"/>
          </a:p>
          <a:p>
            <a:pPr lvl="1"/>
            <a:r>
              <a:rPr lang="ko-KR" altLang="en-US" dirty="0"/>
              <a:t>주의 </a:t>
            </a:r>
            <a:r>
              <a:rPr lang="en-US" altLang="ko-KR" dirty="0"/>
              <a:t>1) PWPLUS15</a:t>
            </a:r>
            <a:r>
              <a:rPr lang="ko-KR" altLang="en-US" dirty="0"/>
              <a:t>는 </a:t>
            </a:r>
            <a:r>
              <a:rPr lang="en-US" altLang="ko-KR" dirty="0" err="1"/>
              <a:t>DataSet</a:t>
            </a:r>
            <a:r>
              <a:rPr lang="ko-KR" altLang="en-US" dirty="0"/>
              <a:t>을 하나만 지원한다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6720" y="1428736"/>
            <a:ext cx="8572560" cy="30003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$CURL FRAMEWORK CSV$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$HEADER$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$VERSION$=PWPLUS15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$CHARSET$=UTF-8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$SUCCESS CODE$=000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$COLUMN DELIMETERS$=@TAB@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$RECORD DELIMETERS$=@CRLF@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$QUOTE CHARACTER$="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$NULL EXPRESSION$=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$END OF HEADER$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$RESPONSE$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$RETURN CODE$=000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$RETURN MESSAGE$=SUCCESS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$END OF RESPONSE$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NAME@TAB@ID@TAB@@CRLF@</a:t>
            </a:r>
          </a:p>
          <a:p>
            <a:r>
              <a:rPr lang="en-US" altLang="ko-KR" sz="1050" dirty="0" err="1">
                <a:solidFill>
                  <a:schemeClr val="tx1"/>
                </a:solidFill>
              </a:rPr>
              <a:t>String@TAB@String@TAB</a:t>
            </a:r>
            <a:r>
              <a:rPr lang="en-US" altLang="ko-KR" sz="1050" dirty="0">
                <a:solidFill>
                  <a:schemeClr val="tx1"/>
                </a:solidFill>
              </a:rPr>
              <a:t>@@CRLF@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Jake@TAB@jakelee70@TAB@@CRLF@</a:t>
            </a:r>
          </a:p>
          <a:p>
            <a:r>
              <a:rPr lang="en-US" altLang="ko-KR" sz="1050" dirty="0" err="1">
                <a:solidFill>
                  <a:schemeClr val="tx1"/>
                </a:solidFill>
              </a:rPr>
              <a:t>Hong@TAB@honggildong@TAB</a:t>
            </a:r>
            <a:r>
              <a:rPr lang="en-US" altLang="ko-KR" sz="1050" dirty="0">
                <a:solidFill>
                  <a:schemeClr val="tx1"/>
                </a:solidFill>
              </a:rPr>
              <a:t>@@CRLF@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응답 전문 </a:t>
            </a:r>
            <a:r>
              <a:rPr lang="en-US" altLang="ko-KR" dirty="0"/>
              <a:t>&gt; JSON10 </a:t>
            </a:r>
            <a:r>
              <a:rPr lang="ko-KR" altLang="en-US" dirty="0"/>
              <a:t>양식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/>
              <a:t>JSON10 </a:t>
            </a:r>
            <a:r>
              <a:rPr lang="ko-KR" altLang="en-US" sz="1100" b="1" dirty="0"/>
              <a:t>양식</a:t>
            </a:r>
            <a:endParaRPr lang="en-US" altLang="ko-KR" sz="1100" b="1" dirty="0"/>
          </a:p>
          <a:p>
            <a:pPr lvl="1"/>
            <a:r>
              <a:rPr lang="ko-KR" altLang="en-US" dirty="0"/>
              <a:t>요청 방법</a:t>
            </a:r>
            <a:r>
              <a:rPr lang="en-US" altLang="ko-KR" dirty="0"/>
              <a:t>: Parameter ‘</a:t>
            </a:r>
            <a:r>
              <a:rPr lang="en-US" altLang="ko-KR" dirty="0" err="1"/>
              <a:t>cmd.resType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‘JSON10’</a:t>
            </a:r>
            <a:r>
              <a:rPr lang="ko-KR" altLang="en-US" dirty="0"/>
              <a:t>로 설정하여 요청</a:t>
            </a:r>
            <a:endParaRPr lang="en-US" altLang="ko-KR" dirty="0"/>
          </a:p>
          <a:p>
            <a:pPr lvl="1"/>
            <a:r>
              <a:rPr lang="ko-KR" altLang="en-US" dirty="0"/>
              <a:t>주의 </a:t>
            </a:r>
            <a:r>
              <a:rPr lang="en-US" altLang="ko-KR" dirty="0"/>
              <a:t>1) JSON10</a:t>
            </a:r>
            <a:r>
              <a:rPr lang="ko-KR" altLang="en-US" dirty="0"/>
              <a:t>은 </a:t>
            </a:r>
            <a:r>
              <a:rPr lang="en-US" altLang="ko-KR" dirty="0" err="1"/>
              <a:t>DataSet</a:t>
            </a:r>
            <a:r>
              <a:rPr lang="ko-KR" altLang="en-US" dirty="0"/>
              <a:t>을 하나만 지원한다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720" y="1428736"/>
            <a:ext cx="8572560" cy="15716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"HEADER":{"VERSION":"json10","CHARSET":"UTF-8","SUCCESS CODE":"</a:t>
            </a:r>
            <a:r>
              <a:rPr lang="en-US" altLang="ko-KR" sz="1050" i="1" dirty="0">
                <a:solidFill>
                  <a:schemeClr val="tx1"/>
                </a:solidFill>
              </a:rPr>
              <a:t>000 | not 000</a:t>
            </a:r>
            <a:r>
              <a:rPr lang="en-US" altLang="ko-KR" sz="1050" dirty="0">
                <a:solidFill>
                  <a:schemeClr val="tx1"/>
                </a:solidFill>
              </a:rPr>
              <a:t>","NULL EXPRESSION":“ "},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"RESPONSE":{"RETURN CODE":"000","RETURN MESSAGE":””},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"TYPE":{“</a:t>
            </a:r>
            <a:r>
              <a:rPr lang="en-US" altLang="ko-KR" sz="1050" i="1" dirty="0">
                <a:solidFill>
                  <a:schemeClr val="tx1"/>
                </a:solidFill>
              </a:rPr>
              <a:t>Column ID</a:t>
            </a:r>
            <a:r>
              <a:rPr lang="en-US" altLang="ko-KR" sz="1050" dirty="0">
                <a:solidFill>
                  <a:schemeClr val="tx1"/>
                </a:solidFill>
              </a:rPr>
              <a:t>":“</a:t>
            </a:r>
            <a:r>
              <a:rPr lang="en-US" altLang="ko-KR" sz="1050" i="1" dirty="0" err="1">
                <a:solidFill>
                  <a:schemeClr val="tx1"/>
                </a:solidFill>
              </a:rPr>
              <a:t>Type</a:t>
            </a:r>
            <a:r>
              <a:rPr lang="en-US" altLang="ko-KR" sz="1050" dirty="0" err="1">
                <a:solidFill>
                  <a:schemeClr val="tx1"/>
                </a:solidFill>
              </a:rPr>
              <a:t>",“</a:t>
            </a:r>
            <a:r>
              <a:rPr lang="en-US" altLang="ko-KR" sz="1050" i="1" dirty="0" err="1">
                <a:solidFill>
                  <a:schemeClr val="tx1"/>
                </a:solidFill>
              </a:rPr>
              <a:t>Column</a:t>
            </a:r>
            <a:r>
              <a:rPr lang="en-US" altLang="ko-KR" sz="1050" i="1" dirty="0">
                <a:solidFill>
                  <a:schemeClr val="tx1"/>
                </a:solidFill>
              </a:rPr>
              <a:t> ID</a:t>
            </a:r>
            <a:r>
              <a:rPr lang="en-US" altLang="ko-KR" sz="1050" dirty="0">
                <a:solidFill>
                  <a:schemeClr val="tx1"/>
                </a:solidFill>
              </a:rPr>
              <a:t>":“</a:t>
            </a:r>
            <a:r>
              <a:rPr lang="en-US" altLang="ko-KR" sz="1050" i="1" dirty="0">
                <a:solidFill>
                  <a:schemeClr val="tx1"/>
                </a:solidFill>
              </a:rPr>
              <a:t>Type</a:t>
            </a:r>
            <a:r>
              <a:rPr lang="en-US" altLang="ko-KR" sz="1050" dirty="0">
                <a:solidFill>
                  <a:schemeClr val="tx1"/>
                </a:solidFill>
              </a:rPr>
              <a:t>”},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"DATA":[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{“</a:t>
            </a:r>
            <a:r>
              <a:rPr lang="en-US" altLang="ko-KR" sz="1050" i="1" dirty="0">
                <a:solidFill>
                  <a:schemeClr val="tx1"/>
                </a:solidFill>
              </a:rPr>
              <a:t>Column ID</a:t>
            </a:r>
            <a:r>
              <a:rPr lang="en-US" altLang="ko-KR" sz="1050" dirty="0">
                <a:solidFill>
                  <a:schemeClr val="tx1"/>
                </a:solidFill>
              </a:rPr>
              <a:t>":“</a:t>
            </a:r>
            <a:r>
              <a:rPr lang="en-US" altLang="ko-KR" sz="1050" i="1" dirty="0">
                <a:solidFill>
                  <a:schemeClr val="tx1"/>
                </a:solidFill>
              </a:rPr>
              <a:t>Column </a:t>
            </a:r>
            <a:r>
              <a:rPr lang="en-US" altLang="ko-KR" sz="1050" i="1" dirty="0" err="1">
                <a:solidFill>
                  <a:schemeClr val="tx1"/>
                </a:solidFill>
              </a:rPr>
              <a:t>Value</a:t>
            </a:r>
            <a:r>
              <a:rPr lang="en-US" altLang="ko-KR" sz="1050" dirty="0" err="1">
                <a:solidFill>
                  <a:schemeClr val="tx1"/>
                </a:solidFill>
              </a:rPr>
              <a:t>",“</a:t>
            </a:r>
            <a:r>
              <a:rPr lang="en-US" altLang="ko-KR" sz="1050" i="1" dirty="0" err="1">
                <a:solidFill>
                  <a:schemeClr val="tx1"/>
                </a:solidFill>
              </a:rPr>
              <a:t>Column</a:t>
            </a:r>
            <a:r>
              <a:rPr lang="en-US" altLang="ko-KR" sz="1050" i="1" dirty="0">
                <a:solidFill>
                  <a:schemeClr val="tx1"/>
                </a:solidFill>
              </a:rPr>
              <a:t> ID</a:t>
            </a:r>
            <a:r>
              <a:rPr lang="en-US" altLang="ko-KR" sz="1050" dirty="0">
                <a:solidFill>
                  <a:schemeClr val="tx1"/>
                </a:solidFill>
              </a:rPr>
              <a:t>":“</a:t>
            </a:r>
            <a:r>
              <a:rPr lang="en-US" altLang="ko-KR" sz="1050" i="1" dirty="0">
                <a:solidFill>
                  <a:schemeClr val="tx1"/>
                </a:solidFill>
              </a:rPr>
              <a:t>Column Value</a:t>
            </a:r>
            <a:r>
              <a:rPr lang="en-US" altLang="ko-KR" sz="1050" dirty="0">
                <a:solidFill>
                  <a:schemeClr val="tx1"/>
                </a:solidFill>
              </a:rPr>
              <a:t>”},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(... Row repeats)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]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6720" y="3500438"/>
            <a:ext cx="8572560" cy="15716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"HEADER":{"VERSION":"json10","CHARSET":"UTF-8","SUCCESS CODE":"0000","NULL EXPRESSION":“ "},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"RESPONSE":{"RETURN CODE":"000","RETURN MESSAGE":””},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"TYPE":{“NAME":"</a:t>
            </a:r>
            <a:r>
              <a:rPr lang="en-US" altLang="ko-KR" sz="1050" dirty="0" err="1">
                <a:solidFill>
                  <a:schemeClr val="tx1"/>
                </a:solidFill>
              </a:rPr>
              <a:t>String",“ID</a:t>
            </a:r>
            <a:r>
              <a:rPr lang="en-US" altLang="ko-KR" sz="1050" dirty="0">
                <a:solidFill>
                  <a:schemeClr val="tx1"/>
                </a:solidFill>
              </a:rPr>
              <a:t>":"String”},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"DATA":[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{“NAME":“</a:t>
            </a:r>
            <a:r>
              <a:rPr lang="en-US" altLang="ko-KR" sz="1050" dirty="0" err="1">
                <a:solidFill>
                  <a:schemeClr val="tx1"/>
                </a:solidFill>
              </a:rPr>
              <a:t>Jake",“ID</a:t>
            </a:r>
            <a:r>
              <a:rPr lang="en-US" altLang="ko-KR" sz="1050" dirty="0">
                <a:solidFill>
                  <a:schemeClr val="tx1"/>
                </a:solidFill>
              </a:rPr>
              <a:t>":“jakelee70”},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{“NAME":“</a:t>
            </a:r>
            <a:r>
              <a:rPr lang="en-US" altLang="ko-KR" sz="1050" dirty="0" err="1">
                <a:solidFill>
                  <a:schemeClr val="tx1"/>
                </a:solidFill>
              </a:rPr>
              <a:t>Hong",“ID</a:t>
            </a:r>
            <a:r>
              <a:rPr lang="en-US" altLang="ko-KR" sz="1050" dirty="0">
                <a:solidFill>
                  <a:schemeClr val="tx1"/>
                </a:solidFill>
              </a:rPr>
              <a:t>":“</a:t>
            </a:r>
            <a:r>
              <a:rPr lang="en-US" altLang="ko-KR" sz="1050" dirty="0" err="1">
                <a:solidFill>
                  <a:schemeClr val="tx1"/>
                </a:solidFill>
              </a:rPr>
              <a:t>honggildong</a:t>
            </a:r>
            <a:r>
              <a:rPr lang="en-US" altLang="ko-KR" sz="1050" dirty="0">
                <a:solidFill>
                  <a:schemeClr val="tx1"/>
                </a:solidFill>
              </a:rPr>
              <a:t>”}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]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응답 전문 </a:t>
            </a:r>
            <a:r>
              <a:rPr lang="en-US" altLang="ko-KR" dirty="0"/>
              <a:t>&gt; JSON11 </a:t>
            </a:r>
            <a:r>
              <a:rPr lang="ko-KR" altLang="en-US" dirty="0"/>
              <a:t>양식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/>
              <a:t>JSON11 </a:t>
            </a:r>
            <a:r>
              <a:rPr lang="ko-KR" altLang="en-US" sz="1100" b="1" dirty="0"/>
              <a:t>양식</a:t>
            </a:r>
            <a:endParaRPr lang="en-US" altLang="ko-KR" sz="1100" b="1" dirty="0"/>
          </a:p>
          <a:p>
            <a:pPr lvl="1"/>
            <a:r>
              <a:rPr lang="ko-KR" altLang="en-US" dirty="0"/>
              <a:t>요청 방법</a:t>
            </a:r>
            <a:r>
              <a:rPr lang="en-US" altLang="ko-KR" dirty="0"/>
              <a:t>: Parameter ‘</a:t>
            </a:r>
            <a:r>
              <a:rPr lang="en-US" altLang="ko-KR" dirty="0" err="1"/>
              <a:t>cmd.resType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‘JSON11’</a:t>
            </a:r>
            <a:r>
              <a:rPr lang="ko-KR" altLang="en-US" dirty="0"/>
              <a:t>로 설정하여 요청</a:t>
            </a:r>
            <a:endParaRPr lang="en-US" altLang="ko-KR" dirty="0"/>
          </a:p>
          <a:p>
            <a:pPr lvl="1"/>
            <a:r>
              <a:rPr lang="ko-KR" altLang="en-US" dirty="0"/>
              <a:t>주의 </a:t>
            </a:r>
            <a:r>
              <a:rPr lang="en-US" altLang="ko-KR" dirty="0"/>
              <a:t>1) JSON11</a:t>
            </a:r>
            <a:r>
              <a:rPr lang="ko-KR" altLang="en-US" dirty="0"/>
              <a:t>은 </a:t>
            </a:r>
            <a:r>
              <a:rPr lang="en-US" altLang="ko-KR" dirty="0" err="1"/>
              <a:t>DataSet</a:t>
            </a:r>
            <a:r>
              <a:rPr lang="ko-KR" altLang="en-US" dirty="0"/>
              <a:t>을 하나만 지원한다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720" y="1428736"/>
            <a:ext cx="8572560" cy="15716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{	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"FORMAT":{ "VERSION":"json11","SUCCESS CODE":“</a:t>
            </a:r>
            <a:r>
              <a:rPr lang="en-US" altLang="ko-KR" sz="1050" i="1" dirty="0">
                <a:solidFill>
                  <a:schemeClr val="tx1"/>
                </a:solidFill>
              </a:rPr>
              <a:t>000 | not 000</a:t>
            </a:r>
            <a:r>
              <a:rPr lang="en-US" altLang="ko-KR" sz="1050" dirty="0">
                <a:solidFill>
                  <a:schemeClr val="tx1"/>
                </a:solidFill>
              </a:rPr>
              <a:t>","ENCODING":"UTF-8"},	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"RESULT":{  "RETURN MESSAGE":"","RETURN CODE":"000"},	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"COLUMNS":{“</a:t>
            </a:r>
            <a:r>
              <a:rPr lang="en-US" altLang="ko-KR" sz="1050" i="1" dirty="0">
                <a:solidFill>
                  <a:schemeClr val="tx1"/>
                </a:solidFill>
              </a:rPr>
              <a:t>Column ID</a:t>
            </a:r>
            <a:r>
              <a:rPr lang="en-US" altLang="ko-KR" sz="1050" dirty="0">
                <a:solidFill>
                  <a:schemeClr val="tx1"/>
                </a:solidFill>
              </a:rPr>
              <a:t>":“</a:t>
            </a:r>
            <a:r>
              <a:rPr lang="en-US" altLang="ko-KR" sz="1050" i="1" dirty="0" err="1">
                <a:solidFill>
                  <a:schemeClr val="tx1"/>
                </a:solidFill>
              </a:rPr>
              <a:t>Type</a:t>
            </a:r>
            <a:r>
              <a:rPr lang="en-US" altLang="ko-KR" sz="1050" dirty="0" err="1">
                <a:solidFill>
                  <a:schemeClr val="tx1"/>
                </a:solidFill>
              </a:rPr>
              <a:t>",“</a:t>
            </a:r>
            <a:r>
              <a:rPr lang="en-US" altLang="ko-KR" sz="1050" i="1" dirty="0" err="1">
                <a:solidFill>
                  <a:schemeClr val="tx1"/>
                </a:solidFill>
              </a:rPr>
              <a:t>Column</a:t>
            </a:r>
            <a:r>
              <a:rPr lang="en-US" altLang="ko-KR" sz="1050" i="1" dirty="0">
                <a:solidFill>
                  <a:schemeClr val="tx1"/>
                </a:solidFill>
              </a:rPr>
              <a:t> ID</a:t>
            </a:r>
            <a:r>
              <a:rPr lang="en-US" altLang="ko-KR" sz="1050" dirty="0">
                <a:solidFill>
                  <a:schemeClr val="tx1"/>
                </a:solidFill>
              </a:rPr>
              <a:t>":“</a:t>
            </a:r>
            <a:r>
              <a:rPr lang="en-US" altLang="ko-KR" sz="1050" i="1" dirty="0">
                <a:solidFill>
                  <a:schemeClr val="tx1"/>
                </a:solidFill>
              </a:rPr>
              <a:t>Type</a:t>
            </a:r>
            <a:r>
              <a:rPr lang="en-US" altLang="ko-KR" sz="1050" dirty="0">
                <a:solidFill>
                  <a:schemeClr val="tx1"/>
                </a:solidFill>
              </a:rPr>
              <a:t>"}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“</a:t>
            </a:r>
            <a:r>
              <a:rPr lang="en-US" altLang="ko-KR" sz="1050" i="1" dirty="0">
                <a:solidFill>
                  <a:schemeClr val="tx1"/>
                </a:solidFill>
              </a:rPr>
              <a:t>Column ID</a:t>
            </a:r>
            <a:r>
              <a:rPr lang="en-US" altLang="ko-KR" sz="1050" dirty="0">
                <a:solidFill>
                  <a:schemeClr val="tx1"/>
                </a:solidFill>
              </a:rPr>
              <a:t>":“</a:t>
            </a:r>
            <a:r>
              <a:rPr lang="en-US" altLang="ko-KR" sz="1050" i="1" dirty="0">
                <a:solidFill>
                  <a:schemeClr val="tx1"/>
                </a:solidFill>
              </a:rPr>
              <a:t>Column Value</a:t>
            </a:r>
            <a:r>
              <a:rPr lang="en-US" altLang="ko-KR" sz="1050" dirty="0">
                <a:solidFill>
                  <a:schemeClr val="tx1"/>
                </a:solidFill>
              </a:rPr>
              <a:t>", “</a:t>
            </a:r>
            <a:r>
              <a:rPr lang="en-US" altLang="ko-KR" sz="1050" i="1" dirty="0">
                <a:solidFill>
                  <a:schemeClr val="tx1"/>
                </a:solidFill>
              </a:rPr>
              <a:t>Column ID</a:t>
            </a:r>
            <a:r>
              <a:rPr lang="en-US" altLang="ko-KR" sz="1050" dirty="0">
                <a:solidFill>
                  <a:schemeClr val="tx1"/>
                </a:solidFill>
              </a:rPr>
              <a:t>":“</a:t>
            </a:r>
            <a:r>
              <a:rPr lang="en-US" altLang="ko-KR" sz="1050" i="1" dirty="0">
                <a:solidFill>
                  <a:schemeClr val="tx1"/>
                </a:solidFill>
              </a:rPr>
              <a:t>Column Value</a:t>
            </a:r>
            <a:r>
              <a:rPr lang="en-US" altLang="ko-KR" sz="1050" dirty="0">
                <a:solidFill>
                  <a:schemeClr val="tx1"/>
                </a:solidFill>
              </a:rPr>
              <a:t>“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(... Row repeats)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6720" y="3500438"/>
            <a:ext cx="8572560" cy="19288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{	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"FORMAT":{ "VERSION":"json11","SUCCESS CODE":"000","ENCODING":"UTF-8"},	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"RESULT":{  "RETURN MESSAGE":"","RETURN CODE":"000"},	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"COLUMNS":{"NAME":"</a:t>
            </a:r>
            <a:r>
              <a:rPr lang="en-US" altLang="ko-KR" sz="1050" dirty="0" err="1">
                <a:solidFill>
                  <a:schemeClr val="tx1"/>
                </a:solidFill>
              </a:rPr>
              <a:t>String","ID</a:t>
            </a:r>
            <a:r>
              <a:rPr lang="en-US" altLang="ko-KR" sz="1050" dirty="0">
                <a:solidFill>
                  <a:schemeClr val="tx1"/>
                </a:solidFill>
              </a:rPr>
              <a:t>":"String"}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"NAME":"</a:t>
            </a:r>
            <a:r>
              <a:rPr lang="en-US" altLang="ko-KR" sz="1050" dirty="0" err="1">
                <a:solidFill>
                  <a:schemeClr val="tx1"/>
                </a:solidFill>
              </a:rPr>
              <a:t>Jake","ID</a:t>
            </a:r>
            <a:r>
              <a:rPr lang="en-US" altLang="ko-KR" sz="1050" dirty="0">
                <a:solidFill>
                  <a:schemeClr val="tx1"/>
                </a:solidFill>
              </a:rPr>
              <a:t>":"jakelee70"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"NAME":“</a:t>
            </a:r>
            <a:r>
              <a:rPr lang="en-US" altLang="ko-KR" sz="1050" dirty="0" err="1">
                <a:solidFill>
                  <a:schemeClr val="tx1"/>
                </a:solidFill>
              </a:rPr>
              <a:t>Hong","ID</a:t>
            </a:r>
            <a:r>
              <a:rPr lang="en-US" altLang="ko-KR" sz="1050" dirty="0">
                <a:solidFill>
                  <a:schemeClr val="tx1"/>
                </a:solidFill>
              </a:rPr>
              <a:t>":“</a:t>
            </a:r>
            <a:r>
              <a:rPr lang="en-US" altLang="ko-KR" sz="1050" dirty="0" err="1">
                <a:solidFill>
                  <a:schemeClr val="tx1"/>
                </a:solidFill>
              </a:rPr>
              <a:t>honggildong</a:t>
            </a:r>
            <a:r>
              <a:rPr lang="en-US" altLang="ko-KR" sz="105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응답 전문 </a:t>
            </a:r>
            <a:r>
              <a:rPr lang="en-US" altLang="ko-KR" dirty="0"/>
              <a:t>&gt; JSON12 </a:t>
            </a:r>
            <a:r>
              <a:rPr lang="ko-KR" altLang="en-US" dirty="0"/>
              <a:t>양식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/>
              <a:t>JSON12 </a:t>
            </a:r>
            <a:r>
              <a:rPr lang="ko-KR" altLang="en-US" sz="1100" b="1" dirty="0"/>
              <a:t>양식</a:t>
            </a:r>
            <a:endParaRPr lang="en-US" altLang="ko-KR" sz="1100" b="1" dirty="0"/>
          </a:p>
          <a:p>
            <a:pPr lvl="1"/>
            <a:r>
              <a:rPr lang="ko-KR" altLang="en-US" dirty="0"/>
              <a:t>요청 방법</a:t>
            </a:r>
            <a:r>
              <a:rPr lang="en-US" altLang="ko-KR" dirty="0"/>
              <a:t>: Parameter ‘</a:t>
            </a:r>
            <a:r>
              <a:rPr lang="en-US" altLang="ko-KR" dirty="0" err="1">
                <a:solidFill>
                  <a:schemeClr val="tx1"/>
                </a:solidFill>
              </a:rPr>
              <a:t>service.resType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‘json12’</a:t>
            </a:r>
            <a:r>
              <a:rPr lang="ko-KR" altLang="en-US" dirty="0"/>
              <a:t>로 설정하여 요청</a:t>
            </a:r>
            <a:endParaRPr lang="en-US" altLang="ko-KR" dirty="0"/>
          </a:p>
          <a:p>
            <a:pPr lvl="1"/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 err="1"/>
              <a:t>DataSet</a:t>
            </a:r>
            <a:r>
              <a:rPr lang="ko-KR" altLang="en-US" dirty="0"/>
              <a:t>을 지원한다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720" y="1428736"/>
            <a:ext cx="8572560" cy="48805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"parameters":{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"type":"json12",                          &lt;- </a:t>
            </a:r>
            <a:r>
              <a:rPr lang="ko-KR" altLang="en-US" sz="1050" dirty="0">
                <a:solidFill>
                  <a:schemeClr val="tx1"/>
                </a:solidFill>
              </a:rPr>
              <a:t>이 전문이 </a:t>
            </a:r>
            <a:r>
              <a:rPr lang="en-US" altLang="ko-KR" sz="1050" dirty="0">
                <a:solidFill>
                  <a:schemeClr val="tx1"/>
                </a:solidFill>
              </a:rPr>
              <a:t>json12 </a:t>
            </a:r>
            <a:r>
              <a:rPr lang="ko-KR" altLang="en-US" sz="1050" dirty="0">
                <a:solidFill>
                  <a:schemeClr val="tx1"/>
                </a:solidFill>
              </a:rPr>
              <a:t>형식임을 의미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    "message":"",                             &lt;- </a:t>
            </a:r>
            <a:r>
              <a:rPr lang="ko-KR" altLang="en-US" sz="1050" dirty="0">
                <a:solidFill>
                  <a:schemeClr val="tx1"/>
                </a:solidFill>
              </a:rPr>
              <a:t>서버 응답 메시지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    “code":0                                   &lt;- </a:t>
            </a:r>
            <a:r>
              <a:rPr lang="ko-KR" altLang="en-US" sz="1050" dirty="0">
                <a:solidFill>
                  <a:schemeClr val="tx1"/>
                </a:solidFill>
              </a:rPr>
              <a:t>서버 응답 코드</a:t>
            </a:r>
            <a:r>
              <a:rPr lang="en-US" altLang="ko-KR" sz="1050" dirty="0">
                <a:solidFill>
                  <a:schemeClr val="tx1"/>
                </a:solidFill>
              </a:rPr>
              <a:t>. 0</a:t>
            </a:r>
            <a:r>
              <a:rPr lang="ko-KR" altLang="en-US" sz="1050" dirty="0">
                <a:solidFill>
                  <a:schemeClr val="tx1"/>
                </a:solidFill>
              </a:rPr>
              <a:t>의 경우 정상 수행</a:t>
            </a:r>
            <a:r>
              <a:rPr lang="en-US" altLang="ko-KR" sz="1050" dirty="0">
                <a:solidFill>
                  <a:schemeClr val="tx1"/>
                </a:solidFill>
              </a:rPr>
              <a:t>. </a:t>
            </a:r>
            <a:r>
              <a:rPr lang="ko-KR" altLang="en-US" sz="1050" dirty="0">
                <a:solidFill>
                  <a:schemeClr val="tx1"/>
                </a:solidFill>
              </a:rPr>
              <a:t>그 외의 경우 오류가 있음을 의미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},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＂datasets＂:{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＂1＂:{                                    &lt;- dataset </a:t>
            </a:r>
            <a:r>
              <a:rPr lang="ko-KR" altLang="en-US" sz="1050" dirty="0">
                <a:solidFill>
                  <a:schemeClr val="tx1"/>
                </a:solidFill>
              </a:rPr>
              <a:t>이름 </a:t>
            </a:r>
            <a:r>
              <a:rPr lang="en-US" altLang="ko-KR" sz="1050" dirty="0">
                <a:solidFill>
                  <a:schemeClr val="tx1"/>
                </a:solidFill>
              </a:rPr>
              <a:t>‘1’</a:t>
            </a:r>
            <a:r>
              <a:rPr lang="ko-KR" altLang="en-US" sz="1050" dirty="0">
                <a:solidFill>
                  <a:schemeClr val="tx1"/>
                </a:solidFill>
              </a:rPr>
              <a:t>은 </a:t>
            </a:r>
            <a:r>
              <a:rPr lang="en-US" altLang="ko-KR" sz="1050" dirty="0">
                <a:solidFill>
                  <a:schemeClr val="tx1"/>
                </a:solidFill>
              </a:rPr>
              <a:t>default </a:t>
            </a:r>
            <a:r>
              <a:rPr lang="ko-KR" altLang="en-US" sz="1050" dirty="0">
                <a:solidFill>
                  <a:schemeClr val="tx1"/>
                </a:solidFill>
              </a:rPr>
              <a:t>값이며 이것은 서버 개발자가 임의로 정할 수 있음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"</a:t>
            </a:r>
            <a:r>
              <a:rPr lang="en-US" altLang="ko-KR" sz="1050" dirty="0" err="1">
                <a:solidFill>
                  <a:schemeClr val="tx1"/>
                </a:solidFill>
              </a:rPr>
              <a:t>colInfos</a:t>
            </a:r>
            <a:r>
              <a:rPr lang="en-US" altLang="ko-KR" sz="1050" dirty="0">
                <a:solidFill>
                  <a:schemeClr val="tx1"/>
                </a:solidFill>
              </a:rPr>
              <a:t>":[                            &lt;- </a:t>
            </a:r>
            <a:r>
              <a:rPr lang="ko-KR" altLang="en-US" sz="1050" dirty="0">
                <a:solidFill>
                  <a:schemeClr val="tx1"/>
                </a:solidFill>
              </a:rPr>
              <a:t>칼럼의 아이디와 표시이름을 선언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{"id":"col1", "text":"name1"},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{"id":"col2", "text":"name2"}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],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"rows":[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    "col1":"value1"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    , "col2":"value2"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,{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    "col1":"value1"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    , "col2":"value2"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,{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    "col1":"value1"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    , "col2":"value2"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]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292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응답 전문 </a:t>
            </a:r>
            <a:r>
              <a:rPr lang="en-US" altLang="ko-KR" dirty="0"/>
              <a:t>&gt; JSON13 </a:t>
            </a:r>
            <a:r>
              <a:rPr lang="ko-KR" altLang="en-US" dirty="0"/>
              <a:t>양식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/>
              <a:t>JSON13 </a:t>
            </a:r>
            <a:r>
              <a:rPr lang="ko-KR" altLang="en-US" sz="1100" b="1" dirty="0"/>
              <a:t>양식의 요청 전문</a:t>
            </a:r>
            <a:endParaRPr lang="en-US" altLang="ko-KR" sz="1100" b="1" dirty="0"/>
          </a:p>
          <a:p>
            <a:pPr lvl="1"/>
            <a:r>
              <a:rPr lang="ko-KR" altLang="en-US" dirty="0"/>
              <a:t>요청 방법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Content-Type: application/</a:t>
            </a:r>
            <a:r>
              <a:rPr lang="en-US" altLang="ko-KR" dirty="0" err="1"/>
              <a:t>json</a:t>
            </a:r>
            <a:endParaRPr lang="en-US" altLang="ko-KR" dirty="0"/>
          </a:p>
          <a:p>
            <a:pPr lvl="2"/>
            <a:r>
              <a:rPr lang="en-US" altLang="ko-KR" dirty="0"/>
              <a:t>Parameter ‘t</a:t>
            </a:r>
            <a:r>
              <a:rPr lang="en-US" altLang="ko-KR" dirty="0">
                <a:solidFill>
                  <a:schemeClr val="tx1"/>
                </a:solidFill>
              </a:rPr>
              <a:t>ype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chemeClr val="tx1"/>
                </a:solidFill>
              </a:rPr>
              <a:t>json13</a:t>
            </a:r>
            <a:r>
              <a:rPr lang="en-US" altLang="ko-KR" dirty="0"/>
              <a:t>’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 err="1"/>
              <a:t>DataSet</a:t>
            </a:r>
            <a:r>
              <a:rPr lang="ko-KR" altLang="en-US" dirty="0"/>
              <a:t>을 지원한다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720" y="2076808"/>
            <a:ext cx="8572560" cy="38724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"parameters":{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    “epType</a:t>
            </a:r>
            <a:r>
              <a:rPr lang="en-US" altLang="ko-KR" sz="1050" dirty="0">
                <a:solidFill>
                  <a:schemeClr val="tx1"/>
                </a:solidFill>
              </a:rPr>
              <a:t>":"json13",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"service.resType":"json13",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"service":"(</a:t>
            </a:r>
            <a:r>
              <a:rPr lang="ko-KR" altLang="en-US" sz="1050" dirty="0">
                <a:solidFill>
                  <a:schemeClr val="tx1"/>
                </a:solidFill>
              </a:rPr>
              <a:t>호출할 </a:t>
            </a:r>
            <a:r>
              <a:rPr lang="en-US" altLang="ko-KR" sz="1050" dirty="0" err="1">
                <a:solidFill>
                  <a:schemeClr val="tx1"/>
                </a:solidFill>
              </a:rPr>
              <a:t>ElasticService</a:t>
            </a:r>
            <a:r>
              <a:rPr lang="ko-KR" altLang="en-US" sz="1050" dirty="0">
                <a:solidFill>
                  <a:schemeClr val="tx1"/>
                </a:solidFill>
              </a:rPr>
              <a:t>의 </a:t>
            </a:r>
            <a:r>
              <a:rPr lang="en-US" altLang="ko-KR" sz="1050" dirty="0">
                <a:solidFill>
                  <a:schemeClr val="tx1"/>
                </a:solidFill>
              </a:rPr>
              <a:t>full class name)"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"datasets":[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"name":"(dataset </a:t>
            </a:r>
            <a:r>
              <a:rPr lang="ko-KR" altLang="en-US" sz="1050" dirty="0">
                <a:solidFill>
                  <a:schemeClr val="tx1"/>
                </a:solidFill>
              </a:rPr>
              <a:t>이름</a:t>
            </a:r>
            <a:r>
              <a:rPr lang="en-US" altLang="ko-KR" sz="1050" dirty="0">
                <a:solidFill>
                  <a:schemeClr val="tx1"/>
                </a:solidFill>
              </a:rPr>
              <a:t>)",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"</a:t>
            </a:r>
            <a:r>
              <a:rPr lang="en-US" altLang="ko-KR" sz="1050" dirty="0" err="1">
                <a:solidFill>
                  <a:schemeClr val="tx1"/>
                </a:solidFill>
              </a:rPr>
              <a:t>colInfos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 err="1">
                <a:solidFill>
                  <a:schemeClr val="tx1"/>
                </a:solidFill>
              </a:rPr>
              <a:t>생략가능</a:t>
            </a:r>
            <a:r>
              <a:rPr lang="en-US" altLang="ko-KR" sz="1050" dirty="0">
                <a:solidFill>
                  <a:schemeClr val="tx1"/>
                </a:solidFill>
              </a:rPr>
              <a:t>)":[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{"id":"(column id1)","text":"(</a:t>
            </a:r>
            <a:r>
              <a:rPr lang="ko-KR" altLang="en-US" sz="1050" dirty="0">
                <a:solidFill>
                  <a:schemeClr val="tx1"/>
                </a:solidFill>
              </a:rPr>
              <a:t>화면에 보일 이름</a:t>
            </a:r>
            <a:r>
              <a:rPr lang="en-US" altLang="ko-KR" sz="1050" dirty="0">
                <a:solidFill>
                  <a:schemeClr val="tx1"/>
                </a:solidFill>
              </a:rPr>
              <a:t>)","type":"(</a:t>
            </a:r>
            <a:r>
              <a:rPr lang="ko-KR" altLang="en-US" sz="1050" dirty="0">
                <a:solidFill>
                  <a:schemeClr val="tx1"/>
                </a:solidFill>
              </a:rPr>
              <a:t>데이터 타입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 err="1">
                <a:solidFill>
                  <a:schemeClr val="tx1"/>
                </a:solidFill>
              </a:rPr>
              <a:t>생략시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String)","size":(byte</a:t>
            </a:r>
            <a:r>
              <a:rPr lang="ko-KR" altLang="en-US" sz="1050" dirty="0">
                <a:solidFill>
                  <a:schemeClr val="tx1"/>
                </a:solidFill>
              </a:rPr>
              <a:t>길이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 err="1">
                <a:solidFill>
                  <a:schemeClr val="tx1"/>
                </a:solidFill>
              </a:rPr>
              <a:t>생략가능</a:t>
            </a:r>
            <a:r>
              <a:rPr lang="en-US" altLang="ko-KR" sz="1050" dirty="0">
                <a:solidFill>
                  <a:schemeClr val="tx1"/>
                </a:solidFill>
              </a:rPr>
              <a:t>)},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],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"rows":[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{"(column id1)":(value),"(column id2)":(value),...},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]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]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* ()</a:t>
            </a:r>
            <a:r>
              <a:rPr lang="ko-KR" altLang="en-US" sz="1050" dirty="0">
                <a:solidFill>
                  <a:schemeClr val="tx1"/>
                </a:solidFill>
              </a:rPr>
              <a:t>는 해당 위치에 대한 설명입니다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9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서비스 사용 </a:t>
            </a:r>
            <a:r>
              <a:rPr lang="en-US" altLang="ko-KR" dirty="0"/>
              <a:t>&gt; </a:t>
            </a:r>
            <a:r>
              <a:rPr lang="ko-KR" altLang="en-US" dirty="0"/>
              <a:t>빌트인 서비스들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071567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요청 방법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Parameter ‘</a:t>
            </a:r>
            <a:r>
              <a:rPr lang="en-US" altLang="ko-KR" dirty="0" err="1">
                <a:solidFill>
                  <a:schemeClr val="tx1"/>
                </a:solidFill>
              </a:rPr>
              <a:t>cmd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를 아래의 서비스 중 하나로 설정하여 요청하면 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en-US" altLang="ko-KR" dirty="0">
                <a:solidFill>
                  <a:schemeClr val="tx1"/>
                </a:solidFill>
                <a:hlinkClick r:id="rId2"/>
              </a:rPr>
              <a:t>http://..../</a:t>
            </a:r>
            <a:r>
              <a:rPr lang="en-US" altLang="ko-KR" dirty="0" err="1">
                <a:solidFill>
                  <a:schemeClr val="tx1"/>
                </a:solidFill>
                <a:hlinkClick r:id="rId2"/>
              </a:rPr>
              <a:t>main?cmd</a:t>
            </a:r>
            <a:r>
              <a:rPr lang="en-US" altLang="ko-KR" dirty="0">
                <a:solidFill>
                  <a:schemeClr val="tx1"/>
                </a:solidFill>
                <a:hlinkClick r:id="rId2"/>
              </a:rPr>
              <a:t>=</a:t>
            </a:r>
            <a:r>
              <a:rPr lang="en-US" altLang="ko-KR" dirty="0" err="1">
                <a:solidFill>
                  <a:schemeClr val="tx1"/>
                </a:solidFill>
                <a:hlinkClick r:id="rId2"/>
              </a:rPr>
              <a:t>DefaultService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/>
              <a:t>빌트인 서비스 종류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3844" y="1785926"/>
          <a:ext cx="8858312" cy="4429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서비스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설명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받아서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쿼리를 수행 후 결과를 응답한다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DownloadService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서버의 파일시스템상의 파일을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다운로드한다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latin typeface="+mn-ea"/>
                          <a:ea typeface="+mn-ea"/>
                        </a:rPr>
                        <a:t>UploadService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파일 업로드 후 결과를 응답한다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EchoService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받은 값을 그대로 다시 응답한다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목적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LoginService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수행 후 결과 값이 있을 경우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Session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생성하고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Session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해당 결과 값들을 저장 후 그 값들을 응답한다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LogoutService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Session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삭제한다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latin typeface="+mn-ea"/>
                          <a:ea typeface="+mn-ea"/>
                        </a:rPr>
                        <a:t>ServerAddrService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서버의 서비스 주소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서비스 대표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IP)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와 실제 주소를 응답한다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latin typeface="+mn-ea"/>
                          <a:ea typeface="+mn-ea"/>
                        </a:rPr>
                        <a:t>ServerTimeService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서버의 시스템 시간을 응답한다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latin typeface="+mn-ea"/>
                          <a:ea typeface="+mn-ea"/>
                        </a:rPr>
                        <a:t>SessionService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Session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에 저장되어 있는 값들을 응답한다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0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latin typeface="+mn-ea"/>
                          <a:ea typeface="+mn-ea"/>
                        </a:rPr>
                        <a:t>TimeoutService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Timeout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값을 받아서 주어진 시간 만큼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sleep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후 응답한다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클라이언트의 타임아웃 테스트용으로 사용된다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테스트 목적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서비스 사용 </a:t>
            </a:r>
            <a:r>
              <a:rPr lang="en-US" altLang="ko-KR" dirty="0"/>
              <a:t>&gt; </a:t>
            </a:r>
            <a:r>
              <a:rPr lang="en-US" altLang="ko-KR" dirty="0" err="1"/>
              <a:t>DefaultService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>
                <a:latin typeface="+mn-ea"/>
              </a:rPr>
              <a:t>요청 전문</a:t>
            </a:r>
            <a:r>
              <a:rPr lang="en-US" altLang="ko-KR" sz="1100" b="1" dirty="0">
                <a:latin typeface="+mn-ea"/>
              </a:rPr>
              <a:t> (</a:t>
            </a:r>
            <a:r>
              <a:rPr lang="ko-KR" altLang="en-US" sz="1100" b="1" dirty="0">
                <a:latin typeface="+mn-ea"/>
              </a:rPr>
              <a:t>이하 </a:t>
            </a:r>
            <a:r>
              <a:rPr lang="en-US" altLang="ko-KR" sz="1100" b="1" dirty="0">
                <a:latin typeface="+mn-ea"/>
              </a:rPr>
              <a:t>URL Parameter </a:t>
            </a:r>
            <a:r>
              <a:rPr lang="ko-KR" altLang="en-US" dirty="0">
                <a:latin typeface="+mn-ea"/>
              </a:rPr>
              <a:t>방식으로 설명하겠음</a:t>
            </a:r>
            <a:r>
              <a:rPr lang="en-US" altLang="ko-KR" dirty="0">
                <a:latin typeface="+mn-ea"/>
              </a:rPr>
              <a:t>)</a:t>
            </a:r>
            <a:endParaRPr lang="en-US" altLang="ko-KR" sz="11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55244"/>
              </p:ext>
            </p:extLst>
          </p:nvPr>
        </p:nvGraphicFramePr>
        <p:xfrm>
          <a:off x="380968" y="1000108"/>
          <a:ext cx="9215502" cy="4972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구성요소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9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Parameter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cmd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서비스 이름</a:t>
                      </a:r>
                      <a:r>
                        <a:rPr lang="en-US" altLang="ko-KR" sz="1000" dirty="0"/>
                        <a:t>. </a:t>
                      </a:r>
                      <a:r>
                        <a:rPr lang="en-US" altLang="ko-KR" sz="1000" dirty="0" err="1"/>
                        <a:t>DefaultService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cmd.resType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응답 형식</a:t>
                      </a:r>
                      <a:endParaRPr lang="en-US" altLang="ko-KR" sz="1000" dirty="0"/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/>
                        <a:t> ME20: </a:t>
                      </a:r>
                      <a:r>
                        <a:rPr lang="en-US" altLang="ko-KR" sz="1000" dirty="0" err="1"/>
                        <a:t>MakeElastic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용</a:t>
                      </a:r>
                      <a:endParaRPr lang="en-US" altLang="ko-KR" sz="1000" dirty="0"/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/>
                        <a:t>PlatformXml</a:t>
                      </a:r>
                      <a:r>
                        <a:rPr lang="en-US" altLang="ko-KR" sz="1000" dirty="0"/>
                        <a:t>: </a:t>
                      </a:r>
                      <a:r>
                        <a:rPr lang="en-US" altLang="ko-KR" sz="1000" dirty="0" err="1"/>
                        <a:t>XPlatform</a:t>
                      </a:r>
                      <a:r>
                        <a:rPr lang="en-US" altLang="ko-KR" sz="1000" dirty="0"/>
                        <a:t> XML </a:t>
                      </a:r>
                      <a:r>
                        <a:rPr lang="ko-KR" altLang="en-US" sz="1000" dirty="0"/>
                        <a:t>방식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/>
                        <a:t>PWPLUS10: </a:t>
                      </a:r>
                      <a:r>
                        <a:rPr lang="en-US" altLang="ko-KR" sz="1000" kern="1200" dirty="0"/>
                        <a:t>CSV </a:t>
                      </a:r>
                      <a:r>
                        <a:rPr lang="ko-KR" altLang="en-US" sz="1000" kern="1200" dirty="0"/>
                        <a:t>형식</a:t>
                      </a:r>
                      <a:r>
                        <a:rPr lang="en-US" altLang="ko-KR" sz="1000" kern="1200" dirty="0"/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/>
                        <a:t> PWPLUS15: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kern="1200" dirty="0"/>
                        <a:t>CSV </a:t>
                      </a:r>
                      <a:r>
                        <a:rPr lang="ko-KR" altLang="en-US" sz="1000" kern="1200" dirty="0"/>
                        <a:t>형식</a:t>
                      </a:r>
                      <a:r>
                        <a:rPr lang="en-US" altLang="ko-KR" sz="1000" kern="1200" dirty="0"/>
                        <a:t>.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/>
                        <a:t> json10: JSON </a:t>
                      </a:r>
                      <a:r>
                        <a:rPr lang="ko-KR" altLang="en-US" sz="1000" dirty="0"/>
                        <a:t>형식 </a:t>
                      </a:r>
                      <a:r>
                        <a:rPr lang="en-US" altLang="ko-KR" sz="1000" dirty="0"/>
                        <a:t>1.0. </a:t>
                      </a:r>
                      <a:r>
                        <a:rPr lang="ko-KR" altLang="en-US" sz="1000" dirty="0"/>
                        <a:t>하나의 </a:t>
                      </a:r>
                      <a:r>
                        <a:rPr lang="en-US" altLang="ko-KR" sz="1000" dirty="0"/>
                        <a:t>JSON</a:t>
                      </a:r>
                      <a:r>
                        <a:rPr lang="ko-KR" altLang="en-US" sz="1000" dirty="0"/>
                        <a:t>으로 전송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/>
                        <a:t> json11: JSON </a:t>
                      </a:r>
                      <a:r>
                        <a:rPr lang="ko-KR" altLang="en-US" sz="1000" dirty="0"/>
                        <a:t>형식 </a:t>
                      </a:r>
                      <a:r>
                        <a:rPr lang="en-US" altLang="ko-KR" sz="1000" dirty="0"/>
                        <a:t>1.1. row </a:t>
                      </a:r>
                      <a:r>
                        <a:rPr lang="ko-KR" altLang="en-US" sz="1000" dirty="0"/>
                        <a:t>마다 각각의 </a:t>
                      </a:r>
                      <a:r>
                        <a:rPr lang="en-US" altLang="ko-KR" sz="1000" dirty="0"/>
                        <a:t>JSON</a:t>
                      </a:r>
                      <a:r>
                        <a:rPr lang="ko-KR" altLang="en-US" sz="1000" dirty="0"/>
                        <a:t>으로 만들어 전송</a:t>
                      </a:r>
                      <a:r>
                        <a:rPr lang="en-US" altLang="ko-KR" sz="1000" dirty="0"/>
                        <a:t>.</a:t>
                      </a:r>
                      <a:endParaRPr lang="en-US" altLang="ko-KR" sz="1000" kern="1200" dirty="0"/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kern="1200" dirty="0">
                          <a:latin typeface="+mn-ea"/>
                          <a:ea typeface="+mn-ea"/>
                        </a:rPr>
                        <a:t> json12: JSON </a:t>
                      </a:r>
                      <a:r>
                        <a:rPr lang="ko-KR" altLang="en-US" sz="1000" b="0" kern="1200" dirty="0">
                          <a:latin typeface="+mn-ea"/>
                          <a:ea typeface="+mn-ea"/>
                        </a:rPr>
                        <a:t>형식 </a:t>
                      </a:r>
                      <a:r>
                        <a:rPr lang="en-US" altLang="ko-KR" sz="1000" b="0" kern="1200" dirty="0">
                          <a:latin typeface="+mn-ea"/>
                          <a:ea typeface="+mn-ea"/>
                        </a:rPr>
                        <a:t>1.2. </a:t>
                      </a:r>
                      <a:r>
                        <a:rPr lang="ko-KR" altLang="en-US" sz="1000" b="0" kern="1200" dirty="0">
                          <a:latin typeface="+mn-ea"/>
                          <a:ea typeface="+mn-ea"/>
                        </a:rPr>
                        <a:t>여러개의 </a:t>
                      </a:r>
                      <a:r>
                        <a:rPr lang="en-US" altLang="ko-KR" sz="1000" b="0" kern="1200" dirty="0" err="1">
                          <a:latin typeface="+mn-ea"/>
                          <a:ea typeface="+mn-ea"/>
                        </a:rPr>
                        <a:t>DataSet</a:t>
                      </a:r>
                      <a:r>
                        <a:rPr lang="ko-KR" altLang="en-US" sz="1000" b="0" kern="1200" dirty="0">
                          <a:latin typeface="+mn-ea"/>
                          <a:ea typeface="+mn-ea"/>
                        </a:rPr>
                        <a:t>을 가질 수 있다</a:t>
                      </a:r>
                      <a:r>
                        <a:rPr lang="en-US" altLang="ko-KR" sz="1000" b="0" kern="12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/>
                        <a:t>csv: CSV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dirty="0"/>
                        <a:t>다운로드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97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cmd.encryptType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 </a:t>
                      </a:r>
                      <a:r>
                        <a:rPr lang="ko-KR" altLang="en-US" sz="1000" dirty="0" err="1"/>
                        <a:t>파라미터가</a:t>
                      </a:r>
                      <a:r>
                        <a:rPr lang="ko-KR" altLang="en-US" sz="1000" dirty="0"/>
                        <a:t> 있을 경우 서버에서는 </a:t>
                      </a:r>
                      <a:r>
                        <a:rPr lang="ko-KR" altLang="en-US" sz="1000" dirty="0" err="1"/>
                        <a:t>파라미터의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name</a:t>
                      </a:r>
                      <a:r>
                        <a:rPr lang="ko-KR" altLang="en-US" sz="1000" dirty="0"/>
                        <a:t>과 </a:t>
                      </a:r>
                      <a:r>
                        <a:rPr lang="en-US" altLang="ko-KR" sz="1000" dirty="0"/>
                        <a:t>value</a:t>
                      </a:r>
                      <a:r>
                        <a:rPr lang="ko-KR" altLang="en-US" sz="1000" dirty="0"/>
                        <a:t>가 각각 암호화 된 것으로 간주하고 복호화 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관련 설정은 </a:t>
                      </a:r>
                      <a:r>
                        <a:rPr lang="en-US" altLang="ko-KR" sz="1000" dirty="0"/>
                        <a:t>WEB-INF/elastic.xml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/</a:t>
                      </a:r>
                      <a:r>
                        <a:rPr lang="en-US" altLang="ko-KR" sz="1000" dirty="0" err="1"/>
                        <a:t>Config</a:t>
                      </a:r>
                      <a:r>
                        <a:rPr lang="en-US" altLang="ko-KR" sz="1000" dirty="0"/>
                        <a:t>/encrypts</a:t>
                      </a:r>
                      <a:r>
                        <a:rPr lang="ko-KR" altLang="en-US" sz="1000" dirty="0"/>
                        <a:t>에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90"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sqlId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실행할 </a:t>
                      </a:r>
                      <a:r>
                        <a:rPr lang="en-US" altLang="ko-KR" sz="1000" dirty="0"/>
                        <a:t>DB </a:t>
                      </a:r>
                      <a:r>
                        <a:rPr lang="ko-KR" altLang="en-US" sz="1000" dirty="0"/>
                        <a:t>쿼리문의 </a:t>
                      </a:r>
                      <a:r>
                        <a:rPr lang="en-US" altLang="ko-KR" sz="1000" dirty="0"/>
                        <a:t>ID. </a:t>
                      </a:r>
                      <a:r>
                        <a:rPr lang="ko-KR" altLang="en-US" sz="1000" dirty="0"/>
                        <a:t>쿼리</a:t>
                      </a:r>
                      <a:r>
                        <a:rPr lang="en-US" altLang="ko-KR" sz="1000" dirty="0"/>
                        <a:t>1,</a:t>
                      </a:r>
                      <a:r>
                        <a:rPr lang="ko-KR" altLang="en-US" sz="1000" dirty="0"/>
                        <a:t>쿼리</a:t>
                      </a:r>
                      <a:r>
                        <a:rPr lang="en-US" altLang="ko-KR" sz="1000" dirty="0"/>
                        <a:t>2,</a:t>
                      </a:r>
                      <a:r>
                        <a:rPr lang="ko-KR" altLang="en-US" sz="1000" dirty="0"/>
                        <a:t>쿼리</a:t>
                      </a:r>
                      <a:r>
                        <a:rPr lang="en-US" altLang="ko-KR" sz="1000" dirty="0"/>
                        <a:t>3 </a:t>
                      </a:r>
                      <a:r>
                        <a:rPr lang="ko-KR" altLang="en-US" sz="1000" dirty="0"/>
                        <a:t>과 같이 여러개의 </a:t>
                      </a:r>
                      <a:r>
                        <a:rPr lang="en-US" altLang="ko-KR" sz="1000" dirty="0" err="1"/>
                        <a:t>sqlId</a:t>
                      </a:r>
                      <a:r>
                        <a:rPr lang="ko-KR" altLang="en-US" sz="1000" dirty="0"/>
                        <a:t>를 호출해도 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4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action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수행할 쿼리문의</a:t>
                      </a:r>
                      <a:r>
                        <a:rPr lang="ko-KR" altLang="en-US" sz="1000" baseline="0" dirty="0"/>
                        <a:t> 성격</a:t>
                      </a:r>
                      <a:r>
                        <a:rPr lang="en-US" altLang="ko-KR" sz="1000" baseline="0" dirty="0"/>
                        <a:t>.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/>
                        <a:t>T: </a:t>
                      </a:r>
                      <a:r>
                        <a:rPr lang="ko-KR" altLang="en-US" sz="1000" dirty="0" err="1"/>
                        <a:t>여러개의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쿼리문을</a:t>
                      </a:r>
                      <a:r>
                        <a:rPr lang="ko-KR" altLang="en-US" sz="1000" dirty="0"/>
                        <a:t> 수행하면서 트랜잭션을 걸 경우</a:t>
                      </a:r>
                      <a:r>
                        <a:rPr lang="ko-KR" altLang="en-US" sz="1000" baseline="0" dirty="0"/>
                        <a:t> 사용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/>
                        <a:t>W: </a:t>
                      </a:r>
                      <a:r>
                        <a:rPr lang="ko-KR" altLang="en-US" sz="1000" dirty="0"/>
                        <a:t>쓰기 </a:t>
                      </a:r>
                      <a:r>
                        <a:rPr lang="ko-KR" altLang="en-US" sz="1000" dirty="0" err="1"/>
                        <a:t>쿼리문</a:t>
                      </a:r>
                      <a:r>
                        <a:rPr lang="en-US" altLang="ko-KR" sz="1000" dirty="0"/>
                        <a:t>(INSERT,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UPDATE,</a:t>
                      </a:r>
                      <a:r>
                        <a:rPr lang="en-US" altLang="ko-KR" sz="1000" baseline="0" dirty="0"/>
                        <a:t> DELETE, CREAE)</a:t>
                      </a:r>
                      <a:r>
                        <a:rPr lang="ko-KR" altLang="en-US" sz="1000" baseline="0" dirty="0"/>
                        <a:t>을 수행할 경우 사용</a:t>
                      </a:r>
                      <a:r>
                        <a:rPr lang="en-US" altLang="ko-KR" sz="1000" baseline="0" dirty="0"/>
                        <a:t>.(</a:t>
                      </a:r>
                      <a:r>
                        <a:rPr lang="ko-KR" altLang="en-US" sz="1000" baseline="0" dirty="0"/>
                        <a:t>생략해도 무방</a:t>
                      </a:r>
                      <a:r>
                        <a:rPr lang="en-US" altLang="ko-KR" sz="1000" baseline="0" dirty="0"/>
                        <a:t>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/>
                        <a:t>R(</a:t>
                      </a:r>
                      <a:r>
                        <a:rPr lang="ko-KR" altLang="en-US" sz="1000" dirty="0"/>
                        <a:t>기본값</a:t>
                      </a:r>
                      <a:r>
                        <a:rPr lang="en-US" altLang="ko-KR" sz="1000" dirty="0"/>
                        <a:t>): </a:t>
                      </a:r>
                      <a:r>
                        <a:rPr lang="ko-KR" altLang="en-US" sz="1000" dirty="0"/>
                        <a:t>읽기전용 </a:t>
                      </a:r>
                      <a:r>
                        <a:rPr lang="ko-KR" altLang="en-US" sz="1000" dirty="0" err="1"/>
                        <a:t>쿼리문</a:t>
                      </a:r>
                      <a:r>
                        <a:rPr lang="en-US" altLang="ko-KR" sz="1000" dirty="0"/>
                        <a:t>(SELECT)</a:t>
                      </a:r>
                      <a:r>
                        <a:rPr lang="ko-KR" altLang="en-US" sz="1000" baseline="0" dirty="0"/>
                        <a:t>을 수행할 경우 사용</a:t>
                      </a:r>
                      <a:r>
                        <a:rPr lang="en-US" altLang="ko-KR" sz="1000" baseline="0" dirty="0"/>
                        <a:t>.(</a:t>
                      </a:r>
                      <a:r>
                        <a:rPr lang="ko-KR" altLang="en-US" sz="1000" baseline="0" dirty="0"/>
                        <a:t>생략해도 무방</a:t>
                      </a:r>
                      <a:r>
                        <a:rPr lang="en-US" altLang="ko-KR" sz="1000" baseline="0" dirty="0"/>
                        <a:t>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2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DataSets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Row * n</a:t>
                      </a:r>
                    </a:p>
                    <a:p>
                      <a:pPr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(Columns * m) * n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SQL</a:t>
                      </a:r>
                      <a:r>
                        <a:rPr lang="ko-KR" altLang="en-US" sz="1000" dirty="0"/>
                        <a:t>문의 입력 </a:t>
                      </a:r>
                      <a:r>
                        <a:rPr lang="ko-KR" altLang="en-US" sz="1000" dirty="0" err="1"/>
                        <a:t>파라미터로</a:t>
                      </a:r>
                      <a:r>
                        <a:rPr lang="ko-KR" altLang="en-US" sz="1000" dirty="0"/>
                        <a:t> 사용 되며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Column 1</a:t>
                      </a:r>
                      <a:r>
                        <a:rPr lang="ko-KR" altLang="en-US" sz="1000" dirty="0"/>
                        <a:t>개 이상이 </a:t>
                      </a:r>
                      <a:r>
                        <a:rPr lang="en-US" altLang="ko-KR" sz="1000" dirty="0"/>
                        <a:t>Row</a:t>
                      </a:r>
                      <a:r>
                        <a:rPr lang="ko-KR" altLang="en-US" sz="1000" dirty="0"/>
                        <a:t>가 되고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Row 1</a:t>
                      </a:r>
                      <a:r>
                        <a:rPr lang="ko-KR" altLang="en-US" sz="1000" baseline="0" dirty="0"/>
                        <a:t>개 이상이 </a:t>
                      </a:r>
                      <a:r>
                        <a:rPr lang="en-US" altLang="ko-KR" sz="1000" baseline="0" dirty="0" err="1"/>
                        <a:t>DataSet</a:t>
                      </a:r>
                      <a:r>
                        <a:rPr lang="ko-KR" altLang="en-US" sz="1000" baseline="0" dirty="0"/>
                        <a:t>이 된다</a:t>
                      </a:r>
                      <a:r>
                        <a:rPr lang="en-US" altLang="ko-KR" sz="1000" baseline="0" dirty="0"/>
                        <a:t>. </a:t>
                      </a:r>
                      <a:r>
                        <a:rPr lang="ko-KR" altLang="en-US" sz="1000" baseline="0" dirty="0"/>
                        <a:t>표기법에는 다음 두 가지가 있다</a:t>
                      </a:r>
                      <a:r>
                        <a:rPr lang="en-US" altLang="ko-KR" sz="1000" baseline="0" dirty="0"/>
                        <a:t>.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/>
                        <a:t>이름 없는 </a:t>
                      </a:r>
                      <a:r>
                        <a:rPr lang="en-US" altLang="ko-KR" sz="1000" dirty="0" err="1"/>
                        <a:t>DataSet</a:t>
                      </a:r>
                      <a:r>
                        <a:rPr lang="en-US" altLang="ko-KR" sz="1000" dirty="0"/>
                        <a:t>: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dirty="0"/>
                        <a:t>접미사 </a:t>
                      </a:r>
                      <a:r>
                        <a:rPr lang="en-US" altLang="ko-KR" sz="1000" dirty="0"/>
                        <a:t>‘COL_’ </a:t>
                      </a:r>
                      <a:r>
                        <a:rPr lang="ko-KR" altLang="en-US" sz="1000" dirty="0"/>
                        <a:t>붙이면 </a:t>
                      </a:r>
                      <a:r>
                        <a:rPr lang="en-US" altLang="ko-KR" sz="1000" dirty="0" err="1"/>
                        <a:t>DataSet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Column</a:t>
                      </a:r>
                      <a:r>
                        <a:rPr lang="ko-KR" altLang="en-US" sz="1000" dirty="0"/>
                        <a:t>이 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즉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dirty="0" err="1"/>
                        <a:t>COL_aa</a:t>
                      </a:r>
                      <a:r>
                        <a:rPr lang="ko-KR" altLang="en-US" sz="1000" dirty="0"/>
                        <a:t>는 이름없는 </a:t>
                      </a:r>
                      <a:r>
                        <a:rPr lang="en-US" altLang="ko-KR" sz="1000" dirty="0" err="1"/>
                        <a:t>DataSet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 err="1"/>
                        <a:t>aa</a:t>
                      </a:r>
                      <a:r>
                        <a:rPr lang="ko-KR" altLang="en-US" sz="1000" dirty="0"/>
                        <a:t>라는 </a:t>
                      </a:r>
                      <a:r>
                        <a:rPr lang="en-US" altLang="ko-KR" sz="1000" dirty="0"/>
                        <a:t>Column</a:t>
                      </a:r>
                      <a:r>
                        <a:rPr lang="ko-KR" altLang="en-US" sz="1000" dirty="0"/>
                        <a:t>이 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이름 있는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DataSet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/>
                        <a:t>접미사 </a:t>
                      </a:r>
                      <a:r>
                        <a:rPr lang="en-US" altLang="ko-KR" sz="1000" dirty="0"/>
                        <a:t>‘S#COL_’ </a:t>
                      </a:r>
                      <a:r>
                        <a:rPr lang="ko-KR" altLang="en-US" sz="1000" dirty="0"/>
                        <a:t>을 붙인다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이때 </a:t>
                      </a:r>
                      <a:r>
                        <a:rPr lang="en-US" altLang="ko-KR" sz="1000" dirty="0"/>
                        <a:t>#</a:t>
                      </a:r>
                      <a:r>
                        <a:rPr lang="ko-KR" altLang="en-US" sz="1000" dirty="0"/>
                        <a:t>은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부터 </a:t>
                      </a:r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까지의 숫자이며 이것이 </a:t>
                      </a:r>
                      <a:r>
                        <a:rPr lang="en-US" altLang="ko-KR" sz="1000" dirty="0" err="1"/>
                        <a:t>DataSet</a:t>
                      </a:r>
                      <a:r>
                        <a:rPr lang="ko-KR" altLang="en-US" sz="1000" dirty="0"/>
                        <a:t>의 이름이 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en-US" altLang="ko-KR" sz="1000" dirty="0" err="1"/>
                        <a:t>DataSet</a:t>
                      </a:r>
                      <a:r>
                        <a:rPr lang="en-US" altLang="ko-KR" sz="1000" dirty="0"/>
                        <a:t> ‘1’</a:t>
                      </a:r>
                      <a:r>
                        <a:rPr lang="ko-KR" altLang="en-US" sz="1000" dirty="0"/>
                        <a:t>은 첫번째 </a:t>
                      </a:r>
                      <a:r>
                        <a:rPr lang="en-US" altLang="ko-KR" sz="1000" dirty="0" err="1"/>
                        <a:t>sqlId</a:t>
                      </a:r>
                      <a:r>
                        <a:rPr lang="ko-KR" altLang="en-US" sz="1000" dirty="0"/>
                        <a:t>에 적용되며 </a:t>
                      </a:r>
                      <a:r>
                        <a:rPr lang="en-US" altLang="ko-KR" sz="1000" dirty="0"/>
                        <a:t>‘2’ </a:t>
                      </a:r>
                      <a:r>
                        <a:rPr lang="ko-KR" altLang="en-US" sz="1000" dirty="0"/>
                        <a:t>부터는 그 다음 </a:t>
                      </a:r>
                      <a:r>
                        <a:rPr lang="en-US" altLang="ko-KR" sz="1000" dirty="0" err="1"/>
                        <a:t>sqlId</a:t>
                      </a:r>
                      <a:r>
                        <a:rPr lang="ko-KR" altLang="en-US" sz="1000" dirty="0"/>
                        <a:t>에 순서대로 적용되는 방식이다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  <a:p>
                      <a:pPr lvl="1" latinLnBrk="1">
                        <a:buFont typeface="Arial" pitchFamily="34" charset="0"/>
                        <a:buChar char="•"/>
                      </a:pP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 및 코딩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필요 파일 구성</a:t>
            </a:r>
            <a:endParaRPr lang="en-US" altLang="ko-KR" dirty="0"/>
          </a:p>
          <a:p>
            <a:r>
              <a:rPr lang="en-US" altLang="ko-KR" dirty="0" err="1"/>
              <a:t>ServerElastic</a:t>
            </a:r>
            <a:r>
              <a:rPr lang="en-US" altLang="ko-KR" dirty="0"/>
              <a:t> Web Application </a:t>
            </a:r>
            <a:r>
              <a:rPr lang="ko-KR" altLang="en-US" dirty="0"/>
              <a:t>등록</a:t>
            </a:r>
            <a:endParaRPr lang="en-US" altLang="ko-KR" dirty="0"/>
          </a:p>
          <a:p>
            <a:r>
              <a:rPr lang="ko-KR" altLang="en-US" dirty="0"/>
              <a:t>환경 설정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Log, Beans, DB Connectivity</a:t>
            </a:r>
          </a:p>
          <a:p>
            <a:pPr lvl="1"/>
            <a:r>
              <a:rPr lang="en-US" altLang="ko-KR" dirty="0"/>
              <a:t>Request &amp; Response</a:t>
            </a:r>
          </a:p>
          <a:p>
            <a:pPr lvl="1"/>
            <a:r>
              <a:rPr lang="en-US" altLang="ko-KR" dirty="0"/>
              <a:t>Login polices</a:t>
            </a:r>
          </a:p>
          <a:p>
            <a:pPr lvl="1"/>
            <a:r>
              <a:rPr lang="en-US" altLang="ko-KR" dirty="0"/>
              <a:t>Encryption</a:t>
            </a:r>
          </a:p>
          <a:p>
            <a:pPr lvl="1"/>
            <a:r>
              <a:rPr lang="en-US" altLang="ko-KR" dirty="0"/>
              <a:t>SQL Statements</a:t>
            </a:r>
          </a:p>
          <a:p>
            <a:r>
              <a:rPr lang="ko-KR" altLang="en-US" dirty="0"/>
              <a:t>사용자 정의 서비스 코딩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이력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aphicFrame>
        <p:nvGraphicFramePr>
          <p:cNvPr id="47" name="내용 개체 틀 4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023175878"/>
              </p:ext>
            </p:extLst>
          </p:nvPr>
        </p:nvGraphicFramePr>
        <p:xfrm>
          <a:off x="200025" y="816282"/>
          <a:ext cx="939644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2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2016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17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주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 err="1"/>
                        <a:t>큐티아이인터내셔날</a:t>
                      </a:r>
                      <a:r>
                        <a:rPr lang="ko-KR" altLang="en-US" sz="1200" dirty="0"/>
                        <a:t> 이재희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최초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필요 파일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42862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ko-KR" altLang="en-US" sz="1100" b="1" dirty="0">
                <a:latin typeface="+mn-ea"/>
              </a:rPr>
              <a:t>다음의 파일들이 필요하다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6720" y="1118872"/>
          <a:ext cx="857256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6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/>
                        <a:t>디렉토리</a:t>
                      </a:r>
                      <a:r>
                        <a:rPr lang="ko-KR" altLang="en-US" sz="1050" b="1" dirty="0"/>
                        <a:t> 및 파일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설명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WEB-INF/</a:t>
                      </a:r>
                      <a:endParaRPr lang="ko-KR" altLang="en-US" sz="105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web.xml</a:t>
                      </a:r>
                      <a:endParaRPr lang="ko-KR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Standard Web Application Deployment Descriptor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elastic.xml</a:t>
                      </a:r>
                      <a:endParaRPr lang="ko-KR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Elastic Server Main Configuration XML file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lib/</a:t>
                      </a:r>
                      <a:endParaRPr lang="ko-KR" altLang="en-US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elastic-*-jdk15.jar</a:t>
                      </a:r>
                      <a:endParaRPr lang="ko-KR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Elastic Server JAR file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*.jar</a:t>
                      </a:r>
                      <a:endParaRPr lang="ko-KR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JAR files required by Elastic Server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elastic/</a:t>
                      </a:r>
                      <a:endParaRPr lang="ko-KR" altLang="en-US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*.xml</a:t>
                      </a:r>
                      <a:endParaRPr lang="ko-KR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Elastic Server sub-configuration file’s folder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sql</a:t>
                      </a:r>
                      <a:r>
                        <a:rPr lang="en-US" altLang="ko-KR" sz="1050" dirty="0"/>
                        <a:t>/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*.xml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SQL statement XML file’s folder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err="1"/>
              <a:t>ServerElastic</a:t>
            </a:r>
            <a:r>
              <a:rPr lang="en-US" altLang="ko-KR" dirty="0"/>
              <a:t> Web Application </a:t>
            </a:r>
            <a:r>
              <a:rPr lang="ko-KR" altLang="en-US" dirty="0"/>
              <a:t>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en-US" altLang="ko-KR" sz="1100" b="1" dirty="0">
                <a:latin typeface="+mn-ea"/>
              </a:rPr>
              <a:t>WEB-INF/web.xml</a:t>
            </a: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000108"/>
            <a:ext cx="8572560" cy="3571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&lt;web-app&gt;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</a:rPr>
              <a:t>&lt;context-</a:t>
            </a:r>
            <a:r>
              <a:rPr lang="en-US" altLang="ko-KR" sz="1050" dirty="0" err="1">
                <a:solidFill>
                  <a:schemeClr val="tx1"/>
                </a:solidFill>
              </a:rPr>
              <a:t>param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param</a:t>
            </a:r>
            <a:r>
              <a:rPr lang="en-US" altLang="ko-KR" sz="1050" dirty="0">
                <a:solidFill>
                  <a:schemeClr val="tx1"/>
                </a:solidFill>
              </a:rPr>
              <a:t>-name&gt;</a:t>
            </a:r>
            <a:r>
              <a:rPr lang="en-US" altLang="ko-KR" sz="1050" b="1" dirty="0" err="1">
                <a:solidFill>
                  <a:schemeClr val="tx1"/>
                </a:solidFill>
              </a:rPr>
              <a:t>elasticXml</a:t>
            </a:r>
            <a:r>
              <a:rPr lang="en-US" altLang="ko-KR" sz="1050" dirty="0">
                <a:solidFill>
                  <a:schemeClr val="tx1"/>
                </a:solidFill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</a:rPr>
              <a:t>param</a:t>
            </a:r>
            <a:r>
              <a:rPr lang="en-US" altLang="ko-KR" sz="1050" dirty="0">
                <a:solidFill>
                  <a:schemeClr val="tx1"/>
                </a:solidFill>
              </a:rPr>
              <a:t>-name&gt;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param</a:t>
            </a:r>
            <a:r>
              <a:rPr lang="en-US" altLang="ko-KR" sz="1050" dirty="0">
                <a:solidFill>
                  <a:schemeClr val="tx1"/>
                </a:solidFill>
              </a:rPr>
              <a:t>-value&gt;</a:t>
            </a:r>
            <a:r>
              <a:rPr lang="en-US" altLang="ko-KR" sz="1050" b="1" dirty="0">
                <a:solidFill>
                  <a:schemeClr val="tx1"/>
                </a:solidFill>
              </a:rPr>
              <a:t>WEB-INF/elastic.xml</a:t>
            </a:r>
            <a:r>
              <a:rPr lang="en-US" altLang="ko-KR" sz="1050" dirty="0">
                <a:solidFill>
                  <a:schemeClr val="tx1"/>
                </a:solidFill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</a:rPr>
              <a:t>param</a:t>
            </a:r>
            <a:r>
              <a:rPr lang="en-US" altLang="ko-KR" sz="1050" dirty="0">
                <a:solidFill>
                  <a:schemeClr val="tx1"/>
                </a:solidFill>
              </a:rPr>
              <a:t>-value&gt;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</a:rPr>
              <a:t>&lt;/context-</a:t>
            </a:r>
            <a:r>
              <a:rPr lang="en-US" altLang="ko-KR" sz="1050" dirty="0" err="1">
                <a:solidFill>
                  <a:schemeClr val="tx1"/>
                </a:solidFill>
              </a:rPr>
              <a:t>param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pPr lvl="1"/>
            <a:endParaRPr lang="ko-KR" altLang="en-US" sz="1050" dirty="0">
              <a:solidFill>
                <a:schemeClr val="tx1"/>
              </a:solidFill>
            </a:endParaRPr>
          </a:p>
          <a:p>
            <a:pPr lvl="1"/>
            <a:r>
              <a:rPr lang="en-US" altLang="ko-KR" sz="1050" dirty="0">
                <a:solidFill>
                  <a:schemeClr val="tx1"/>
                </a:solidFill>
              </a:rPr>
              <a:t>&lt;listener&gt;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</a:rPr>
              <a:t>	&lt;listener-class&gt;</a:t>
            </a:r>
            <a:r>
              <a:rPr lang="en-US" altLang="ko-KR" sz="1050" b="1" dirty="0" err="1">
                <a:solidFill>
                  <a:schemeClr val="tx1"/>
                </a:solidFill>
              </a:rPr>
              <a:t>elastic.util.ElasticConfigListener</a:t>
            </a:r>
            <a:r>
              <a:rPr lang="en-US" altLang="ko-KR" sz="1050" dirty="0">
                <a:solidFill>
                  <a:schemeClr val="tx1"/>
                </a:solidFill>
              </a:rPr>
              <a:t>&lt;/listener-class&gt;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</a:rPr>
              <a:t>&lt;/listener&gt;</a:t>
            </a:r>
          </a:p>
          <a:p>
            <a:pPr lvl="1"/>
            <a:endParaRPr lang="ko-KR" altLang="en-US" sz="1050" dirty="0">
              <a:solidFill>
                <a:schemeClr val="tx1"/>
              </a:solidFill>
            </a:endParaRPr>
          </a:p>
          <a:p>
            <a:pPr lvl="1"/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servlet</a:t>
            </a:r>
            <a:r>
              <a:rPr lang="en-US" altLang="ko-KR" sz="1050" dirty="0">
                <a:solidFill>
                  <a:schemeClr val="tx1"/>
                </a:solidFill>
              </a:rPr>
              <a:t> id=</a:t>
            </a:r>
            <a:r>
              <a:rPr lang="en-US" altLang="ko-KR" sz="1050" i="1" dirty="0">
                <a:solidFill>
                  <a:schemeClr val="tx1"/>
                </a:solidFill>
              </a:rPr>
              <a:t>"</a:t>
            </a:r>
            <a:r>
              <a:rPr lang="en-US" altLang="ko-KR" sz="1050" i="1" dirty="0" err="1">
                <a:solidFill>
                  <a:schemeClr val="tx1"/>
                </a:solidFill>
              </a:rPr>
              <a:t>DefaultServlet</a:t>
            </a:r>
            <a:r>
              <a:rPr lang="en-US" altLang="ko-KR" sz="1050" i="1" dirty="0">
                <a:solidFill>
                  <a:schemeClr val="tx1"/>
                </a:solidFill>
              </a:rPr>
              <a:t>"&gt;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servlet</a:t>
            </a:r>
            <a:r>
              <a:rPr lang="en-US" altLang="ko-KR" sz="1050" dirty="0">
                <a:solidFill>
                  <a:schemeClr val="tx1"/>
                </a:solidFill>
              </a:rPr>
              <a:t>-name&gt;</a:t>
            </a:r>
            <a:r>
              <a:rPr lang="en-US" altLang="ko-KR" sz="1050" b="1" dirty="0" err="1">
                <a:solidFill>
                  <a:schemeClr val="tx1"/>
                </a:solidFill>
              </a:rPr>
              <a:t>DefaultServlet</a:t>
            </a:r>
            <a:r>
              <a:rPr lang="en-US" altLang="ko-KR" sz="1050" dirty="0">
                <a:solidFill>
                  <a:schemeClr val="tx1"/>
                </a:solidFill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</a:rPr>
              <a:t>servlet</a:t>
            </a:r>
            <a:r>
              <a:rPr lang="en-US" altLang="ko-KR" sz="1050" dirty="0">
                <a:solidFill>
                  <a:schemeClr val="tx1"/>
                </a:solidFill>
              </a:rPr>
              <a:t>-name&gt;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servlet</a:t>
            </a:r>
            <a:r>
              <a:rPr lang="en-US" altLang="ko-KR" sz="1050" dirty="0">
                <a:solidFill>
                  <a:schemeClr val="tx1"/>
                </a:solidFill>
              </a:rPr>
              <a:t>-class&gt;</a:t>
            </a:r>
            <a:r>
              <a:rPr lang="en-US" altLang="ko-KR" sz="1050" b="1" dirty="0" err="1">
                <a:solidFill>
                  <a:schemeClr val="tx1"/>
                </a:solidFill>
              </a:rPr>
              <a:t>elastic.web.server.DefaultHttpServlet</a:t>
            </a:r>
            <a:r>
              <a:rPr lang="en-US" altLang="ko-KR" sz="1050" dirty="0">
                <a:solidFill>
                  <a:schemeClr val="tx1"/>
                </a:solidFill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</a:rPr>
              <a:t>servlet</a:t>
            </a:r>
            <a:r>
              <a:rPr lang="en-US" altLang="ko-KR" sz="1050" dirty="0">
                <a:solidFill>
                  <a:schemeClr val="tx1"/>
                </a:solidFill>
              </a:rPr>
              <a:t>-class&gt;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&lt;load-on-startup&gt;1&lt;/load-on-startup&gt;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</a:rPr>
              <a:t>servlet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pPr lvl="1"/>
            <a:endParaRPr lang="en-US" altLang="ko-KR" sz="1050" dirty="0">
              <a:solidFill>
                <a:schemeClr val="tx1"/>
              </a:solidFill>
            </a:endParaRPr>
          </a:p>
          <a:p>
            <a:pPr lvl="1"/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servlet</a:t>
            </a:r>
            <a:r>
              <a:rPr lang="en-US" altLang="ko-KR" sz="1050" dirty="0">
                <a:solidFill>
                  <a:schemeClr val="tx1"/>
                </a:solidFill>
              </a:rPr>
              <a:t>-mapping&gt;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servlet</a:t>
            </a:r>
            <a:r>
              <a:rPr lang="en-US" altLang="ko-KR" sz="1050" dirty="0">
                <a:solidFill>
                  <a:schemeClr val="tx1"/>
                </a:solidFill>
              </a:rPr>
              <a:t>-name&gt;</a:t>
            </a:r>
            <a:r>
              <a:rPr lang="en-US" altLang="ko-KR" sz="1050" b="1" dirty="0" err="1">
                <a:solidFill>
                  <a:schemeClr val="tx1"/>
                </a:solidFill>
              </a:rPr>
              <a:t>DefaultServlet</a:t>
            </a:r>
            <a:r>
              <a:rPr lang="en-US" altLang="ko-KR" sz="1050" dirty="0">
                <a:solidFill>
                  <a:schemeClr val="tx1"/>
                </a:solidFill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</a:rPr>
              <a:t>servlet</a:t>
            </a:r>
            <a:r>
              <a:rPr lang="en-US" altLang="ko-KR" sz="1050" dirty="0">
                <a:solidFill>
                  <a:schemeClr val="tx1"/>
                </a:solidFill>
              </a:rPr>
              <a:t>-name&gt;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url</a:t>
            </a:r>
            <a:r>
              <a:rPr lang="en-US" altLang="ko-KR" sz="1050" dirty="0">
                <a:solidFill>
                  <a:schemeClr val="tx1"/>
                </a:solidFill>
              </a:rPr>
              <a:t>-pattern&gt;</a:t>
            </a:r>
            <a:r>
              <a:rPr lang="en-US" altLang="ko-KR" sz="1050" b="1" dirty="0">
                <a:solidFill>
                  <a:schemeClr val="tx1"/>
                </a:solidFill>
              </a:rPr>
              <a:t>/main</a:t>
            </a:r>
            <a:r>
              <a:rPr lang="en-US" altLang="ko-KR" sz="1050" dirty="0">
                <a:solidFill>
                  <a:schemeClr val="tx1"/>
                </a:solidFill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</a:rPr>
              <a:t>url</a:t>
            </a:r>
            <a:r>
              <a:rPr lang="en-US" altLang="ko-KR" sz="1050" dirty="0">
                <a:solidFill>
                  <a:schemeClr val="tx1"/>
                </a:solidFill>
              </a:rPr>
              <a:t>-pattern&gt;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</a:rPr>
              <a:t>servlet</a:t>
            </a:r>
            <a:r>
              <a:rPr lang="en-US" altLang="ko-KR" sz="1050" dirty="0">
                <a:solidFill>
                  <a:schemeClr val="tx1"/>
                </a:solidFill>
              </a:rPr>
              <a:t>-mapping&gt;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환경 설정 </a:t>
            </a:r>
            <a:r>
              <a:rPr lang="en-US" altLang="ko-KR" dirty="0"/>
              <a:t>&gt; Log, Beans, DB Connectivity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en-US" altLang="ko-KR" sz="1100" b="1" dirty="0">
                <a:latin typeface="+mn-ea"/>
              </a:rPr>
              <a:t>WEB-INF/elastic.xml</a:t>
            </a: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000108"/>
            <a:ext cx="8572560" cy="40005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&lt;?xml version=</a:t>
            </a:r>
            <a:r>
              <a:rPr lang="en-US" altLang="ko-KR" sz="1050" i="1" dirty="0">
                <a:solidFill>
                  <a:schemeClr val="tx1"/>
                </a:solidFill>
              </a:rPr>
              <a:t>"1.0" encoding="UTF-8"?&gt;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Config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</a:rPr>
              <a:t>&lt;init&gt;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&lt;locale&gt;</a:t>
            </a:r>
            <a:r>
              <a:rPr lang="en-US" altLang="ko-KR" sz="1050" dirty="0" err="1">
                <a:solidFill>
                  <a:schemeClr val="tx1"/>
                </a:solidFill>
              </a:rPr>
              <a:t>ko</a:t>
            </a:r>
            <a:r>
              <a:rPr lang="en-US" altLang="ko-KR" sz="1050" dirty="0">
                <a:solidFill>
                  <a:schemeClr val="tx1"/>
                </a:solidFill>
              </a:rPr>
              <a:t>&lt;/locale&gt;</a:t>
            </a:r>
          </a:p>
          <a:p>
            <a:pPr lvl="2"/>
            <a:endParaRPr lang="ko-KR" altLang="en-US" sz="1050" dirty="0">
              <a:solidFill>
                <a:schemeClr val="tx1"/>
              </a:solidFill>
            </a:endParaRP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&lt;log4jConfiguration&gt;</a:t>
            </a:r>
            <a:r>
              <a:rPr lang="en-US" altLang="ko-KR" sz="1050" b="1" dirty="0">
                <a:solidFill>
                  <a:schemeClr val="tx1"/>
                </a:solidFill>
              </a:rPr>
              <a:t>elastic/log4j.xml</a:t>
            </a:r>
            <a:r>
              <a:rPr lang="en-US" altLang="ko-KR" sz="1050" dirty="0">
                <a:solidFill>
                  <a:schemeClr val="tx1"/>
                </a:solidFill>
              </a:rPr>
              <a:t>&lt;/log4jConfiguration&gt;</a:t>
            </a:r>
          </a:p>
          <a:p>
            <a:pPr lvl="2"/>
            <a:endParaRPr lang="ko-KR" altLang="en-US" sz="1050" dirty="0">
              <a:solidFill>
                <a:schemeClr val="tx1"/>
              </a:solidFill>
            </a:endParaRP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beanConfiguration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altLang="ko-KR" sz="1050" b="1" dirty="0">
                <a:solidFill>
                  <a:schemeClr val="tx1"/>
                </a:solidFill>
              </a:rPr>
              <a:t>elastic/bean-elastic-web.xml</a:t>
            </a:r>
          </a:p>
          <a:p>
            <a:pPr lvl="3"/>
            <a:r>
              <a:rPr lang="en-US" altLang="ko-KR" sz="1050" b="1" dirty="0">
                <a:solidFill>
                  <a:schemeClr val="tx1"/>
                </a:solidFill>
              </a:rPr>
              <a:t>elastic/bean-db.xml</a:t>
            </a:r>
          </a:p>
          <a:p>
            <a:pPr lvl="3"/>
            <a:r>
              <a:rPr lang="en-US" altLang="ko-KR" sz="1050" b="1" dirty="0">
                <a:solidFill>
                  <a:schemeClr val="tx1"/>
                </a:solidFill>
              </a:rPr>
              <a:t>elastic/bean-app.xml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</a:rPr>
              <a:t>beanConfiguration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pPr lvl="2"/>
            <a:endParaRPr lang="ko-KR" altLang="en-US" sz="1050" dirty="0">
              <a:solidFill>
                <a:schemeClr val="tx1"/>
              </a:solidFill>
            </a:endParaRP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xmlEnv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</a:rPr>
              <a:t>&lt;!-- </a:t>
            </a:r>
            <a:r>
              <a:rPr lang="ko-KR" altLang="en-US" sz="1050" dirty="0">
                <a:solidFill>
                  <a:schemeClr val="tx1"/>
                </a:solidFill>
              </a:rPr>
              <a:t>로그 저장 폴더 </a:t>
            </a:r>
            <a:r>
              <a:rPr lang="en-US" altLang="ko-KR" sz="1050" dirty="0">
                <a:solidFill>
                  <a:schemeClr val="tx1"/>
                </a:solidFill>
              </a:rPr>
              <a:t>--&gt;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</a:rPr>
              <a:t>&lt;variable name=</a:t>
            </a:r>
            <a:r>
              <a:rPr lang="en-US" altLang="ko-KR" sz="1050" i="1" dirty="0">
                <a:solidFill>
                  <a:schemeClr val="tx1"/>
                </a:solidFill>
              </a:rPr>
              <a:t>"</a:t>
            </a:r>
            <a:r>
              <a:rPr lang="en-US" altLang="ko-KR" sz="1050" b="1" i="1" dirty="0">
                <a:solidFill>
                  <a:schemeClr val="tx1"/>
                </a:solidFill>
              </a:rPr>
              <a:t>log.dir</a:t>
            </a:r>
            <a:r>
              <a:rPr lang="en-US" altLang="ko-KR" sz="1050" i="1" dirty="0">
                <a:solidFill>
                  <a:schemeClr val="tx1"/>
                </a:solidFill>
              </a:rPr>
              <a:t>" value="C:/APP/logs/elastic-server-sample" /&gt;</a:t>
            </a:r>
          </a:p>
          <a:p>
            <a:pPr lvl="3"/>
            <a:endParaRPr lang="en-US" altLang="ko-KR" sz="1050" i="1" dirty="0">
              <a:solidFill>
                <a:schemeClr val="tx1"/>
              </a:solidFill>
            </a:endParaRPr>
          </a:p>
          <a:p>
            <a:pPr lvl="3"/>
            <a:r>
              <a:rPr lang="en-US" altLang="ko-KR" sz="1050" dirty="0">
                <a:solidFill>
                  <a:schemeClr val="tx1"/>
                </a:solidFill>
              </a:rPr>
              <a:t>&lt;!-- DB </a:t>
            </a:r>
            <a:r>
              <a:rPr lang="ko-KR" altLang="en-US" sz="1050" dirty="0">
                <a:solidFill>
                  <a:schemeClr val="tx1"/>
                </a:solidFill>
              </a:rPr>
              <a:t>접속 정보 </a:t>
            </a:r>
            <a:r>
              <a:rPr lang="en-US" altLang="ko-KR" sz="1050" dirty="0">
                <a:solidFill>
                  <a:schemeClr val="tx1"/>
                </a:solidFill>
              </a:rPr>
              <a:t>--&gt;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lvl="3"/>
            <a:r>
              <a:rPr lang="en-US" altLang="ko-KR" sz="1050" dirty="0">
                <a:solidFill>
                  <a:schemeClr val="tx1"/>
                </a:solidFill>
              </a:rPr>
              <a:t>&lt;variable name=</a:t>
            </a:r>
            <a:r>
              <a:rPr lang="en-US" altLang="ko-KR" sz="1050" i="1" dirty="0">
                <a:solidFill>
                  <a:schemeClr val="tx1"/>
                </a:solidFill>
              </a:rPr>
              <a:t>"</a:t>
            </a:r>
            <a:r>
              <a:rPr lang="en-US" altLang="ko-KR" sz="1050" b="1" i="1" dirty="0" err="1">
                <a:solidFill>
                  <a:schemeClr val="tx1"/>
                </a:solidFill>
              </a:rPr>
              <a:t>db.driverClassName</a:t>
            </a:r>
            <a:r>
              <a:rPr lang="en-US" altLang="ko-KR" sz="1050" i="1" dirty="0">
                <a:solidFill>
                  <a:schemeClr val="tx1"/>
                </a:solidFill>
              </a:rPr>
              <a:t>" value="</a:t>
            </a:r>
            <a:r>
              <a:rPr lang="en-US" altLang="ko-KR" sz="1050" i="1" dirty="0" err="1">
                <a:solidFill>
                  <a:schemeClr val="tx1"/>
                </a:solidFill>
              </a:rPr>
              <a:t>com.mysql.jdbc.Driver</a:t>
            </a:r>
            <a:r>
              <a:rPr lang="en-US" altLang="ko-KR" sz="1050" i="1" dirty="0">
                <a:solidFill>
                  <a:schemeClr val="tx1"/>
                </a:solidFill>
              </a:rPr>
              <a:t>" /&gt;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</a:rPr>
              <a:t>&lt;variable name=</a:t>
            </a:r>
            <a:r>
              <a:rPr lang="en-US" altLang="ko-KR" sz="1050" i="1" dirty="0">
                <a:solidFill>
                  <a:schemeClr val="tx1"/>
                </a:solidFill>
              </a:rPr>
              <a:t>"</a:t>
            </a:r>
            <a:r>
              <a:rPr lang="en-US" altLang="ko-KR" sz="1050" b="1" i="1" dirty="0">
                <a:solidFill>
                  <a:schemeClr val="tx1"/>
                </a:solidFill>
              </a:rPr>
              <a:t>db.url"</a:t>
            </a:r>
            <a:r>
              <a:rPr lang="en-US" altLang="ko-KR" sz="1050" i="1" dirty="0">
                <a:solidFill>
                  <a:schemeClr val="tx1"/>
                </a:solidFill>
              </a:rPr>
              <a:t> value="</a:t>
            </a:r>
            <a:r>
              <a:rPr lang="en-US" altLang="ko-KR" sz="1050" i="1" dirty="0" err="1">
                <a:solidFill>
                  <a:schemeClr val="tx1"/>
                </a:solidFill>
              </a:rPr>
              <a:t>jdbc:mysql</a:t>
            </a:r>
            <a:r>
              <a:rPr lang="en-US" altLang="ko-KR" sz="1050" i="1" dirty="0">
                <a:solidFill>
                  <a:schemeClr val="tx1"/>
                </a:solidFill>
              </a:rPr>
              <a:t>://localhost:3306/</a:t>
            </a:r>
            <a:r>
              <a:rPr lang="en-US" altLang="ko-KR" sz="1050" i="1" dirty="0" err="1">
                <a:solidFill>
                  <a:schemeClr val="tx1"/>
                </a:solidFill>
              </a:rPr>
              <a:t>phpmyadmin</a:t>
            </a:r>
            <a:r>
              <a:rPr lang="en-US" altLang="ko-KR" sz="1050" i="1" dirty="0">
                <a:solidFill>
                  <a:schemeClr val="tx1"/>
                </a:solidFill>
              </a:rPr>
              <a:t>" /&gt;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</a:rPr>
              <a:t>&lt;variable name=</a:t>
            </a:r>
            <a:r>
              <a:rPr lang="en-US" altLang="ko-KR" sz="1050" i="1" dirty="0">
                <a:solidFill>
                  <a:schemeClr val="tx1"/>
                </a:solidFill>
              </a:rPr>
              <a:t>"</a:t>
            </a:r>
            <a:r>
              <a:rPr lang="en-US" altLang="ko-KR" sz="1050" b="1" i="1" dirty="0" err="1">
                <a:solidFill>
                  <a:schemeClr val="tx1"/>
                </a:solidFill>
              </a:rPr>
              <a:t>db.username</a:t>
            </a:r>
            <a:r>
              <a:rPr lang="en-US" altLang="ko-KR" sz="1050" i="1" dirty="0">
                <a:solidFill>
                  <a:schemeClr val="tx1"/>
                </a:solidFill>
              </a:rPr>
              <a:t>" value="root" /&gt;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</a:rPr>
              <a:t>&lt;variable name=</a:t>
            </a:r>
            <a:r>
              <a:rPr lang="en-US" altLang="ko-KR" sz="1050" i="1" dirty="0">
                <a:solidFill>
                  <a:schemeClr val="tx1"/>
                </a:solidFill>
              </a:rPr>
              <a:t>"</a:t>
            </a:r>
            <a:r>
              <a:rPr lang="en-US" altLang="ko-KR" sz="1050" b="1" i="1" dirty="0" err="1">
                <a:solidFill>
                  <a:schemeClr val="tx1"/>
                </a:solidFill>
              </a:rPr>
              <a:t>db.password</a:t>
            </a:r>
            <a:r>
              <a:rPr lang="en-US" altLang="ko-KR" sz="1050" i="1" dirty="0">
                <a:solidFill>
                  <a:schemeClr val="tx1"/>
                </a:solidFill>
              </a:rPr>
              <a:t>" value=“</a:t>
            </a:r>
            <a:r>
              <a:rPr lang="en-US" altLang="ko-KR" sz="1050" i="1" dirty="0" err="1">
                <a:solidFill>
                  <a:schemeClr val="tx1"/>
                </a:solidFill>
              </a:rPr>
              <a:t>abcdef</a:t>
            </a:r>
            <a:r>
              <a:rPr lang="en-US" altLang="ko-KR" sz="1050" i="1" dirty="0">
                <a:solidFill>
                  <a:schemeClr val="tx1"/>
                </a:solidFill>
              </a:rPr>
              <a:t>" /&gt;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</a:rPr>
              <a:t>xmlEnv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</a:rPr>
              <a:t>&lt;/init&gt;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환경 설정 </a:t>
            </a:r>
            <a:r>
              <a:rPr lang="en-US" altLang="ko-KR" dirty="0"/>
              <a:t>&gt; Request &amp; Response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en-US" altLang="ko-KR" sz="1100" b="1" dirty="0">
                <a:latin typeface="+mn-ea"/>
              </a:rPr>
              <a:t>WEB-INF/elastic.xml</a:t>
            </a: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000108"/>
            <a:ext cx="8572560" cy="47863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altLang="ko-KR" sz="1050" dirty="0">
                <a:solidFill>
                  <a:schemeClr val="tx1"/>
                </a:solidFill>
              </a:rPr>
              <a:t>&lt;request&gt;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</a:rPr>
              <a:t>	&lt;encoding&gt;</a:t>
            </a:r>
            <a:r>
              <a:rPr lang="en-US" altLang="ko-KR" sz="1050" b="1" dirty="0">
                <a:solidFill>
                  <a:schemeClr val="tx1"/>
                </a:solidFill>
              </a:rPr>
              <a:t>UTF-8</a:t>
            </a:r>
            <a:r>
              <a:rPr lang="en-US" altLang="ko-KR" sz="1050" dirty="0">
                <a:solidFill>
                  <a:schemeClr val="tx1"/>
                </a:solidFill>
              </a:rPr>
              <a:t>&lt;/encoding&gt;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</a:rPr>
              <a:t>&lt;/request&gt;</a:t>
            </a:r>
          </a:p>
          <a:p>
            <a:pPr lvl="1"/>
            <a:endParaRPr lang="ko-KR" altLang="en-US" sz="1050" dirty="0">
              <a:solidFill>
                <a:schemeClr val="tx1"/>
              </a:solidFill>
            </a:endParaRPr>
          </a:p>
          <a:p>
            <a:pPr lvl="1"/>
            <a:r>
              <a:rPr lang="en-US" altLang="ko-KR" sz="1050" dirty="0">
                <a:solidFill>
                  <a:schemeClr val="tx1"/>
                </a:solidFill>
              </a:rPr>
              <a:t>&lt;response&gt;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contentType</a:t>
            </a:r>
            <a:r>
              <a:rPr lang="en-US" altLang="ko-KR" sz="1050" dirty="0">
                <a:solidFill>
                  <a:schemeClr val="tx1"/>
                </a:solidFill>
              </a:rPr>
              <a:t>&gt;text/html&lt;/</a:t>
            </a:r>
            <a:r>
              <a:rPr lang="en-US" altLang="ko-KR" sz="1050" dirty="0" err="1">
                <a:solidFill>
                  <a:schemeClr val="tx1"/>
                </a:solidFill>
              </a:rPr>
              <a:t>contentType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&lt;encoding&gt;</a:t>
            </a:r>
            <a:r>
              <a:rPr lang="en-US" altLang="ko-KR" sz="1050" b="1" dirty="0">
                <a:solidFill>
                  <a:schemeClr val="tx1"/>
                </a:solidFill>
              </a:rPr>
              <a:t>UTF-8</a:t>
            </a:r>
            <a:r>
              <a:rPr lang="en-US" altLang="ko-KR" sz="1050" dirty="0">
                <a:solidFill>
                  <a:schemeClr val="tx1"/>
                </a:solidFill>
              </a:rPr>
              <a:t>&lt;/encoding&gt;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&lt;locale&gt;</a:t>
            </a:r>
            <a:r>
              <a:rPr lang="en-US" altLang="ko-KR" sz="1050" dirty="0" err="1">
                <a:solidFill>
                  <a:schemeClr val="tx1"/>
                </a:solidFill>
              </a:rPr>
              <a:t>ko</a:t>
            </a:r>
            <a:r>
              <a:rPr lang="en-US" altLang="ko-KR" sz="1050" dirty="0">
                <a:solidFill>
                  <a:schemeClr val="tx1"/>
                </a:solidFill>
              </a:rPr>
              <a:t>&lt;/locale&gt;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&lt;trim&gt;true&lt;/trim&gt;</a:t>
            </a:r>
          </a:p>
          <a:p>
            <a:pPr lvl="2"/>
            <a:endParaRPr lang="ko-KR" altLang="en-US" sz="1050" dirty="0">
              <a:solidFill>
                <a:schemeClr val="tx1"/>
              </a:solidFill>
            </a:endParaRP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&lt;!– 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en-US" altLang="ko-KR" sz="1050" dirty="0" err="1">
                <a:solidFill>
                  <a:schemeClr val="tx1"/>
                </a:solidFill>
              </a:rPr>
              <a:t>Config</a:t>
            </a:r>
            <a:r>
              <a:rPr lang="en-US" altLang="ko-KR" sz="1050" dirty="0">
                <a:solidFill>
                  <a:schemeClr val="tx1"/>
                </a:solidFill>
              </a:rPr>
              <a:t>/response/type: URL </a:t>
            </a:r>
            <a:r>
              <a:rPr lang="ko-KR" altLang="en-US" sz="1050" dirty="0" err="1">
                <a:solidFill>
                  <a:schemeClr val="tx1"/>
                </a:solidFill>
              </a:rPr>
              <a:t>파라미터에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cmd.resType</a:t>
            </a:r>
            <a:r>
              <a:rPr lang="en-US" altLang="ko-KR" sz="1050" dirty="0">
                <a:solidFill>
                  <a:schemeClr val="tx1"/>
                </a:solidFill>
              </a:rPr>
              <a:t>= </a:t>
            </a:r>
            <a:r>
              <a:rPr lang="ko-KR" altLang="en-US" sz="1050" dirty="0">
                <a:solidFill>
                  <a:schemeClr val="tx1"/>
                </a:solidFill>
              </a:rPr>
              <a:t>이 없을 경우 여기서 설정한 것이 기본값이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lvl="4"/>
            <a:r>
              <a:rPr lang="en-US" altLang="ko-KR" sz="1050" dirty="0">
                <a:solidFill>
                  <a:schemeClr val="tx1"/>
                </a:solidFill>
              </a:rPr>
              <a:t>- ME20 : </a:t>
            </a:r>
            <a:r>
              <a:rPr lang="en-US" altLang="ko-KR" sz="1050" dirty="0" err="1">
                <a:solidFill>
                  <a:schemeClr val="tx1"/>
                </a:solidFill>
              </a:rPr>
              <a:t>MakeElastic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용</a:t>
            </a:r>
          </a:p>
          <a:p>
            <a:pPr lvl="4"/>
            <a:r>
              <a:rPr lang="en-US" altLang="ko-KR" sz="1050" dirty="0">
                <a:solidFill>
                  <a:schemeClr val="tx1"/>
                </a:solidFill>
              </a:rPr>
              <a:t>- </a:t>
            </a:r>
            <a:r>
              <a:rPr lang="en-US" altLang="ko-KR" sz="1050" dirty="0" err="1">
                <a:solidFill>
                  <a:schemeClr val="tx1"/>
                </a:solidFill>
              </a:rPr>
              <a:t>PlatformXml</a:t>
            </a:r>
            <a:r>
              <a:rPr lang="en-US" altLang="ko-KR" sz="1050" dirty="0">
                <a:solidFill>
                  <a:schemeClr val="tx1"/>
                </a:solidFill>
              </a:rPr>
              <a:t> : </a:t>
            </a:r>
            <a:r>
              <a:rPr lang="en-US" altLang="ko-KR" sz="1050" dirty="0" err="1">
                <a:solidFill>
                  <a:schemeClr val="tx1"/>
                </a:solidFill>
              </a:rPr>
              <a:t>XPlatform</a:t>
            </a:r>
            <a:r>
              <a:rPr lang="en-US" altLang="ko-KR" sz="1050" dirty="0">
                <a:solidFill>
                  <a:schemeClr val="tx1"/>
                </a:solidFill>
              </a:rPr>
              <a:t> XML </a:t>
            </a:r>
            <a:r>
              <a:rPr lang="ko-KR" altLang="en-US" sz="1050" dirty="0">
                <a:solidFill>
                  <a:schemeClr val="tx1"/>
                </a:solidFill>
              </a:rPr>
              <a:t>방식</a:t>
            </a:r>
          </a:p>
          <a:p>
            <a:pPr lvl="4"/>
            <a:r>
              <a:rPr lang="en-US" altLang="ko-KR" sz="1050" dirty="0">
                <a:solidFill>
                  <a:schemeClr val="tx1"/>
                </a:solidFill>
              </a:rPr>
              <a:t>- PWPLUS10</a:t>
            </a:r>
          </a:p>
          <a:p>
            <a:pPr lvl="4"/>
            <a:r>
              <a:rPr lang="en-US" altLang="ko-KR" sz="1050" dirty="0">
                <a:solidFill>
                  <a:schemeClr val="tx1"/>
                </a:solidFill>
              </a:rPr>
              <a:t>- PWPLUS15</a:t>
            </a:r>
          </a:p>
          <a:p>
            <a:pPr lvl="4"/>
            <a:r>
              <a:rPr lang="en-US" altLang="ko-KR" sz="1050" dirty="0">
                <a:solidFill>
                  <a:schemeClr val="tx1"/>
                </a:solidFill>
              </a:rPr>
              <a:t>- json10 : JSON </a:t>
            </a:r>
            <a:r>
              <a:rPr lang="ko-KR" altLang="en-US" sz="1050" dirty="0">
                <a:solidFill>
                  <a:schemeClr val="tx1"/>
                </a:solidFill>
              </a:rPr>
              <a:t>형식 </a:t>
            </a:r>
            <a:r>
              <a:rPr lang="en-US" altLang="ko-KR" sz="1050" dirty="0">
                <a:solidFill>
                  <a:schemeClr val="tx1"/>
                </a:solidFill>
              </a:rPr>
              <a:t>1.0. </a:t>
            </a:r>
            <a:r>
              <a:rPr lang="ko-KR" altLang="en-US" sz="1050" dirty="0">
                <a:solidFill>
                  <a:schemeClr val="tx1"/>
                </a:solidFill>
              </a:rPr>
              <a:t>하나의 </a:t>
            </a:r>
            <a:r>
              <a:rPr lang="en-US" altLang="ko-KR" sz="1050" dirty="0">
                <a:solidFill>
                  <a:schemeClr val="tx1"/>
                </a:solidFill>
              </a:rPr>
              <a:t>JSON</a:t>
            </a:r>
            <a:r>
              <a:rPr lang="ko-KR" altLang="en-US" sz="1050" dirty="0">
                <a:solidFill>
                  <a:schemeClr val="tx1"/>
                </a:solidFill>
              </a:rPr>
              <a:t>으로 전송</a:t>
            </a:r>
          </a:p>
          <a:p>
            <a:pPr lvl="4"/>
            <a:r>
              <a:rPr lang="en-US" altLang="ko-KR" sz="1050" dirty="0">
                <a:solidFill>
                  <a:schemeClr val="tx1"/>
                </a:solidFill>
              </a:rPr>
              <a:t>- json11 : JSON </a:t>
            </a:r>
            <a:r>
              <a:rPr lang="ko-KR" altLang="en-US" sz="1050" dirty="0">
                <a:solidFill>
                  <a:schemeClr val="tx1"/>
                </a:solidFill>
              </a:rPr>
              <a:t>형식 </a:t>
            </a:r>
            <a:r>
              <a:rPr lang="en-US" altLang="ko-KR" sz="1050" dirty="0">
                <a:solidFill>
                  <a:schemeClr val="tx1"/>
                </a:solidFill>
              </a:rPr>
              <a:t>1.1. Row </a:t>
            </a:r>
            <a:r>
              <a:rPr lang="ko-KR" altLang="en-US" sz="1050" dirty="0">
                <a:solidFill>
                  <a:schemeClr val="tx1"/>
                </a:solidFill>
              </a:rPr>
              <a:t>마다 각각의 </a:t>
            </a:r>
            <a:r>
              <a:rPr lang="en-US" altLang="ko-KR" sz="1050" dirty="0">
                <a:solidFill>
                  <a:schemeClr val="tx1"/>
                </a:solidFill>
              </a:rPr>
              <a:t>JSON</a:t>
            </a:r>
            <a:r>
              <a:rPr lang="ko-KR" altLang="en-US" sz="1050" dirty="0">
                <a:solidFill>
                  <a:schemeClr val="tx1"/>
                </a:solidFill>
              </a:rPr>
              <a:t>으로 만들어서 전송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lvl="4"/>
            <a:r>
              <a:rPr lang="en-US" altLang="ko-KR" sz="1050" dirty="0">
                <a:solidFill>
                  <a:schemeClr val="tx1"/>
                </a:solidFill>
              </a:rPr>
              <a:t>- json12 : JSON </a:t>
            </a:r>
            <a:r>
              <a:rPr lang="ko-KR" altLang="en-US" sz="1050" dirty="0">
                <a:solidFill>
                  <a:schemeClr val="tx1"/>
                </a:solidFill>
              </a:rPr>
              <a:t>형식 </a:t>
            </a:r>
            <a:r>
              <a:rPr lang="en-US" altLang="ko-KR" sz="1050" dirty="0">
                <a:solidFill>
                  <a:schemeClr val="tx1"/>
                </a:solidFill>
              </a:rPr>
              <a:t>1.2. </a:t>
            </a:r>
            <a:r>
              <a:rPr lang="ko-KR" altLang="en-US" sz="1050" dirty="0">
                <a:solidFill>
                  <a:schemeClr val="tx1"/>
                </a:solidFill>
              </a:rPr>
              <a:t>여러개의 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ko-KR" altLang="en-US" sz="1050" dirty="0">
                <a:solidFill>
                  <a:schemeClr val="tx1"/>
                </a:solidFill>
              </a:rPr>
              <a:t>을 가질 수 있다</a:t>
            </a:r>
          </a:p>
          <a:p>
            <a:pPr lvl="4"/>
            <a:r>
              <a:rPr lang="en-US" altLang="ko-KR" sz="1050" dirty="0">
                <a:solidFill>
                  <a:schemeClr val="tx1"/>
                </a:solidFill>
              </a:rPr>
              <a:t>- csv : CSV </a:t>
            </a:r>
            <a:r>
              <a:rPr lang="ko-KR" altLang="en-US" sz="1050">
                <a:solidFill>
                  <a:schemeClr val="tx1"/>
                </a:solidFill>
              </a:rPr>
              <a:t>파일로 다운로드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--&gt;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&lt;type&gt;</a:t>
            </a:r>
            <a:r>
              <a:rPr lang="en-US" altLang="ko-KR" sz="1050" b="1" dirty="0">
                <a:solidFill>
                  <a:schemeClr val="tx1"/>
                </a:solidFill>
              </a:rPr>
              <a:t>ME20</a:t>
            </a:r>
            <a:r>
              <a:rPr lang="en-US" altLang="ko-KR" sz="1050" dirty="0">
                <a:solidFill>
                  <a:schemeClr val="tx1"/>
                </a:solidFill>
              </a:rPr>
              <a:t>&lt;/type&gt; </a:t>
            </a:r>
          </a:p>
          <a:p>
            <a:pPr lvl="2"/>
            <a:endParaRPr lang="ko-KR" altLang="en-US" sz="1050" dirty="0">
              <a:solidFill>
                <a:schemeClr val="tx1"/>
              </a:solidFill>
            </a:endParaRP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&lt;value&gt;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newLine</a:t>
            </a:r>
            <a:r>
              <a:rPr lang="en-US" altLang="ko-KR" sz="1050" dirty="0">
                <a:solidFill>
                  <a:schemeClr val="tx1"/>
                </a:solidFill>
              </a:rPr>
              <a:t>&gt;@CRLF@&lt;/</a:t>
            </a:r>
            <a:r>
              <a:rPr lang="en-US" altLang="ko-KR" sz="1050" dirty="0" err="1">
                <a:solidFill>
                  <a:schemeClr val="tx1"/>
                </a:solidFill>
              </a:rPr>
              <a:t>newLine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</a:rPr>
              <a:t>&lt;null&gt; &lt;/null&gt;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</a:rPr>
              <a:t>&lt;tab&gt;@TAB@&lt;/tab&gt;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</a:rPr>
              <a:t>&lt;/value&gt;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</a:rPr>
              <a:t>&lt;/response&gt;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환경 설정 </a:t>
            </a:r>
            <a:r>
              <a:rPr lang="en-US" altLang="ko-KR" dirty="0"/>
              <a:t>&gt; Login </a:t>
            </a:r>
            <a:r>
              <a:rPr lang="ko-KR" altLang="en-US" dirty="0"/>
              <a:t>정책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en-US" altLang="ko-KR" sz="1100" b="1" dirty="0">
                <a:latin typeface="+mn-ea"/>
              </a:rPr>
              <a:t>WEB-INF/elastic.xml</a:t>
            </a: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000108"/>
            <a:ext cx="8572560" cy="5000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&lt;!--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	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/login: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로그인과 관련된 설정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--&gt;	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&lt;login&gt;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&lt;!-- true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로 설정할 경우 로그인 없이도 서비스를 이용할 수 있다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개발단계에서 유용하게 쓰일 수 있음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--&gt;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&lt;disable&gt;true&lt;/disable&gt;</a:t>
            </a:r>
          </a:p>
          <a:p>
            <a:pPr lvl="2"/>
            <a:endParaRPr lang="ko-KR" altLang="en-US" sz="1050" dirty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&lt;!-- URL parameter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명 정의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이것은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HttpSession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에 저장되는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key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로도 쓰임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--&gt;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urlParam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loginId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user_id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loginId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&lt;password&gt;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user_pw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&lt;/password&gt;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urlParam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2"/>
            <a:endParaRPr lang="ko-KR" altLang="en-US" sz="1050" dirty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&lt;!--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아무런 요청이 없는 상태에서 일정시간이 지나면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HttpSession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이 소멸되고 다시 로그인해야된다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이것의 시간을 </a:t>
            </a: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초단위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설정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--&gt;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inactiveInterval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&gt;28800&lt;/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inactiveInterval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 </a:t>
            </a:r>
          </a:p>
          <a:p>
            <a:pPr lvl="2"/>
            <a:endParaRPr lang="ko-KR" altLang="en-US" sz="1050" dirty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&lt;!-- 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type: bean | db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   bean: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elastic.util.authmanager.AuthManager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을 사용하여 로그인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2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db: Query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문을 사용하여 로그인</a:t>
            </a:r>
          </a:p>
          <a:p>
            <a:pPr lvl="2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--&gt;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authManager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type=</a:t>
            </a:r>
            <a:r>
              <a:rPr lang="en-US" altLang="ko-KR" sz="1050" i="1" dirty="0">
                <a:solidFill>
                  <a:schemeClr val="tx1"/>
                </a:solidFill>
                <a:latin typeface="+mn-ea"/>
              </a:rPr>
              <a:t>"db"&gt;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&lt;bean id=</a:t>
            </a:r>
            <a:r>
              <a:rPr lang="en-US" altLang="ko-KR" sz="1050" i="1" dirty="0">
                <a:solidFill>
                  <a:schemeClr val="tx1"/>
                </a:solidFill>
                <a:latin typeface="+mn-ea"/>
              </a:rPr>
              <a:t>"</a:t>
            </a:r>
            <a:r>
              <a:rPr lang="en-US" altLang="ko-KR" sz="1050" i="1" dirty="0" err="1">
                <a:solidFill>
                  <a:schemeClr val="tx1"/>
                </a:solidFill>
                <a:latin typeface="+mn-ea"/>
              </a:rPr>
              <a:t>authManager</a:t>
            </a:r>
            <a:r>
              <a:rPr lang="en-US" altLang="ko-KR" sz="1050" i="1" dirty="0">
                <a:solidFill>
                  <a:schemeClr val="tx1"/>
                </a:solidFill>
                <a:latin typeface="+mn-ea"/>
              </a:rPr>
              <a:t>"/&gt;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&lt;db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sqlConnPool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050" i="1" dirty="0">
                <a:solidFill>
                  <a:schemeClr val="tx1"/>
                </a:solidFill>
                <a:latin typeface="+mn-ea"/>
              </a:rPr>
              <a:t>"default" </a:t>
            </a:r>
            <a:r>
              <a:rPr lang="en-US" altLang="ko-KR" sz="1050" i="1" dirty="0" err="1">
                <a:solidFill>
                  <a:schemeClr val="tx1"/>
                </a:solidFill>
                <a:latin typeface="+mn-ea"/>
              </a:rPr>
              <a:t>sqlId</a:t>
            </a:r>
            <a:r>
              <a:rPr lang="en-US" altLang="ko-KR" sz="1050" i="1" dirty="0">
                <a:solidFill>
                  <a:schemeClr val="tx1"/>
                </a:solidFill>
                <a:latin typeface="+mn-ea"/>
              </a:rPr>
              <a:t>="</a:t>
            </a:r>
            <a:r>
              <a:rPr lang="en-US" altLang="ko-KR" sz="1050" i="1" dirty="0" err="1">
                <a:solidFill>
                  <a:schemeClr val="tx1"/>
                </a:solidFill>
                <a:latin typeface="+mn-ea"/>
              </a:rPr>
              <a:t>account.login</a:t>
            </a:r>
            <a:r>
              <a:rPr lang="en-US" altLang="ko-KR" sz="1050" i="1" dirty="0">
                <a:solidFill>
                  <a:schemeClr val="tx1"/>
                </a:solidFill>
                <a:latin typeface="+mn-ea"/>
              </a:rPr>
              <a:t>"/&gt;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authManager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2"/>
            <a:endParaRPr lang="ko-KR" altLang="en-US" sz="1050" dirty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&lt;!--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로그인 필요 없이 호출할 수 있는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sqlId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목록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콤마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(',')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로 분리하여 나열한다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.  --&gt;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noSessionSqlId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&gt;&lt;/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noSessionSqlId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&lt;/login&gt;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환경 설정 </a:t>
            </a:r>
            <a:r>
              <a:rPr lang="en-US" altLang="ko-KR" dirty="0"/>
              <a:t>&gt; Encryption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en-US" altLang="ko-KR" sz="1100" b="1" dirty="0">
                <a:latin typeface="+mn-ea"/>
              </a:rPr>
              <a:t>WEB-INF/elastic.xml</a:t>
            </a: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000108"/>
            <a:ext cx="8572560" cy="24288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&lt;!-- 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/encrypts: URL Parameter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cmd.encryptType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이 있을 경우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name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value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가 각각 암호화 된 것으로 간주하고 서버에서 복호화를 한다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cmd.encryptType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=1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일 경우에는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encrypt name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인 설정값으로 </a:t>
            </a: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암복호화가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이루어진다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--&gt;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&lt;encrypts&gt;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encrypt name=</a:t>
            </a:r>
            <a:r>
              <a:rPr lang="en-US" altLang="ko-KR" sz="1050" b="1" i="1" dirty="0">
                <a:solidFill>
                  <a:schemeClr val="tx1"/>
                </a:solidFill>
                <a:latin typeface="+mn-ea"/>
              </a:rPr>
              <a:t>"1"</a:t>
            </a:r>
            <a:r>
              <a:rPr lang="en-US" altLang="ko-KR" sz="1050" i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&lt;algorithm&gt;SEED&lt;/algorithm&gt;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&lt;key&gt;123456789d2243232safdsafdsafdsa123456789012345678&lt;/key&gt;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&lt;!-- &lt;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operationMode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&gt;CBC&lt;/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operationMode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 --&gt;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&lt;padding&gt;ANSI-X.923-Padding&lt;/padding&gt;</a:t>
            </a:r>
          </a:p>
          <a:p>
            <a:pPr lvl="3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&lt;!-- &lt;iv&gt;&lt;/iv&gt; --&gt;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&lt;/encrypt&gt;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&lt;/encrypts&gt;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환경 설정 </a:t>
            </a:r>
            <a:r>
              <a:rPr lang="en-US" altLang="ko-KR" dirty="0"/>
              <a:t>&gt; DB </a:t>
            </a:r>
            <a:r>
              <a:rPr lang="ko-KR" altLang="en-US" dirty="0" err="1"/>
              <a:t>쿼리문</a:t>
            </a:r>
            <a:r>
              <a:rPr lang="ko-KR" altLang="en-US" dirty="0"/>
              <a:t>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en-US" altLang="ko-KR" sz="1100" b="1" dirty="0">
                <a:latin typeface="+mn-ea"/>
              </a:rPr>
              <a:t>WEB-INF/elastic/</a:t>
            </a:r>
            <a:r>
              <a:rPr lang="en-US" altLang="ko-KR" sz="1100" b="1" dirty="0" err="1">
                <a:latin typeface="+mn-ea"/>
              </a:rPr>
              <a:t>sql</a:t>
            </a:r>
            <a:r>
              <a:rPr lang="en-US" altLang="ko-KR" sz="1100" b="1" dirty="0">
                <a:latin typeface="+mn-ea"/>
              </a:rPr>
              <a:t>/*.xml</a:t>
            </a:r>
          </a:p>
          <a:p>
            <a:pPr lvl="1"/>
            <a:r>
              <a:rPr lang="en-US" altLang="ko-KR" dirty="0">
                <a:latin typeface="+mn-ea"/>
              </a:rPr>
              <a:t>SQL </a:t>
            </a:r>
            <a:r>
              <a:rPr lang="ko-KR" altLang="en-US" dirty="0">
                <a:latin typeface="+mn-ea"/>
              </a:rPr>
              <a:t>문을 가진 </a:t>
            </a:r>
            <a:r>
              <a:rPr lang="en-US" altLang="ko-KR" dirty="0">
                <a:latin typeface="+mn-ea"/>
              </a:rPr>
              <a:t>XML </a:t>
            </a:r>
            <a:r>
              <a:rPr lang="ko-KR" altLang="en-US" dirty="0">
                <a:latin typeface="+mn-ea"/>
              </a:rPr>
              <a:t>파일들이 위치하며 이 폴더에 있는 </a:t>
            </a:r>
            <a:r>
              <a:rPr lang="en-US" altLang="ko-KR" dirty="0">
                <a:latin typeface="+mn-ea"/>
              </a:rPr>
              <a:t>XML </a:t>
            </a:r>
            <a:r>
              <a:rPr lang="ko-KR" altLang="en-US" dirty="0">
                <a:latin typeface="+mn-ea"/>
              </a:rPr>
              <a:t>파일들은 자동으로 메모리에 로딩된다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sz="1100" b="1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예제</a:t>
            </a:r>
            <a:endParaRPr lang="en-US" altLang="ko-KR" sz="1100" b="1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sqlId</a:t>
            </a:r>
            <a:r>
              <a:rPr lang="en-US" altLang="ko-KR" dirty="0">
                <a:latin typeface="+mn-ea"/>
              </a:rPr>
              <a:t>: ‘</a:t>
            </a:r>
            <a:r>
              <a:rPr lang="en-US" altLang="ko-KR" dirty="0" err="1">
                <a:latin typeface="+mn-ea"/>
              </a:rPr>
              <a:t>account.login</a:t>
            </a:r>
            <a:r>
              <a:rPr lang="en-US" altLang="ko-KR" dirty="0">
                <a:latin typeface="+mn-ea"/>
              </a:rPr>
              <a:t>’</a:t>
            </a:r>
          </a:p>
          <a:p>
            <a:pPr lvl="1"/>
            <a:r>
              <a:rPr lang="en-US" altLang="ko-KR" dirty="0" err="1">
                <a:latin typeface="+mn-ea"/>
              </a:rPr>
              <a:t>sql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params</a:t>
            </a:r>
            <a:r>
              <a:rPr lang="en-US" altLang="ko-KR" dirty="0">
                <a:latin typeface="+mn-ea"/>
              </a:rPr>
              <a:t>: USER_ID, LOGIN_PWD, ADMIN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2071678"/>
            <a:ext cx="8572560" cy="40005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&lt;?xml version=</a:t>
            </a:r>
            <a:r>
              <a:rPr lang="en-US" altLang="ko-KR" sz="1050" i="1" dirty="0">
                <a:solidFill>
                  <a:schemeClr val="tx1"/>
                </a:solidFill>
                <a:latin typeface="+mn-ea"/>
              </a:rPr>
              <a:t>"1.0" encoding="UTF-8"?&gt;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sqlMap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namespace=</a:t>
            </a:r>
            <a:r>
              <a:rPr lang="en-US" altLang="ko-KR" sz="1050" b="1" i="1" dirty="0">
                <a:solidFill>
                  <a:schemeClr val="tx1"/>
                </a:solidFill>
                <a:latin typeface="+mn-ea"/>
              </a:rPr>
              <a:t>"account"</a:t>
            </a:r>
            <a:r>
              <a:rPr lang="en-US" altLang="ko-KR" sz="1050" i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   &lt;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statement id=</a:t>
            </a:r>
            <a:r>
              <a:rPr lang="en-US" altLang="ko-KR" sz="1050" b="1" i="1" dirty="0">
                <a:solidFill>
                  <a:schemeClr val="tx1"/>
                </a:solidFill>
                <a:latin typeface="+mn-ea"/>
              </a:rPr>
              <a:t>"login"</a:t>
            </a:r>
            <a:r>
              <a:rPr lang="en-US" altLang="ko-KR" sz="1050" i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select </a:t>
            </a:r>
          </a:p>
          <a:p>
            <a:pPr lvl="1"/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a.USER_ID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as USER_ID,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b.USER_NMK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as USER_NMK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a.AUTH_ID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as AUTH_ID,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c.AUTH_NAME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from TB_ELUSER_AUTH A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INNER JOIN TB_ELUSER BON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a.USER_ID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b.USER_ID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INNER JOIN TB_ELAUTH CON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a.AUTH_ID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c.AUTH_ID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where </a:t>
            </a:r>
          </a:p>
          <a:p>
            <a:pPr lvl="1"/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a.USER_ID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#{USER_ID}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b.LOGIN_PWD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#{LOGIN_PWD}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&lt;dynamic&gt;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isEqual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prepend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050" i="1" dirty="0">
                <a:solidFill>
                  <a:schemeClr val="tx1"/>
                </a:solidFill>
                <a:latin typeface="+mn-ea"/>
              </a:rPr>
              <a:t>"AND" property="</a:t>
            </a:r>
            <a:r>
              <a:rPr lang="en-US" altLang="ko-KR" sz="1050" b="1" i="1" dirty="0">
                <a:solidFill>
                  <a:schemeClr val="tx1"/>
                </a:solidFill>
                <a:latin typeface="+mn-ea"/>
              </a:rPr>
              <a:t>ADMIN</a:t>
            </a:r>
            <a:r>
              <a:rPr lang="en-US" altLang="ko-KR" sz="1050" i="1" dirty="0">
                <a:solidFill>
                  <a:schemeClr val="tx1"/>
                </a:solidFill>
                <a:latin typeface="+mn-ea"/>
              </a:rPr>
              <a:t>" </a:t>
            </a:r>
            <a:r>
              <a:rPr lang="en-US" altLang="ko-KR" sz="1050" i="1" dirty="0" err="1">
                <a:solidFill>
                  <a:schemeClr val="tx1"/>
                </a:solidFill>
                <a:latin typeface="+mn-ea"/>
              </a:rPr>
              <a:t>compareValue</a:t>
            </a:r>
            <a:r>
              <a:rPr lang="en-US" altLang="ko-KR" sz="1050" i="1" dirty="0">
                <a:solidFill>
                  <a:schemeClr val="tx1"/>
                </a:solidFill>
                <a:latin typeface="+mn-ea"/>
              </a:rPr>
              <a:t>="1"&gt;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a.AUTH_ID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= '00'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isEqual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isNotEqual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prepend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050" i="1" dirty="0">
                <a:solidFill>
                  <a:schemeClr val="tx1"/>
                </a:solidFill>
                <a:latin typeface="+mn-ea"/>
              </a:rPr>
              <a:t>"AND" property="</a:t>
            </a:r>
            <a:r>
              <a:rPr lang="en-US" altLang="ko-KR" sz="1050" b="1" i="1" dirty="0">
                <a:solidFill>
                  <a:schemeClr val="tx1"/>
                </a:solidFill>
                <a:latin typeface="+mn-ea"/>
              </a:rPr>
              <a:t>ADMIN"</a:t>
            </a:r>
            <a:r>
              <a:rPr lang="en-US" altLang="ko-KR" sz="1050" i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i="1" dirty="0" err="1">
                <a:solidFill>
                  <a:schemeClr val="tx1"/>
                </a:solidFill>
                <a:latin typeface="+mn-ea"/>
              </a:rPr>
              <a:t>compareValue</a:t>
            </a:r>
            <a:r>
              <a:rPr lang="en-US" altLang="ko-KR" sz="1050" i="1" dirty="0">
                <a:solidFill>
                  <a:schemeClr val="tx1"/>
                </a:solidFill>
                <a:latin typeface="+mn-ea"/>
              </a:rPr>
              <a:t>="1"&gt;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   &lt;![CDATA[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a.AUTH_ID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&lt;&gt; '00'</a:t>
            </a:r>
          </a:p>
          <a:p>
            <a:pPr lvl="2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]]&gt;</a:t>
            </a:r>
          </a:p>
          <a:p>
            <a:pPr lvl="2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isNotEqual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&lt;/dynamic&gt;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   &lt;/statement&gt;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sqlMap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사용자 정의 서비스 코딩</a:t>
            </a:r>
            <a:r>
              <a:rPr lang="en-US" altLang="ko-KR" dirty="0"/>
              <a:t> &gt; Java 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000129"/>
          </a:xfrm>
        </p:spPr>
        <p:txBody>
          <a:bodyPr/>
          <a:lstStyle/>
          <a:p>
            <a:r>
              <a:rPr lang="en-US" altLang="ko-KR" sz="1100" b="1" dirty="0"/>
              <a:t>Java Source Code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6720" y="1000108"/>
            <a:ext cx="8572560" cy="5286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package your.pkg;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/**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* URL: http://yourserver:portNumber/elastic/main</a:t>
            </a:r>
            <a:r>
              <a:rPr lang="en-US" altLang="ko-KR" sz="1050" b="1" dirty="0">
                <a:solidFill>
                  <a:schemeClr val="tx1"/>
                </a:solidFill>
              </a:rPr>
              <a:t>?cmd=YourService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*/</a:t>
            </a:r>
          </a:p>
          <a:p>
            <a:r>
              <a:rPr lang="en-US" altLang="ko-KR" sz="1050" b="1" dirty="0">
                <a:solidFill>
                  <a:schemeClr val="tx1"/>
                </a:solidFill>
              </a:rPr>
              <a:t>public class </a:t>
            </a:r>
            <a:r>
              <a:rPr lang="en-US" altLang="ko-KR" sz="1050" dirty="0" err="1">
                <a:solidFill>
                  <a:schemeClr val="tx1"/>
                </a:solidFill>
              </a:rPr>
              <a:t>YourService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b="1" i="1" dirty="0">
                <a:solidFill>
                  <a:schemeClr val="tx1"/>
                </a:solidFill>
              </a:rPr>
              <a:t>implements </a:t>
            </a:r>
            <a:r>
              <a:rPr lang="en-US" altLang="ko-KR" sz="1050" b="1" i="1" dirty="0" err="1">
                <a:solidFill>
                  <a:schemeClr val="tx1"/>
                </a:solidFill>
              </a:rPr>
              <a:t>ElasticService</a:t>
            </a:r>
            <a:r>
              <a:rPr lang="en-US" altLang="ko-KR" sz="1050" i="1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</a:t>
            </a:r>
            <a:r>
              <a:rPr lang="en-US" altLang="ko-KR" sz="1050" b="1" i="1" dirty="0">
                <a:solidFill>
                  <a:schemeClr val="tx1"/>
                </a:solidFill>
              </a:rPr>
              <a:t>public Object execute(</a:t>
            </a:r>
            <a:r>
              <a:rPr lang="en-US" altLang="ko-KR" sz="1050" b="1" i="1" dirty="0" err="1">
                <a:solidFill>
                  <a:schemeClr val="tx1"/>
                </a:solidFill>
              </a:rPr>
              <a:t>ElasticRequest</a:t>
            </a:r>
            <a:r>
              <a:rPr lang="en-US" altLang="ko-KR" sz="1050" b="1" i="1" dirty="0">
                <a:solidFill>
                  <a:schemeClr val="tx1"/>
                </a:solidFill>
              </a:rPr>
              <a:t> </a:t>
            </a:r>
            <a:r>
              <a:rPr lang="en-US" altLang="ko-KR" sz="1050" b="1" i="1" dirty="0" err="1">
                <a:solidFill>
                  <a:schemeClr val="tx1"/>
                </a:solidFill>
              </a:rPr>
              <a:t>req</a:t>
            </a:r>
            <a:r>
              <a:rPr lang="en-US" altLang="ko-KR" sz="1050" b="1" i="1" dirty="0">
                <a:solidFill>
                  <a:schemeClr val="tx1"/>
                </a:solidFill>
              </a:rPr>
              <a:t>, </a:t>
            </a:r>
            <a:r>
              <a:rPr lang="en-US" altLang="ko-KR" sz="1050" b="1" i="1" dirty="0" err="1">
                <a:solidFill>
                  <a:schemeClr val="tx1"/>
                </a:solidFill>
              </a:rPr>
              <a:t>ElasticResponse</a:t>
            </a:r>
            <a:r>
              <a:rPr lang="en-US" altLang="ko-KR" sz="1050" b="1" i="1" dirty="0">
                <a:solidFill>
                  <a:schemeClr val="tx1"/>
                </a:solidFill>
              </a:rPr>
              <a:t> res) throws Exception {</a:t>
            </a:r>
          </a:p>
          <a:p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// Input Data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b="1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 err="1">
                <a:solidFill>
                  <a:schemeClr val="tx1"/>
                </a:solidFill>
              </a:rPr>
              <a:t>elasticReq</a:t>
            </a:r>
            <a:r>
              <a:rPr lang="en-US" altLang="ko-KR" sz="1050" b="1" dirty="0">
                <a:solidFill>
                  <a:schemeClr val="tx1"/>
                </a:solidFill>
              </a:rPr>
              <a:t> = </a:t>
            </a:r>
            <a:r>
              <a:rPr lang="en-US" altLang="ko-KR" sz="1050" b="1" dirty="0" err="1">
                <a:solidFill>
                  <a:schemeClr val="tx1"/>
                </a:solidFill>
              </a:rPr>
              <a:t>req.getElasticParams</a:t>
            </a:r>
            <a:r>
              <a:rPr lang="en-US" altLang="ko-KR" sz="1050" b="1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050" dirty="0">
                <a:solidFill>
                  <a:schemeClr val="tx1"/>
                </a:solidFill>
              </a:rPr>
              <a:t>("Input Parameter ABC: " + </a:t>
            </a:r>
            <a:r>
              <a:rPr lang="en-US" altLang="ko-KR" sz="1050" b="1" dirty="0" err="1">
                <a:solidFill>
                  <a:schemeClr val="tx1"/>
                </a:solidFill>
              </a:rPr>
              <a:t>elasticReq.getParam</a:t>
            </a:r>
            <a:r>
              <a:rPr lang="en-US" altLang="ko-KR" sz="1050" b="1" dirty="0">
                <a:solidFill>
                  <a:schemeClr val="tx1"/>
                </a:solidFill>
              </a:rPr>
              <a:t>("ABC")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050" dirty="0">
                <a:solidFill>
                  <a:schemeClr val="tx1"/>
                </a:solidFill>
              </a:rPr>
              <a:t>("Input Parameters: " + </a:t>
            </a:r>
            <a:r>
              <a:rPr lang="en-US" altLang="ko-KR" sz="1050" b="1" dirty="0" err="1">
                <a:solidFill>
                  <a:schemeClr val="tx1"/>
                </a:solidFill>
              </a:rPr>
              <a:t>elasticReq.getParamMap</a:t>
            </a:r>
            <a:r>
              <a:rPr lang="en-US" altLang="ko-KR" sz="1050" b="1" dirty="0">
                <a:solidFill>
                  <a:schemeClr val="tx1"/>
                </a:solidFill>
              </a:rPr>
              <a:t>()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050" dirty="0">
                <a:solidFill>
                  <a:schemeClr val="tx1"/>
                </a:solidFill>
              </a:rPr>
              <a:t>("Input </a:t>
            </a:r>
            <a:r>
              <a:rPr lang="en-US" altLang="ko-KR" sz="1050" dirty="0" err="1">
                <a:solidFill>
                  <a:schemeClr val="tx1"/>
                </a:solidFill>
              </a:rPr>
              <a:t>Nonamed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: " + </a:t>
            </a:r>
            <a:r>
              <a:rPr lang="en-US" altLang="ko-KR" sz="1050" b="1" dirty="0" err="1">
                <a:solidFill>
                  <a:schemeClr val="tx1"/>
                </a:solidFill>
              </a:rPr>
              <a:t>elasticReq.getNonameDataSet</a:t>
            </a:r>
            <a:r>
              <a:rPr lang="en-US" altLang="ko-KR" sz="1050" b="1" dirty="0">
                <a:solidFill>
                  <a:schemeClr val="tx1"/>
                </a:solidFill>
              </a:rPr>
              <a:t>()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050" dirty="0">
                <a:solidFill>
                  <a:schemeClr val="tx1"/>
                </a:solidFill>
              </a:rPr>
              <a:t>("Input 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 named '1': " + </a:t>
            </a:r>
            <a:r>
              <a:rPr lang="en-US" altLang="ko-KR" sz="1050" b="1" dirty="0" err="1">
                <a:solidFill>
                  <a:schemeClr val="tx1"/>
                </a:solidFill>
              </a:rPr>
              <a:t>elasticReq.getDataSet</a:t>
            </a:r>
            <a:r>
              <a:rPr lang="en-US" altLang="ko-KR" sz="1050" b="1" dirty="0">
                <a:solidFill>
                  <a:schemeClr val="tx1"/>
                </a:solidFill>
              </a:rPr>
              <a:t>("1")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// Output Data</a:t>
            </a:r>
          </a:p>
          <a:p>
            <a:r>
              <a:rPr lang="en-US" altLang="ko-KR" sz="1050" b="1" dirty="0">
                <a:solidFill>
                  <a:schemeClr val="tx1"/>
                </a:solidFill>
              </a:rPr>
              <a:t>		</a:t>
            </a:r>
            <a:r>
              <a:rPr lang="en-US" altLang="ko-KR" sz="1050" b="1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 err="1">
                <a:solidFill>
                  <a:schemeClr val="tx1"/>
                </a:solidFill>
              </a:rPr>
              <a:t>elasticRes</a:t>
            </a:r>
            <a:r>
              <a:rPr lang="en-US" altLang="ko-KR" sz="1050" b="1" dirty="0">
                <a:solidFill>
                  <a:schemeClr val="tx1"/>
                </a:solidFill>
              </a:rPr>
              <a:t> = new </a:t>
            </a:r>
            <a:r>
              <a:rPr lang="en-US" altLang="ko-KR" sz="1050" b="1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50" b="1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b="1" dirty="0" err="1">
                <a:solidFill>
                  <a:schemeClr val="tx1"/>
                </a:solidFill>
              </a:rPr>
              <a:t>DataSet</a:t>
            </a:r>
            <a:r>
              <a:rPr lang="en-US" altLang="ko-KR" sz="1050" b="1" dirty="0">
                <a:solidFill>
                  <a:schemeClr val="tx1"/>
                </a:solidFill>
              </a:rPr>
              <a:t> ds1</a:t>
            </a:r>
            <a:r>
              <a:rPr lang="en-US" altLang="ko-KR" sz="1050" dirty="0">
                <a:solidFill>
                  <a:schemeClr val="tx1"/>
                </a:solidFill>
              </a:rPr>
              <a:t> = new </a:t>
            </a:r>
            <a:r>
              <a:rPr lang="en-US" altLang="ko-KR" sz="1050" dirty="0" err="1">
                <a:solidFill>
                  <a:schemeClr val="tx1"/>
                </a:solidFill>
              </a:rPr>
              <a:t>WebDataSet</a:t>
            </a:r>
            <a:r>
              <a:rPr lang="en-US" altLang="ko-KR" sz="1050" dirty="0">
                <a:solidFill>
                  <a:schemeClr val="tx1"/>
                </a:solidFill>
              </a:rPr>
              <a:t>("1");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b="1" dirty="0" err="1">
                <a:solidFill>
                  <a:schemeClr val="tx1"/>
                </a:solidFill>
              </a:rPr>
              <a:t>elasticRes.setDataSet</a:t>
            </a:r>
            <a:r>
              <a:rPr lang="en-US" altLang="ko-KR" sz="1050" b="1" dirty="0">
                <a:solidFill>
                  <a:schemeClr val="tx1"/>
                </a:solidFill>
              </a:rPr>
              <a:t>(ds1);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b="1" dirty="0">
                <a:solidFill>
                  <a:schemeClr val="tx1"/>
                </a:solidFill>
              </a:rPr>
              <a:t>Row row1</a:t>
            </a:r>
            <a:r>
              <a:rPr lang="en-US" altLang="ko-KR" sz="1050" dirty="0">
                <a:solidFill>
                  <a:schemeClr val="tx1"/>
                </a:solidFill>
              </a:rPr>
              <a:t> = new </a:t>
            </a:r>
            <a:r>
              <a:rPr lang="en-US" altLang="ko-KR" sz="1050" dirty="0" err="1">
                <a:solidFill>
                  <a:schemeClr val="tx1"/>
                </a:solidFill>
              </a:rPr>
              <a:t>WebRow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row1.put("c1", 111);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row1.put("c2", "</a:t>
            </a:r>
            <a:r>
              <a:rPr lang="en-US" altLang="ko-KR" sz="1050" dirty="0" err="1">
                <a:solidFill>
                  <a:schemeClr val="tx1"/>
                </a:solidFill>
              </a:rPr>
              <a:t>aaa</a:t>
            </a:r>
            <a:r>
              <a:rPr lang="en-US" altLang="ko-KR" sz="1050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b="1" dirty="0">
                <a:solidFill>
                  <a:schemeClr val="tx1"/>
                </a:solidFill>
              </a:rPr>
              <a:t>ds1.add(row1);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// return Data. Then it’s responding to the client automatically.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b="1" dirty="0">
                <a:solidFill>
                  <a:schemeClr val="tx1"/>
                </a:solidFill>
              </a:rPr>
              <a:t>return </a:t>
            </a:r>
            <a:r>
              <a:rPr lang="en-US" altLang="ko-KR" sz="1050" b="1" dirty="0" err="1">
                <a:solidFill>
                  <a:schemeClr val="tx1"/>
                </a:solidFill>
              </a:rPr>
              <a:t>elasticRes</a:t>
            </a:r>
            <a:r>
              <a:rPr lang="en-US" altLang="ko-KR" sz="1050" b="1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사용자 정의 서비스 코딩</a:t>
            </a:r>
            <a:r>
              <a:rPr lang="en-US" altLang="ko-KR" dirty="0"/>
              <a:t> &gt; XMLs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642939"/>
          </a:xfrm>
        </p:spPr>
        <p:txBody>
          <a:bodyPr/>
          <a:lstStyle/>
          <a:p>
            <a:r>
              <a:rPr lang="en-US" altLang="ko-KR" sz="1100" b="1" dirty="0">
                <a:latin typeface="+mn-ea"/>
              </a:rPr>
              <a:t>Bean </a:t>
            </a:r>
            <a:r>
              <a:rPr lang="en-US" altLang="ko-KR" dirty="0">
                <a:latin typeface="+mn-ea"/>
              </a:rPr>
              <a:t>XML</a:t>
            </a:r>
            <a:r>
              <a:rPr lang="ko-KR" altLang="en-US" dirty="0">
                <a:latin typeface="+mn-ea"/>
              </a:rPr>
              <a:t>을 등록하기</a:t>
            </a:r>
            <a:r>
              <a:rPr lang="en-US" altLang="ko-KR" sz="1100" b="1" dirty="0">
                <a:latin typeface="+mn-ea"/>
              </a:rPr>
              <a:t>: /WEB-INF/elastic.xml</a:t>
            </a: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서비스 등록</a:t>
            </a:r>
            <a:r>
              <a:rPr lang="en-US" altLang="ko-KR" sz="1100" b="1" dirty="0">
                <a:latin typeface="+mn-ea"/>
              </a:rPr>
              <a:t>: /WEB-INF/elastic/bean-yourServiceBeans.xml</a:t>
            </a: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DB </a:t>
            </a:r>
            <a:r>
              <a:rPr lang="ko-KR" altLang="en-US" sz="1100" b="1" dirty="0" err="1">
                <a:latin typeface="+mn-ea"/>
              </a:rPr>
              <a:t>쿼리문</a:t>
            </a:r>
            <a:r>
              <a:rPr lang="ko-KR" altLang="en-US" sz="1100" b="1" dirty="0">
                <a:latin typeface="+mn-ea"/>
              </a:rPr>
              <a:t> 등록</a:t>
            </a:r>
            <a:r>
              <a:rPr lang="en-US" altLang="ko-KR" sz="1100" b="1" dirty="0">
                <a:latin typeface="+mn-ea"/>
              </a:rPr>
              <a:t>: /WEB-INF/elastic/</a:t>
            </a:r>
            <a:r>
              <a:rPr lang="en-US" altLang="ko-KR" sz="1100" b="1" dirty="0" err="1">
                <a:latin typeface="+mn-ea"/>
              </a:rPr>
              <a:t>sql</a:t>
            </a:r>
            <a:r>
              <a:rPr lang="en-US" altLang="ko-KR" sz="1100" b="1" dirty="0">
                <a:latin typeface="+mn-ea"/>
              </a:rPr>
              <a:t>/YourSql.xml</a:t>
            </a: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6720" y="3000372"/>
            <a:ext cx="8572560" cy="1071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&lt;service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id=“</a:t>
            </a:r>
            <a:r>
              <a:rPr lang="en-US" altLang="ko-KR" sz="1050" dirty="0" err="1">
                <a:solidFill>
                  <a:schemeClr val="tx1"/>
                </a:solidFill>
              </a:rPr>
              <a:t>YourService</a:t>
            </a:r>
            <a:r>
              <a:rPr lang="en-US" altLang="ko-KR" sz="1050" dirty="0">
                <a:solidFill>
                  <a:schemeClr val="tx1"/>
                </a:solidFill>
              </a:rPr>
              <a:t>"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class=“</a:t>
            </a:r>
            <a:r>
              <a:rPr lang="en-US" altLang="ko-KR" sz="1050" dirty="0" err="1">
                <a:solidFill>
                  <a:schemeClr val="tx1"/>
                </a:solidFill>
              </a:rPr>
              <a:t>your.pkg.YourService</a:t>
            </a:r>
            <a:r>
              <a:rPr lang="en-US" altLang="ko-KR" sz="1050" dirty="0">
                <a:solidFill>
                  <a:schemeClr val="tx1"/>
                </a:solidFill>
              </a:rPr>
              <a:t>"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singleton="true"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</a:t>
            </a:r>
            <a:r>
              <a:rPr lang="en-US" altLang="ko-KR" sz="1050" dirty="0" err="1">
                <a:solidFill>
                  <a:schemeClr val="tx1"/>
                </a:solidFill>
              </a:rPr>
              <a:t>loginRequired</a:t>
            </a:r>
            <a:r>
              <a:rPr lang="en-US" altLang="ko-KR" sz="1050" dirty="0">
                <a:solidFill>
                  <a:schemeClr val="tx1"/>
                </a:solidFill>
              </a:rPr>
              <a:t>="false"/&gt;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6720" y="4643446"/>
            <a:ext cx="8572560" cy="15001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&lt;?xml version="1.0" encoding="UTF-8" ?&gt;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sqlMap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b="1" dirty="0">
                <a:solidFill>
                  <a:schemeClr val="tx1"/>
                </a:solidFill>
              </a:rPr>
              <a:t>namespace=“your"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&lt;statement </a:t>
            </a:r>
            <a:r>
              <a:rPr lang="en-US" altLang="ko-KR" sz="1050" b="1" dirty="0">
                <a:solidFill>
                  <a:schemeClr val="tx1"/>
                </a:solidFill>
              </a:rPr>
              <a:t>id="sql1"</a:t>
            </a:r>
            <a:r>
              <a:rPr lang="en-US" altLang="ko-KR" sz="1050" dirty="0">
                <a:solidFill>
                  <a:schemeClr val="tx1"/>
                </a:solidFill>
              </a:rPr>
              <a:t> 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SELECT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#{AAA} AS AAA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, #{BBB} AS BBB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&lt;/statement&gt;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</a:rPr>
              <a:t>sqlMap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6720" y="1000108"/>
            <a:ext cx="8572560" cy="1428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Config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&lt;init&gt;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&lt;</a:t>
            </a:r>
            <a:r>
              <a:rPr lang="en-US" altLang="ko-KR" sz="1050" dirty="0" err="1">
                <a:solidFill>
                  <a:schemeClr val="tx1"/>
                </a:solidFill>
              </a:rPr>
              <a:t>beanConfiguration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b="1" dirty="0">
                <a:solidFill>
                  <a:schemeClr val="tx1"/>
                </a:solidFill>
              </a:rPr>
              <a:t>elastic/bean-yourServiceBeans.xml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&lt;/</a:t>
            </a:r>
            <a:r>
              <a:rPr lang="en-US" altLang="ko-KR" sz="1050" dirty="0" err="1">
                <a:solidFill>
                  <a:schemeClr val="tx1"/>
                </a:solidFill>
              </a:rPr>
              <a:t>beanConfiguration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&lt;/init&gt;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</a:rPr>
              <a:t>Config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2" name="아래쪽 화살표 11"/>
          <p:cNvSpPr/>
          <p:nvPr/>
        </p:nvSpPr>
        <p:spPr>
          <a:xfrm rot="1024741">
            <a:off x="4167182" y="1928802"/>
            <a:ext cx="642942" cy="78581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설명선 1(강조선) 12"/>
          <p:cNvSpPr/>
          <p:nvPr/>
        </p:nvSpPr>
        <p:spPr>
          <a:xfrm>
            <a:off x="4524372" y="3214686"/>
            <a:ext cx="4786346" cy="214314"/>
          </a:xfrm>
          <a:prstGeom prst="accentCallout1">
            <a:avLst>
              <a:gd name="adj1" fmla="val 46575"/>
              <a:gd name="adj2" fmla="val -162"/>
              <a:gd name="adj3" fmla="val 45254"/>
              <a:gd name="adj4" fmla="val -3812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i="1" dirty="0">
                <a:solidFill>
                  <a:schemeClr val="tx1"/>
                </a:solidFill>
              </a:rPr>
              <a:t>http://yourserver:portNumber/elastic/main</a:t>
            </a:r>
            <a:r>
              <a:rPr lang="en-US" altLang="ko-KR" sz="1000" b="1" i="1" dirty="0">
                <a:solidFill>
                  <a:schemeClr val="tx1"/>
                </a:solidFill>
              </a:rPr>
              <a:t>?cmd=YourService</a:t>
            </a:r>
            <a:endParaRPr lang="ko-KR" altLang="en-US" sz="10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설명선 1(강조선) 13"/>
          <p:cNvSpPr/>
          <p:nvPr/>
        </p:nvSpPr>
        <p:spPr>
          <a:xfrm>
            <a:off x="4524372" y="3500438"/>
            <a:ext cx="4786346" cy="214314"/>
          </a:xfrm>
          <a:prstGeom prst="accentCallout1">
            <a:avLst>
              <a:gd name="adj1" fmla="val 46575"/>
              <a:gd name="adj2" fmla="val -162"/>
              <a:gd name="adj3" fmla="val 49892"/>
              <a:gd name="adj4" fmla="val -3770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Leave it as it is</a:t>
            </a:r>
            <a:endParaRPr lang="ko-KR" altLang="en-US" sz="10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설명선 1(강조선) 14"/>
          <p:cNvSpPr/>
          <p:nvPr/>
        </p:nvSpPr>
        <p:spPr>
          <a:xfrm>
            <a:off x="4524372" y="3786190"/>
            <a:ext cx="4786346" cy="214314"/>
          </a:xfrm>
          <a:prstGeom prst="accentCallout1">
            <a:avLst>
              <a:gd name="adj1" fmla="val 46575"/>
              <a:gd name="adj2" fmla="val -162"/>
              <a:gd name="adj3" fmla="val 3515"/>
              <a:gd name="adj4" fmla="val -3272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i="1" dirty="0">
                <a:solidFill>
                  <a:schemeClr val="tx1"/>
                </a:solidFill>
              </a:rPr>
              <a:t>If true must login before using it. if false can use any time regardless of login.</a:t>
            </a:r>
            <a:endParaRPr lang="ko-KR" altLang="en-US" sz="10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설명선 1(강조선) 15"/>
          <p:cNvSpPr/>
          <p:nvPr/>
        </p:nvSpPr>
        <p:spPr>
          <a:xfrm>
            <a:off x="4524372" y="4857760"/>
            <a:ext cx="4786346" cy="500066"/>
          </a:xfrm>
          <a:prstGeom prst="accentCallout1">
            <a:avLst>
              <a:gd name="adj1" fmla="val 46575"/>
              <a:gd name="adj2" fmla="val -162"/>
              <a:gd name="adj3" fmla="val 49892"/>
              <a:gd name="adj4" fmla="val -2836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i="1" dirty="0" err="1">
                <a:solidFill>
                  <a:schemeClr val="tx1"/>
                </a:solidFill>
              </a:rPr>
              <a:t>sqlId</a:t>
            </a:r>
            <a:r>
              <a:rPr lang="en-US" altLang="ko-KR" sz="1000" i="1" dirty="0">
                <a:solidFill>
                  <a:schemeClr val="tx1"/>
                </a:solidFill>
              </a:rPr>
              <a:t> is “your.sql1”.</a:t>
            </a:r>
          </a:p>
          <a:p>
            <a:endParaRPr lang="en-US" altLang="ko-KR" sz="1000" i="1" dirty="0">
              <a:solidFill>
                <a:schemeClr val="tx1"/>
              </a:solidFill>
            </a:endParaRPr>
          </a:p>
          <a:p>
            <a:r>
              <a:rPr lang="en-US" altLang="ko-KR" sz="1000" i="1" dirty="0">
                <a:solidFill>
                  <a:schemeClr val="tx1"/>
                </a:solidFill>
              </a:rPr>
              <a:t>In Java: </a:t>
            </a:r>
            <a:r>
              <a:rPr lang="en-US" altLang="ko-KR" sz="1000" dirty="0" err="1">
                <a:solidFill>
                  <a:schemeClr val="tx1"/>
                </a:solidFill>
              </a:rPr>
              <a:t>sqlConn.queryList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Action.READ</a:t>
            </a:r>
            <a:r>
              <a:rPr lang="en-US" altLang="ko-KR" sz="1000" dirty="0">
                <a:solidFill>
                  <a:schemeClr val="tx1"/>
                </a:solidFill>
              </a:rPr>
              <a:t>, “your.sql1“, </a:t>
            </a:r>
            <a:r>
              <a:rPr lang="en-US" altLang="ko-KR" sz="1000" dirty="0" err="1">
                <a:solidFill>
                  <a:schemeClr val="tx1"/>
                </a:solidFill>
              </a:rPr>
              <a:t>paramSet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  <a:endParaRPr lang="ko-KR" altLang="en-US" sz="1000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소스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Examples using </a:t>
            </a:r>
            <a:r>
              <a:rPr lang="en-US" altLang="ko-KR" dirty="0" err="1"/>
              <a:t>DefaultService</a:t>
            </a:r>
            <a:endParaRPr lang="en-US" altLang="ko-KR" dirty="0"/>
          </a:p>
          <a:p>
            <a:r>
              <a:rPr lang="en-US" altLang="ko-KR" dirty="0"/>
              <a:t>Sample01_ExceptionService.java</a:t>
            </a:r>
          </a:p>
          <a:p>
            <a:r>
              <a:rPr lang="en-US" altLang="ko-KR" dirty="0"/>
              <a:t>Sample02_RowService.java</a:t>
            </a:r>
          </a:p>
          <a:p>
            <a:r>
              <a:rPr lang="en-US" altLang="ko-KR" dirty="0"/>
              <a:t>Sample03_ListService.java</a:t>
            </a:r>
          </a:p>
          <a:p>
            <a:r>
              <a:rPr lang="en-US" altLang="ko-KR" dirty="0"/>
              <a:t>Sample04_ElasticParamsService.java</a:t>
            </a:r>
          </a:p>
          <a:p>
            <a:r>
              <a:rPr lang="en-US" altLang="ko-KR" dirty="0"/>
              <a:t>Sample05_SingleQueryService.java</a:t>
            </a:r>
          </a:p>
          <a:p>
            <a:r>
              <a:rPr lang="en-US" altLang="ko-KR" dirty="0"/>
              <a:t>Sample06_MultiQueryService.java</a:t>
            </a:r>
          </a:p>
          <a:p>
            <a:r>
              <a:rPr lang="en-US" altLang="ko-KR" dirty="0"/>
              <a:t>Sample07_TransactionQueryService.java</a:t>
            </a:r>
          </a:p>
          <a:p>
            <a:r>
              <a:rPr lang="en-US" altLang="ko-KR" dirty="0"/>
              <a:t>Sample08_SessionService.java</a:t>
            </a:r>
          </a:p>
          <a:p>
            <a:r>
              <a:rPr lang="en-US" altLang="ko-KR" dirty="0"/>
              <a:t>Sample09_SessionKillService.java</a:t>
            </a:r>
          </a:p>
          <a:p>
            <a:r>
              <a:rPr lang="en-US" altLang="ko-KR" dirty="0"/>
              <a:t>Sample10_ConfigService.java</a:t>
            </a:r>
          </a:p>
          <a:p>
            <a:r>
              <a:rPr lang="en-US" altLang="ko-KR" dirty="0"/>
              <a:t>Sample11_Cronjob.java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개요 </a:t>
            </a:r>
            <a:r>
              <a:rPr lang="en-US" altLang="ko-KR" dirty="0"/>
              <a:t>&gt; </a:t>
            </a:r>
            <a:r>
              <a:rPr lang="ko-KR" altLang="en-US" dirty="0"/>
              <a:t>요청 및 응답 전문 양식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09596" y="2786058"/>
            <a:ext cx="835824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t" anchorCtr="0"/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Parameter </a:t>
            </a:r>
            <a:r>
              <a:rPr lang="ko-KR" altLang="en-US" sz="1050" b="1" dirty="0">
                <a:solidFill>
                  <a:schemeClr val="tx1"/>
                </a:solidFill>
              </a:rPr>
              <a:t>부분</a:t>
            </a:r>
            <a:endParaRPr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ko-KR" altLang="en-US" sz="1100" b="1" dirty="0"/>
              <a:t>공통 양식</a:t>
            </a:r>
            <a:endParaRPr lang="en-US" altLang="ko-KR" sz="1100" b="1" dirty="0"/>
          </a:p>
          <a:p>
            <a:pPr lvl="1"/>
            <a:r>
              <a:rPr lang="ko-KR" altLang="en-US" dirty="0"/>
              <a:t>요청과 응답 전문은 동일한 구조를 가지고 있으며 </a:t>
            </a:r>
            <a:r>
              <a:rPr lang="en-US" altLang="ko-KR" dirty="0"/>
              <a:t>Parameter </a:t>
            </a:r>
            <a:r>
              <a:rPr lang="ko-KR" altLang="en-US" dirty="0"/>
              <a:t>부분과 </a:t>
            </a:r>
            <a:r>
              <a:rPr lang="en-US" altLang="ko-KR" dirty="0" err="1"/>
              <a:t>DataSet</a:t>
            </a:r>
            <a:r>
              <a:rPr lang="en-US" altLang="ko-KR" dirty="0"/>
              <a:t> </a:t>
            </a:r>
            <a:r>
              <a:rPr lang="ko-KR" altLang="en-US" dirty="0"/>
              <a:t>부분으로 구성된다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Parameter </a:t>
            </a:r>
            <a:r>
              <a:rPr lang="ko-KR" altLang="en-US" dirty="0"/>
              <a:t>부분</a:t>
            </a:r>
            <a:endParaRPr lang="en-US" altLang="ko-KR" dirty="0"/>
          </a:p>
          <a:p>
            <a:pPr lvl="2"/>
            <a:r>
              <a:rPr lang="en-US" altLang="ko-KR" dirty="0"/>
              <a:t>Name-Value </a:t>
            </a:r>
            <a:r>
              <a:rPr lang="ko-KR" altLang="en-US" dirty="0"/>
              <a:t>쌍</a:t>
            </a:r>
            <a:endParaRPr lang="en-US" altLang="ko-KR" dirty="0"/>
          </a:p>
          <a:p>
            <a:pPr lvl="1"/>
            <a:r>
              <a:rPr lang="en-US" altLang="ko-KR" dirty="0" err="1"/>
              <a:t>DataSet</a:t>
            </a:r>
            <a:r>
              <a:rPr lang="en-US" altLang="ko-KR" dirty="0"/>
              <a:t> </a:t>
            </a:r>
            <a:r>
              <a:rPr lang="ko-KR" altLang="en-US" dirty="0"/>
              <a:t>부분</a:t>
            </a:r>
            <a:endParaRPr lang="en-US" altLang="ko-KR" dirty="0"/>
          </a:p>
          <a:p>
            <a:pPr lvl="2"/>
            <a:r>
              <a:rPr lang="ko-KR" altLang="en-US" dirty="0"/>
              <a:t>한 개 이상의 </a:t>
            </a:r>
            <a:r>
              <a:rPr lang="en-US" altLang="ko-KR" dirty="0" err="1"/>
              <a:t>DataSet</a:t>
            </a:r>
            <a:r>
              <a:rPr lang="ko-KR" altLang="en-US" dirty="0"/>
              <a:t>이 있을 수 있고 </a:t>
            </a:r>
            <a:r>
              <a:rPr lang="en-US" altLang="ko-KR" dirty="0" err="1"/>
              <a:t>DataSet</a:t>
            </a:r>
            <a:r>
              <a:rPr lang="ko-KR" altLang="en-US" dirty="0"/>
              <a:t>은 칼럼선언부와 실제 데이터가 있는 </a:t>
            </a:r>
            <a:r>
              <a:rPr lang="en-US" altLang="ko-KR" dirty="0"/>
              <a:t>Row</a:t>
            </a:r>
            <a:r>
              <a:rPr lang="ko-KR" altLang="en-US" dirty="0"/>
              <a:t>들로 구성된다</a:t>
            </a:r>
            <a:r>
              <a:rPr lang="en-US" altLang="ko-KR" dirty="0"/>
              <a:t>. Row</a:t>
            </a:r>
            <a:r>
              <a:rPr lang="ko-KR" altLang="en-US" dirty="0"/>
              <a:t>에는 </a:t>
            </a:r>
            <a:r>
              <a:rPr lang="en-US" altLang="ko-KR" dirty="0"/>
              <a:t>Name-Value </a:t>
            </a:r>
            <a:r>
              <a:rPr lang="ko-KR" altLang="en-US" dirty="0"/>
              <a:t>구조의 칼럼들을 가지고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sz="1100" b="1" dirty="0"/>
              <a:t>개념도</a:t>
            </a:r>
            <a:endParaRPr lang="en-US" altLang="ko-KR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666720" y="2643182"/>
            <a:ext cx="8643998" cy="292895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 anchorCtr="0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095480" y="2856702"/>
            <a:ext cx="114300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name=value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095480" y="3071016"/>
            <a:ext cx="114300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name=value</a:t>
            </a:r>
          </a:p>
        </p:txBody>
      </p:sp>
      <p:cxnSp>
        <p:nvCxnSpPr>
          <p:cNvPr id="61" name="직선 연결선 60"/>
          <p:cNvCxnSpPr/>
          <p:nvPr/>
        </p:nvCxnSpPr>
        <p:spPr>
          <a:xfrm rot="5400000">
            <a:off x="2595546" y="3428206"/>
            <a:ext cx="142876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09596" y="3571876"/>
            <a:ext cx="8358246" cy="19288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t" anchorCtr="0"/>
          <a:lstStyle/>
          <a:p>
            <a:r>
              <a:rPr lang="en-US" altLang="ko-KR" sz="1050" b="1" dirty="0" err="1">
                <a:solidFill>
                  <a:schemeClr val="tx1"/>
                </a:solidFill>
              </a:rPr>
              <a:t>DataSet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ko-KR" altLang="en-US" sz="1050" b="1" dirty="0">
                <a:solidFill>
                  <a:schemeClr val="tx1"/>
                </a:solidFill>
              </a:rPr>
              <a:t>부분</a:t>
            </a:r>
            <a:endParaRPr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095480" y="3643314"/>
            <a:ext cx="6929486" cy="1571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t" anchorCtr="0"/>
          <a:lstStyle/>
          <a:p>
            <a:r>
              <a:rPr lang="en-US" altLang="ko-KR" sz="1050" b="1" i="1" dirty="0" err="1">
                <a:solidFill>
                  <a:schemeClr val="tx1"/>
                </a:solidFill>
              </a:rPr>
              <a:t>DataSet</a:t>
            </a:r>
            <a:endParaRPr lang="en-US" altLang="ko-KR" sz="1050" b="1" i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9860" y="4143380"/>
            <a:ext cx="6072230" cy="10001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t" anchorCtr="0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데이터 </a:t>
            </a:r>
            <a:r>
              <a:rPr lang="en-US" altLang="ko-KR" sz="1050" dirty="0">
                <a:solidFill>
                  <a:schemeClr val="tx1"/>
                </a:solidFill>
              </a:rPr>
              <a:t>Rows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738554" y="4214818"/>
            <a:ext cx="5000660" cy="35719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t" anchorCtr="0"/>
          <a:lstStyle/>
          <a:p>
            <a:r>
              <a:rPr lang="en-US" altLang="ko-KR" sz="1050" b="1" i="1" dirty="0">
                <a:solidFill>
                  <a:schemeClr val="tx1"/>
                </a:solidFill>
              </a:rPr>
              <a:t>Row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595810" y="4286256"/>
            <a:ext cx="150019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i="1" dirty="0">
                <a:solidFill>
                  <a:schemeClr val="tx1"/>
                </a:solidFill>
              </a:rPr>
              <a:t>Column</a:t>
            </a:r>
            <a:r>
              <a:rPr lang="en-US" altLang="ko-KR" sz="1050" dirty="0">
                <a:solidFill>
                  <a:schemeClr val="tx1"/>
                </a:solidFill>
              </a:rPr>
              <a:t>(name=value)</a:t>
            </a:r>
          </a:p>
        </p:txBody>
      </p:sp>
      <p:cxnSp>
        <p:nvCxnSpPr>
          <p:cNvPr id="83" name="직선 연결선 82"/>
          <p:cNvCxnSpPr/>
          <p:nvPr/>
        </p:nvCxnSpPr>
        <p:spPr>
          <a:xfrm>
            <a:off x="7667644" y="4427544"/>
            <a:ext cx="142876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096008" y="4286256"/>
            <a:ext cx="150019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Column(name=value)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738554" y="4572008"/>
            <a:ext cx="5000660" cy="35719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Row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595810" y="4643446"/>
            <a:ext cx="150019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Column(name=value)</a:t>
            </a:r>
          </a:p>
        </p:txBody>
      </p:sp>
      <p:cxnSp>
        <p:nvCxnSpPr>
          <p:cNvPr id="90" name="직선 연결선 89"/>
          <p:cNvCxnSpPr/>
          <p:nvPr/>
        </p:nvCxnSpPr>
        <p:spPr>
          <a:xfrm>
            <a:off x="7667644" y="4784734"/>
            <a:ext cx="142876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096008" y="4643446"/>
            <a:ext cx="150019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Column(name=value)</a:t>
            </a:r>
          </a:p>
        </p:txBody>
      </p:sp>
      <p:cxnSp>
        <p:nvCxnSpPr>
          <p:cNvPr id="92" name="직선 연결선 91"/>
          <p:cNvCxnSpPr/>
          <p:nvPr/>
        </p:nvCxnSpPr>
        <p:spPr>
          <a:xfrm rot="5400000">
            <a:off x="6166652" y="5071280"/>
            <a:ext cx="142876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809860" y="3714752"/>
            <a:ext cx="6072230" cy="35719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t" anchorCtr="0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칼럼 선언 부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595810" y="3786190"/>
            <a:ext cx="150019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Column(name, type)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6096008" y="3786190"/>
            <a:ext cx="150019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Column(name, type)</a:t>
            </a:r>
          </a:p>
        </p:txBody>
      </p:sp>
      <p:cxnSp>
        <p:nvCxnSpPr>
          <p:cNvPr id="96" name="직선 연결선 95"/>
          <p:cNvCxnSpPr/>
          <p:nvPr/>
        </p:nvCxnSpPr>
        <p:spPr>
          <a:xfrm>
            <a:off x="7667644" y="3929066"/>
            <a:ext cx="142876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rot="5400000">
            <a:off x="5523710" y="5357032"/>
            <a:ext cx="142876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Built-in Service – </a:t>
            </a:r>
            <a:r>
              <a:rPr lang="en-US" altLang="ko-KR" dirty="0" err="1"/>
              <a:t>DefaultService</a:t>
            </a:r>
            <a:r>
              <a:rPr lang="en-US" altLang="ko-KR" dirty="0"/>
              <a:t> – </a:t>
            </a:r>
            <a:r>
              <a:rPr lang="ko-KR" altLang="en-US" dirty="0"/>
              <a:t>사용 예제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>
                <a:latin typeface="+mn-ea"/>
              </a:rPr>
              <a:t>요청</a:t>
            </a:r>
            <a:endParaRPr lang="en-US" altLang="ko-KR" sz="1100" b="1" dirty="0">
              <a:latin typeface="+mn-ea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+mn-ea"/>
              </a:rPr>
              <a:t>쿼리에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Row ‘AAA=111, BBB=222’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대입하고 한 번 수행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응답</a:t>
            </a:r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357298"/>
          <a:ext cx="92155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>
                          <a:solidFill>
                            <a:srgbClr val="0070C0"/>
                          </a:solidFill>
                        </a:rPr>
                        <a:t>cmd</a:t>
                      </a:r>
                      <a:r>
                        <a:rPr lang="en-US" altLang="ko-KR" sz="1000" dirty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altLang="ko-KR" sz="1000" dirty="0" err="1">
                          <a:solidFill>
                            <a:srgbClr val="0070C0"/>
                          </a:solidFill>
                        </a:rPr>
                        <a:t>DefaultService&amp;cmd.resType</a:t>
                      </a:r>
                      <a:r>
                        <a:rPr lang="en-US" altLang="ko-KR" sz="1000" dirty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altLang="ko-KR" sz="1000" dirty="0" err="1">
                          <a:solidFill>
                            <a:srgbClr val="0070C0"/>
                          </a:solidFill>
                        </a:rPr>
                        <a:t>PlatformXml&amp;sqlId</a:t>
                      </a:r>
                      <a:r>
                        <a:rPr lang="en-US" altLang="ko-KR" sz="1000" dirty="0">
                          <a:solidFill>
                            <a:srgbClr val="0070C0"/>
                          </a:solidFill>
                        </a:rPr>
                        <a:t>=sample.sql1</a:t>
                      </a:r>
                    </a:p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COL_AAA=111&amp;COL_BBB=222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593678"/>
          <a:ext cx="9215502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아래 쿼리문의 경우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</a:rPr>
                        <a:t>응답 전문</a:t>
                      </a:r>
                      <a:endParaRPr lang="en-US" altLang="ko-KR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&lt;statement id=</a:t>
                      </a:r>
                      <a:r>
                        <a:rPr lang="en-US" altLang="ko-KR" sz="105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"sql1" &gt;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#{AAA} AS AAA,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#{BBB} AS BBB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&lt;/statement&gt;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&lt;?xml version="1.0" encoding="EUC-KR"?&gt; 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&lt;Parameters&gt;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&lt;/Parameters&gt;</a:t>
                      </a:r>
                    </a:p>
                    <a:p>
                      <a:pPr algn="l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  &lt;Dataset id=“1"&gt;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 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&lt;Column id="BBB"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&lt;/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id="AAA"&gt;111&lt;/Col&gt;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id="BBB"&gt;222&lt;/Col&gt;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&lt;/Row&gt;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&lt;/Rows&gt;</a:t>
                      </a:r>
                    </a:p>
                    <a:p>
                      <a:pPr algn="l" latinLnBrk="1"/>
                      <a:r>
                        <a:rPr lang="en-US" altLang="ko-KR" sz="900" i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&lt;/Dataset&gt;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Built-in Service – </a:t>
            </a:r>
            <a:r>
              <a:rPr lang="en-US" altLang="ko-KR" dirty="0" err="1"/>
              <a:t>DefaultService</a:t>
            </a:r>
            <a:r>
              <a:rPr lang="en-US" altLang="ko-KR" dirty="0"/>
              <a:t> – </a:t>
            </a:r>
            <a:r>
              <a:rPr lang="ko-KR" altLang="en-US" dirty="0"/>
              <a:t>사용 예제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>
                <a:latin typeface="+mn-ea"/>
              </a:rPr>
              <a:t>요청</a:t>
            </a:r>
            <a:endParaRPr lang="en-US" altLang="ko-KR" sz="1100" b="1" dirty="0">
              <a:latin typeface="+mn-ea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+mn-ea"/>
              </a:rPr>
              <a:t>쿼리에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Row ‘AAA=111, BBB=222’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대입하고 한 번 수행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 Row ‘AAA=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aaa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BBB=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bbb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대입하고 한 번 수행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즉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총 두 번 수행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응답</a:t>
            </a:r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357298"/>
          <a:ext cx="92155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>
                          <a:solidFill>
                            <a:srgbClr val="0070C0"/>
                          </a:solidFill>
                        </a:rPr>
                        <a:t>cmd</a:t>
                      </a:r>
                      <a:r>
                        <a:rPr lang="en-US" altLang="ko-KR" sz="1000" dirty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altLang="ko-KR" sz="1000" dirty="0" err="1">
                          <a:solidFill>
                            <a:srgbClr val="0070C0"/>
                          </a:solidFill>
                        </a:rPr>
                        <a:t>DefaultService&amp;cmd.resType</a:t>
                      </a:r>
                      <a:r>
                        <a:rPr lang="en-US" altLang="ko-KR" sz="1000" dirty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altLang="ko-KR" sz="1000" dirty="0" err="1">
                          <a:solidFill>
                            <a:srgbClr val="0070C0"/>
                          </a:solidFill>
                        </a:rPr>
                        <a:t>PlatformXml&amp;sqlId</a:t>
                      </a:r>
                      <a:r>
                        <a:rPr lang="en-US" altLang="ko-KR" sz="1000" dirty="0">
                          <a:solidFill>
                            <a:srgbClr val="0070C0"/>
                          </a:solidFill>
                        </a:rPr>
                        <a:t>=sample.sql1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COL_AAA=111&amp;COL_BBB=222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COL_AAA=</a:t>
                      </a:r>
                      <a:r>
                        <a:rPr lang="en-US" altLang="ko-KR" sz="1000" dirty="0" err="1">
                          <a:solidFill>
                            <a:srgbClr val="00B050"/>
                          </a:solidFill>
                        </a:rPr>
                        <a:t>aaa&amp;COL_BBB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=</a:t>
                      </a:r>
                      <a:r>
                        <a:rPr lang="en-US" altLang="ko-KR" sz="1000" dirty="0" err="1">
                          <a:solidFill>
                            <a:srgbClr val="00B050"/>
                          </a:solidFill>
                        </a:rPr>
                        <a:t>bbb</a:t>
                      </a:r>
                      <a:endParaRPr lang="en-US" altLang="ko-KR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593678"/>
          <a:ext cx="9215502" cy="321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아래 쿼리문의 경우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</a:rPr>
                        <a:t>응답 전문</a:t>
                      </a:r>
                      <a:endParaRPr lang="en-US" altLang="ko-KR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&lt;statement id=</a:t>
                      </a:r>
                      <a:r>
                        <a:rPr lang="en-US" altLang="ko-KR" sz="105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"sql1" &gt;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#{AAA} AS AAA,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#{BBB} AS BBB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&lt;/statement&gt;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&lt;?xml version="1.0" encoding="EUC-KR"?&gt; 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&lt;Parameters&gt;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&lt;/Parameters&gt;</a:t>
                      </a:r>
                    </a:p>
                    <a:p>
                      <a:pPr algn="l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  &lt;Dataset id=“1"&gt;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 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&lt;Column id="BBB"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&lt;/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id="AAA"&gt;111&lt;/Col&gt;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id="BBB"&gt;222&lt;/Col&gt;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&lt;/Row&gt;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id="AAA"&gt;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id="BBB"&gt;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bbb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&lt;/Row&gt;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&lt;/Rows&gt;</a:t>
                      </a:r>
                    </a:p>
                    <a:p>
                      <a:pPr algn="l" latinLnBrk="1"/>
                      <a:r>
                        <a:rPr lang="en-US" altLang="ko-KR" sz="900" i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&lt;/Dataset&gt;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Built-in Service – </a:t>
            </a:r>
            <a:r>
              <a:rPr lang="en-US" altLang="ko-KR" dirty="0" err="1"/>
              <a:t>DefaultService</a:t>
            </a:r>
            <a:r>
              <a:rPr lang="en-US" altLang="ko-KR" dirty="0"/>
              <a:t> – </a:t>
            </a:r>
            <a:r>
              <a:rPr lang="ko-KR" altLang="en-US" dirty="0"/>
              <a:t>사용 예제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>
                <a:latin typeface="+mn-ea"/>
              </a:rPr>
              <a:t>요청</a:t>
            </a:r>
            <a:endParaRPr lang="en-US" altLang="ko-KR" sz="1100" b="1" dirty="0">
              <a:latin typeface="+mn-ea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+mn-ea"/>
              </a:rPr>
              <a:t>첫째 쿼리 첫째 수행에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Row ‘AAA=111, BBB=222, CCC=333’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대입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둘째 수행에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Row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‘AAA=111, BBB=222, CCC=null’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대입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+mn-ea"/>
              </a:rPr>
              <a:t>둘째 쿼리도 동일하게 두 번 수행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응답</a:t>
            </a:r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431598"/>
          <a:ext cx="92155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>
                          <a:solidFill>
                            <a:srgbClr val="0070C0"/>
                          </a:solidFill>
                        </a:rPr>
                        <a:t>cmd</a:t>
                      </a:r>
                      <a:r>
                        <a:rPr lang="en-US" altLang="ko-KR" sz="1000" dirty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altLang="ko-KR" sz="1000" dirty="0" err="1">
                          <a:solidFill>
                            <a:srgbClr val="0070C0"/>
                          </a:solidFill>
                        </a:rPr>
                        <a:t>DefaultService&amp;cmd.resType</a:t>
                      </a:r>
                      <a:r>
                        <a:rPr lang="en-US" altLang="ko-KR" sz="1000" dirty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altLang="ko-KR" sz="1000" dirty="0" err="1">
                          <a:solidFill>
                            <a:srgbClr val="0070C0"/>
                          </a:solidFill>
                        </a:rPr>
                        <a:t>PlatformXml&amp;sqlId</a:t>
                      </a:r>
                      <a:r>
                        <a:rPr lang="en-US" altLang="ko-KR" sz="1000" dirty="0">
                          <a:solidFill>
                            <a:srgbClr val="0070C0"/>
                          </a:solidFill>
                        </a:rPr>
                        <a:t>=sample.sql1,sample.sql2</a:t>
                      </a:r>
                    </a:p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COL_AAA=111&amp;COL_BBB=222&amp;COL_AAA=111&amp;COL_BBB=222&amp;COL_CCC=333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593678"/>
          <a:ext cx="9215502" cy="376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아래 쿼리문의 경우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</a:rPr>
                        <a:t>응답 전문</a:t>
                      </a:r>
                      <a:endParaRPr lang="en-US" altLang="ko-KR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&lt;statement id=</a:t>
                      </a:r>
                      <a:r>
                        <a:rPr lang="en-US" altLang="ko-KR" sz="105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"sql1" &gt;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#{AAA} AS AAA,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#{BBB} AS BBB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&lt;/statement&gt;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&lt;statement id=</a:t>
                      </a:r>
                      <a:r>
                        <a:rPr lang="en-US" altLang="ko-KR" sz="105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"sql2" &gt;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SELECT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#{AAA} AS AAA,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#{BBB} AS BBB,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#{CCC} AS CCC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&lt;/statement&gt;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&lt;?xml version="1.0" encoding="EUC-KR"?&gt; &lt;Root&gt;    &lt;Parameters&gt; &lt;/Parameters&gt;</a:t>
                      </a:r>
                    </a:p>
                    <a:p>
                      <a:pPr algn="l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  &lt;Dataset id=“1"&gt;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 &lt;Column id="AAA" type="String" /&gt;      &lt;Column id="BBB" type="String" /&gt; &lt;/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id="AAA"&gt;111&lt;/Col&gt;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id="BBB"&gt;222&lt;/Col&gt;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&lt;/Row&gt;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id="AAA"&gt;111&lt;/Col&gt;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id="BBB"&gt;222&lt;/Col&gt;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&lt;/Row&gt;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&lt;/Rows&gt;  &lt;/Dataset&gt;</a:t>
                      </a:r>
                    </a:p>
                    <a:p>
                      <a:pPr algn="l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  &lt;Dataset id=“2"&gt;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&lt;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&gt;&lt;Column id="CCC" type="String" /&gt;&lt;Column id="AAA" type="String" /&gt;&lt;Column id="BBB" type="String" /&gt;&lt;/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id="AAA"&gt;111&lt;/Col&gt;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id="BBB"&gt;222&lt;/Col&gt;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id="CCC"&gt;333&lt;/Col&gt;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&lt;/Row&gt;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id="AAA"&gt;111&lt;/Col&gt;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id="BBB"&gt;222&lt;/Col&gt;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&lt;/Row&gt;    &lt;/Rows&gt;  &lt;/Dataset&gt; &lt;/Root&gt;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Built-in Service – </a:t>
            </a:r>
            <a:r>
              <a:rPr lang="en-US" altLang="ko-KR" dirty="0" err="1"/>
              <a:t>DefaultService</a:t>
            </a:r>
            <a:r>
              <a:rPr lang="en-US" altLang="ko-KR" dirty="0"/>
              <a:t> – </a:t>
            </a:r>
            <a:r>
              <a:rPr lang="ko-KR" altLang="en-US" dirty="0"/>
              <a:t>사용 예제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>
                <a:latin typeface="+mn-ea"/>
              </a:rPr>
              <a:t>요청</a:t>
            </a:r>
            <a:endParaRPr lang="en-US" altLang="ko-KR" sz="1100" b="1" dirty="0">
              <a:latin typeface="+mn-ea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+mn-ea"/>
              </a:rPr>
              <a:t>트랜잭션을 걸고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두 개의 쿼리 수행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첫째 쿼리는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DataSet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‘AAA=111, BBB=222’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둘째 쿼리는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DataSet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‘AAA=111, BBB=222, CCC=333’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대입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응답</a:t>
            </a:r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214422"/>
          <a:ext cx="92155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>
                          <a:solidFill>
                            <a:srgbClr val="0070C0"/>
                          </a:solidFill>
                        </a:rPr>
                        <a:t>cmd</a:t>
                      </a:r>
                      <a:r>
                        <a:rPr lang="en-US" altLang="ko-KR" sz="1000" dirty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altLang="ko-KR" sz="1000" dirty="0" err="1">
                          <a:solidFill>
                            <a:srgbClr val="0070C0"/>
                          </a:solidFill>
                        </a:rPr>
                        <a:t>DefaultService&amp;cmd.resType</a:t>
                      </a:r>
                      <a:r>
                        <a:rPr lang="en-US" altLang="ko-KR" sz="1000" dirty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altLang="ko-KR" sz="1000" dirty="0" err="1">
                          <a:solidFill>
                            <a:srgbClr val="0070C0"/>
                          </a:solidFill>
                        </a:rPr>
                        <a:t>PlatformXml&amp;sqlId</a:t>
                      </a:r>
                      <a:r>
                        <a:rPr lang="en-US" altLang="ko-KR" sz="1000" dirty="0">
                          <a:solidFill>
                            <a:srgbClr val="0070C0"/>
                          </a:solidFill>
                        </a:rPr>
                        <a:t>=sample.sql1,sample.sql2&amp;action=T</a:t>
                      </a:r>
                    </a:p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S1COL_AAA=111&amp;S1COL_BBB=222&amp;S2COL_AAA=111&amp;S2COL_BBB=222&amp;S2COL_CCC=333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357430"/>
          <a:ext cx="9215502" cy="376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아래 쿼리문의 경우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</a:rPr>
                        <a:t>응답 전문</a:t>
                      </a:r>
                      <a:endParaRPr lang="en-US" altLang="ko-KR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&lt;statement id=</a:t>
                      </a:r>
                      <a:r>
                        <a:rPr lang="en-US" altLang="ko-KR" sz="105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"sql1" &gt;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#{AAA} AS AAA,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#{BBB} AS BBB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&lt;/statement&gt;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&lt;statement id=</a:t>
                      </a:r>
                      <a:r>
                        <a:rPr lang="en-US" altLang="ko-KR" sz="105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"sql2" &gt;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SELECT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#{AAA} AS AAA,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#{BBB} AS BBB,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#{CCC} AS CCC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&lt;/statement&gt;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&lt;?xml version="1.0" encoding="EUC-KR"?&gt;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&lt;Root&gt;  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&lt;Parameters&gt; &lt;/Parameters&gt;</a:t>
                      </a:r>
                    </a:p>
                    <a:p>
                      <a:pPr algn="l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  &lt;Dataset id=“1"&gt;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 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&lt;Column id="BBB" type="String" /&gt; &lt;/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id="AAA"&gt;111&lt;/Col&gt;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id="BBB"&gt;222&lt;/Col&gt;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&lt;/Row&gt;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&lt;/Rows&gt;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&lt;/Dataset&gt;</a:t>
                      </a:r>
                    </a:p>
                    <a:p>
                      <a:pPr algn="l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  &lt;Dataset id=“2"&gt;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  &lt;Column id="CCC"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&lt;Column id="BBB" type="String" /&gt; &lt;/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id="AAA"&gt;111&lt;/Col&gt;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id="BBB"&gt;222&lt;/Col&gt;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  &lt;Col id="CCC"&gt;333&lt;/Col&gt;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  &lt;/Row&gt;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  &lt;/Rows&gt;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  &lt;/Dataset&gt; &lt;/Root&gt;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</a:t>
            </a:r>
            <a:r>
              <a:rPr lang="en-US" altLang="ko-KR" dirty="0">
                <a:solidFill>
                  <a:schemeClr val="tx1"/>
                </a:solidFill>
              </a:rPr>
              <a:t>Sample01_SingleQueryService</a:t>
            </a:r>
            <a:r>
              <a:rPr lang="en-US" altLang="ko-KR" dirty="0"/>
              <a:t>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ko-KR" altLang="en-US" sz="1100" dirty="0"/>
              <a:t>하나의 </a:t>
            </a:r>
            <a:r>
              <a:rPr lang="ko-KR" altLang="en-US" sz="1100" dirty="0" err="1"/>
              <a:t>쿼리문</a:t>
            </a:r>
            <a:r>
              <a:rPr lang="ko-KR" altLang="en-US" sz="1100" dirty="0"/>
              <a:t> 수행 후 </a:t>
            </a:r>
            <a:r>
              <a:rPr lang="en-US" altLang="ko-KR" sz="1100" dirty="0" err="1"/>
              <a:t>ElasticParams</a:t>
            </a:r>
            <a:r>
              <a:rPr lang="en-US" altLang="ko-KR" sz="1100" dirty="0"/>
              <a:t> </a:t>
            </a:r>
            <a:r>
              <a:rPr lang="ko-KR" altLang="en-US" sz="1100" dirty="0"/>
              <a:t>응답</a:t>
            </a:r>
            <a:r>
              <a:rPr lang="en-US" altLang="ko-KR" sz="1100" dirty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>
                <a:solidFill>
                  <a:schemeClr val="tx1"/>
                </a:solidFill>
              </a:rPr>
              <a:t>Sample01_SingleQueryService</a:t>
            </a:r>
            <a:r>
              <a:rPr lang="en-US" altLang="ko-KR" sz="1100" b="1" dirty="0"/>
              <a:t>.java</a:t>
            </a:r>
          </a:p>
          <a:p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47863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public class Sample01_SingleQueryService implements </a:t>
            </a:r>
            <a:r>
              <a:rPr lang="en-US" altLang="ko-KR" sz="1050" dirty="0" err="1">
                <a:solidFill>
                  <a:schemeClr val="tx1"/>
                </a:solidFill>
              </a:rPr>
              <a:t>ElasticService</a:t>
            </a:r>
            <a:r>
              <a:rPr lang="en-US" altLang="ko-KR" sz="1050" dirty="0">
                <a:solidFill>
                  <a:schemeClr val="tx1"/>
                </a:solidFill>
              </a:rPr>
              <a:t> 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>
                <a:solidFill>
                  <a:schemeClr val="tx1"/>
                </a:solidFill>
              </a:rPr>
              <a:t>ElasticRequest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req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ElasticResponse</a:t>
            </a:r>
            <a:r>
              <a:rPr lang="en-US" altLang="ko-KR" sz="1050" dirty="0">
                <a:solidFill>
                  <a:schemeClr val="tx1"/>
                </a:solidFill>
              </a:rPr>
              <a:t> res) throws Exception 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</a:t>
            </a:r>
            <a:r>
              <a:rPr lang="en-US" altLang="ko-KR" sz="1050" dirty="0">
                <a:solidFill>
                  <a:schemeClr val="tx1"/>
                </a:solidFill>
              </a:rPr>
              <a:t> = new </a:t>
            </a:r>
            <a:r>
              <a:rPr lang="en-US" altLang="ko-KR" sz="1050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SqlConn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sqlConn</a:t>
            </a:r>
            <a:r>
              <a:rPr lang="en-US" altLang="ko-KR" sz="1050" dirty="0">
                <a:solidFill>
                  <a:schemeClr val="tx1"/>
                </a:solidFill>
              </a:rPr>
              <a:t> = null;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try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 Get a db connection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sqlConn</a:t>
            </a:r>
            <a:r>
              <a:rPr lang="en-US" altLang="ko-KR" sz="1050" dirty="0">
                <a:solidFill>
                  <a:schemeClr val="tx1"/>
                </a:solidFill>
              </a:rPr>
              <a:t> = </a:t>
            </a:r>
            <a:r>
              <a:rPr lang="en-US" altLang="ko-KR" sz="1050" dirty="0" err="1">
                <a:solidFill>
                  <a:schemeClr val="tx1"/>
                </a:solidFill>
              </a:rPr>
              <a:t>EUtil.getSqlConn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 Get an input parameters for a query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paramSet</a:t>
            </a:r>
            <a:r>
              <a:rPr lang="en-US" altLang="ko-KR" sz="1050" dirty="0">
                <a:solidFill>
                  <a:schemeClr val="tx1"/>
                </a:solidFill>
              </a:rPr>
              <a:t> = </a:t>
            </a:r>
            <a:r>
              <a:rPr lang="en-US" altLang="ko-KR" sz="1050" dirty="0" err="1">
                <a:solidFill>
                  <a:schemeClr val="tx1"/>
                </a:solidFill>
              </a:rPr>
              <a:t>req.getElasticParams</a:t>
            </a:r>
            <a:r>
              <a:rPr lang="en-US" altLang="ko-KR" sz="1050" dirty="0">
                <a:solidFill>
                  <a:schemeClr val="tx1"/>
                </a:solidFill>
              </a:rPr>
              <a:t>().</a:t>
            </a:r>
            <a:r>
              <a:rPr lang="en-US" altLang="ko-KR" sz="1050" dirty="0" err="1">
                <a:solidFill>
                  <a:schemeClr val="tx1"/>
                </a:solidFill>
              </a:rPr>
              <a:t>getNonameDataSet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 Execute a query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resultSet</a:t>
            </a:r>
            <a:r>
              <a:rPr lang="en-US" altLang="ko-KR" sz="1050" dirty="0">
                <a:solidFill>
                  <a:schemeClr val="tx1"/>
                </a:solidFill>
              </a:rPr>
              <a:t> = </a:t>
            </a:r>
            <a:r>
              <a:rPr lang="en-US" altLang="ko-KR" sz="1050" dirty="0" err="1">
                <a:solidFill>
                  <a:schemeClr val="tx1"/>
                </a:solidFill>
              </a:rPr>
              <a:t>sqlConn.queryList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</a:rPr>
              <a:t>Action.READ</a:t>
            </a:r>
            <a:r>
              <a:rPr lang="en-US" altLang="ko-KR" sz="1050" dirty="0">
                <a:solidFill>
                  <a:schemeClr val="tx1"/>
                </a:solidFill>
              </a:rPr>
              <a:t>, "sample.sql1“, </a:t>
            </a:r>
            <a:r>
              <a:rPr lang="en-US" altLang="ko-KR" sz="1050" dirty="0" err="1">
                <a:solidFill>
                  <a:schemeClr val="tx1"/>
                </a:solidFill>
              </a:rPr>
              <a:t>paramSet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계속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</a:t>
            </a:r>
            <a:r>
              <a:rPr lang="en-US" altLang="ko-KR" dirty="0">
                <a:solidFill>
                  <a:schemeClr val="tx1"/>
                </a:solidFill>
              </a:rPr>
              <a:t>Sample01_SingleQueryService</a:t>
            </a:r>
            <a:r>
              <a:rPr lang="en-US" altLang="ko-KR" dirty="0"/>
              <a:t>.java 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85725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latin typeface="+mn-ea"/>
              </a:rPr>
              <a:t>서비스 등록</a:t>
            </a:r>
            <a:r>
              <a:rPr lang="en-US" altLang="ko-KR" b="1" dirty="0">
                <a:latin typeface="+mn-ea"/>
              </a:rPr>
              <a:t>: /WEB-INF/elastic/bean-sample.xml</a:t>
            </a: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쿼리문</a:t>
            </a:r>
            <a:r>
              <a:rPr lang="ko-KR" altLang="en-US" b="1" dirty="0">
                <a:latin typeface="+mn-ea"/>
              </a:rPr>
              <a:t> 등록</a:t>
            </a:r>
            <a:r>
              <a:rPr lang="en-US" altLang="ko-KR" b="1" dirty="0">
                <a:latin typeface="+mn-ea"/>
              </a:rPr>
              <a:t>: /WEB-INF/elastic/</a:t>
            </a:r>
            <a:r>
              <a:rPr lang="en-US" altLang="ko-KR" b="1" dirty="0" err="1">
                <a:latin typeface="+mn-ea"/>
              </a:rPr>
              <a:t>sql</a:t>
            </a:r>
            <a:r>
              <a:rPr lang="en-US" altLang="ko-KR" b="1" dirty="0">
                <a:latin typeface="+mn-ea"/>
              </a:rPr>
              <a:t>/sample/SampleSql.xml</a:t>
            </a:r>
          </a:p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785794"/>
            <a:ext cx="8572560" cy="3143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계속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 Unless set specific </a:t>
            </a:r>
            <a:r>
              <a:rPr lang="en-US" altLang="ko-KR" sz="1050" dirty="0" err="1">
                <a:solidFill>
                  <a:schemeClr val="tx1"/>
                </a:solidFill>
              </a:rPr>
              <a:t>DataSet's</a:t>
            </a:r>
            <a:r>
              <a:rPr lang="en-US" altLang="ko-KR" sz="1050" dirty="0">
                <a:solidFill>
                  <a:schemeClr val="tx1"/>
                </a:solidFill>
              </a:rPr>
              <a:t> name then it is going to be the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 </a:t>
            </a:r>
            <a:r>
              <a:rPr lang="en-US" altLang="ko-KR" sz="1050" dirty="0" err="1">
                <a:solidFill>
                  <a:schemeClr val="tx1"/>
                </a:solidFill>
              </a:rPr>
              <a:t>sqlId</a:t>
            </a:r>
            <a:r>
              <a:rPr lang="en-US" altLang="ko-KR" sz="1050" dirty="0">
                <a:solidFill>
                  <a:schemeClr val="tx1"/>
                </a:solidFill>
              </a:rPr>
              <a:t>. In this case, it is "sample.sql1".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resultSet.setName</a:t>
            </a:r>
            <a:r>
              <a:rPr lang="en-US" altLang="ko-KR" sz="1050" dirty="0">
                <a:solidFill>
                  <a:schemeClr val="tx1"/>
                </a:solidFill>
              </a:rPr>
              <a:t>("1");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elasticRes.setDataSet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</a:rPr>
              <a:t>resultSet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} finally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if (</a:t>
            </a:r>
            <a:r>
              <a:rPr lang="en-US" altLang="ko-KR" sz="1050" dirty="0" err="1">
                <a:solidFill>
                  <a:schemeClr val="tx1"/>
                </a:solidFill>
              </a:rPr>
              <a:t>sqlConn</a:t>
            </a:r>
            <a:r>
              <a:rPr lang="en-US" altLang="ko-KR" sz="1050" dirty="0">
                <a:solidFill>
                  <a:schemeClr val="tx1"/>
                </a:solidFill>
              </a:rPr>
              <a:t> != null)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 * Close db connection. It actually dose not close the real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 * connection. It just put the connection back into the pool.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</a:t>
            </a:r>
            <a:r>
              <a:rPr lang="en-US" altLang="ko-KR" sz="1050" dirty="0" err="1">
                <a:solidFill>
                  <a:schemeClr val="tx1"/>
                </a:solidFill>
              </a:rPr>
              <a:t>sqlConn.close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return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</a:t>
            </a:r>
            <a:r>
              <a:rPr lang="en-US" altLang="ko-KR" sz="10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6720" y="4429132"/>
            <a:ext cx="8572560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&lt;service id="Sample01_SingleQueryService" class="elastic.sample.service.Sample01_SingleQueryService" singleton="true" </a:t>
            </a:r>
            <a:r>
              <a:rPr lang="en-US" altLang="ko-KR" sz="1050" dirty="0" err="1">
                <a:solidFill>
                  <a:schemeClr val="tx1"/>
                </a:solidFill>
              </a:rPr>
              <a:t>loginRequired</a:t>
            </a:r>
            <a:r>
              <a:rPr lang="en-US" altLang="ko-KR" sz="1050" dirty="0">
                <a:solidFill>
                  <a:schemeClr val="tx1"/>
                </a:solidFill>
              </a:rPr>
              <a:t>="false"/&gt;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6720" y="5214950"/>
            <a:ext cx="8572560" cy="1071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&lt;?xml version="1.0" encoding="UTF-8" ?&gt;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sqlMap</a:t>
            </a:r>
            <a:r>
              <a:rPr lang="en-US" altLang="ko-KR" sz="1050" dirty="0">
                <a:solidFill>
                  <a:schemeClr val="tx1"/>
                </a:solidFill>
              </a:rPr>
              <a:t> namespace="sample"&gt;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&lt;statement id="sql1" 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SELECT #{AAA} AS AAA, #{BBB} AS BBB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&lt;/statement&gt;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</a:rPr>
              <a:t>sqlMap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</a:t>
            </a:r>
            <a:r>
              <a:rPr lang="en-US" altLang="ko-KR" dirty="0">
                <a:solidFill>
                  <a:schemeClr val="tx1"/>
                </a:solidFill>
              </a:rPr>
              <a:t>Sample01_SingleQueryService</a:t>
            </a:r>
            <a:r>
              <a:rPr lang="en-US" altLang="ko-KR" dirty="0"/>
              <a:t>.java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>
                <a:latin typeface="+mn-ea"/>
              </a:rPr>
              <a:t>요청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응답</a:t>
            </a:r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71546"/>
          <a:ext cx="92155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=Sample01_SingleQueryService&amp;cmd.resType=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COL_AAA=111&amp;COL_BBB=222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214554"/>
          <a:ext cx="921550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&lt;Dataset id="1"&gt;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id="BBB"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Sample02_MultiQueryService.java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ko-KR" altLang="en-US" sz="1100" dirty="0"/>
              <a:t>두 개 이상의 </a:t>
            </a:r>
            <a:r>
              <a:rPr lang="ko-KR" altLang="en-US" sz="1100" dirty="0" err="1"/>
              <a:t>쿼리문</a:t>
            </a:r>
            <a:r>
              <a:rPr lang="ko-KR" altLang="en-US" sz="1100" dirty="0"/>
              <a:t> 수행 후 </a:t>
            </a:r>
            <a:r>
              <a:rPr lang="en-US" altLang="ko-KR" sz="1100" dirty="0" err="1"/>
              <a:t>ElasticParams</a:t>
            </a:r>
            <a:r>
              <a:rPr lang="en-US" altLang="ko-KR" sz="1100" dirty="0"/>
              <a:t> </a:t>
            </a:r>
            <a:r>
              <a:rPr lang="ko-KR" altLang="en-US" sz="1100" dirty="0"/>
              <a:t>응답</a:t>
            </a:r>
            <a:r>
              <a:rPr lang="en-US" altLang="ko-KR" sz="1100" dirty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Sample02_MultiQueryService.java</a:t>
            </a:r>
          </a:p>
          <a:p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45005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public class Sample02_MultiQueryService implements </a:t>
            </a:r>
            <a:r>
              <a:rPr lang="en-US" altLang="ko-KR" sz="1050" dirty="0" err="1">
                <a:solidFill>
                  <a:schemeClr val="tx1"/>
                </a:solidFill>
              </a:rPr>
              <a:t>ElasticService</a:t>
            </a:r>
            <a:r>
              <a:rPr lang="en-US" altLang="ko-KR" sz="1050" dirty="0">
                <a:solidFill>
                  <a:schemeClr val="tx1"/>
                </a:solidFill>
              </a:rPr>
              <a:t> 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>
                <a:solidFill>
                  <a:schemeClr val="tx1"/>
                </a:solidFill>
              </a:rPr>
              <a:t>ElasticRequest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req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ElasticResponse</a:t>
            </a:r>
            <a:r>
              <a:rPr lang="en-US" altLang="ko-KR" sz="1050" dirty="0">
                <a:solidFill>
                  <a:schemeClr val="tx1"/>
                </a:solidFill>
              </a:rPr>
              <a:t> res) throws Exception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</a:t>
            </a:r>
            <a:r>
              <a:rPr lang="en-US" altLang="ko-KR" sz="1050" dirty="0">
                <a:solidFill>
                  <a:schemeClr val="tx1"/>
                </a:solidFill>
              </a:rPr>
              <a:t> = new </a:t>
            </a:r>
            <a:r>
              <a:rPr lang="en-US" altLang="ko-KR" sz="1050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SqlConn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sqlConn</a:t>
            </a:r>
            <a:r>
              <a:rPr lang="en-US" altLang="ko-KR" sz="1050" dirty="0">
                <a:solidFill>
                  <a:schemeClr val="tx1"/>
                </a:solidFill>
              </a:rPr>
              <a:t> = null;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try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 Get a db connection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sqlConn</a:t>
            </a:r>
            <a:r>
              <a:rPr lang="en-US" altLang="ko-KR" sz="1050" dirty="0">
                <a:solidFill>
                  <a:schemeClr val="tx1"/>
                </a:solidFill>
              </a:rPr>
              <a:t> = </a:t>
            </a:r>
            <a:r>
              <a:rPr lang="en-US" altLang="ko-KR" sz="1050" dirty="0" err="1">
                <a:solidFill>
                  <a:schemeClr val="tx1"/>
                </a:solidFill>
              </a:rPr>
              <a:t>EUtil.getSqlConn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 Execute the first query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 paramSet1 = </a:t>
            </a:r>
            <a:r>
              <a:rPr lang="en-US" altLang="ko-KR" sz="1050" dirty="0" err="1">
                <a:solidFill>
                  <a:schemeClr val="tx1"/>
                </a:solidFill>
              </a:rPr>
              <a:t>req.getElasticParams</a:t>
            </a:r>
            <a:r>
              <a:rPr lang="en-US" altLang="ko-KR" sz="1050" dirty="0">
                <a:solidFill>
                  <a:schemeClr val="tx1"/>
                </a:solidFill>
              </a:rPr>
              <a:t>().</a:t>
            </a:r>
            <a:r>
              <a:rPr lang="en-US" altLang="ko-KR" sz="1050" dirty="0" err="1">
                <a:solidFill>
                  <a:schemeClr val="tx1"/>
                </a:solidFill>
              </a:rPr>
              <a:t>getDataSet</a:t>
            </a:r>
            <a:r>
              <a:rPr lang="en-US" altLang="ko-KR" sz="1050" dirty="0">
                <a:solidFill>
                  <a:schemeClr val="tx1"/>
                </a:solidFill>
              </a:rPr>
              <a:t>("1");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 resultSet1 = </a:t>
            </a:r>
            <a:r>
              <a:rPr lang="en-US" altLang="ko-KR" sz="1050" dirty="0" err="1">
                <a:solidFill>
                  <a:schemeClr val="tx1"/>
                </a:solidFill>
              </a:rPr>
              <a:t>sqlConn.queryList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</a:rPr>
              <a:t>Action.READ</a:t>
            </a:r>
            <a:r>
              <a:rPr lang="en-US" altLang="ko-KR" sz="1050" dirty="0">
                <a:solidFill>
                  <a:schemeClr val="tx1"/>
                </a:solidFill>
              </a:rPr>
              <a:t>, "sample.sql1",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	paramSet1);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// Set the first 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elasticRes.setDataSet</a:t>
            </a:r>
            <a:r>
              <a:rPr lang="en-US" altLang="ko-KR" sz="1050" dirty="0">
                <a:solidFill>
                  <a:schemeClr val="tx1"/>
                </a:solidFill>
              </a:rPr>
              <a:t>(resultSet1);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계속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Sample02_MultiQueryService.java 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85725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3857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계속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 Execute the second query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 paramSet2 = </a:t>
            </a:r>
            <a:r>
              <a:rPr lang="en-US" altLang="ko-KR" sz="1050" dirty="0" err="1">
                <a:solidFill>
                  <a:schemeClr val="tx1"/>
                </a:solidFill>
              </a:rPr>
              <a:t>req.getElasticParams</a:t>
            </a:r>
            <a:r>
              <a:rPr lang="en-US" altLang="ko-KR" sz="1050" dirty="0">
                <a:solidFill>
                  <a:schemeClr val="tx1"/>
                </a:solidFill>
              </a:rPr>
              <a:t>().</a:t>
            </a:r>
            <a:r>
              <a:rPr lang="en-US" altLang="ko-KR" sz="1050" dirty="0" err="1">
                <a:solidFill>
                  <a:schemeClr val="tx1"/>
                </a:solidFill>
              </a:rPr>
              <a:t>getDataSet</a:t>
            </a:r>
            <a:r>
              <a:rPr lang="en-US" altLang="ko-KR" sz="1050" dirty="0">
                <a:solidFill>
                  <a:schemeClr val="tx1"/>
                </a:solidFill>
              </a:rPr>
              <a:t>("2");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 resultSet2 = </a:t>
            </a:r>
            <a:r>
              <a:rPr lang="en-US" altLang="ko-KR" sz="1050" dirty="0" err="1">
                <a:solidFill>
                  <a:schemeClr val="tx1"/>
                </a:solidFill>
              </a:rPr>
              <a:t>sqlConn.queryList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</a:rPr>
              <a:t>Action.READ</a:t>
            </a:r>
            <a:r>
              <a:rPr lang="en-US" altLang="ko-KR" sz="1050" dirty="0">
                <a:solidFill>
                  <a:schemeClr val="tx1"/>
                </a:solidFill>
              </a:rPr>
              <a:t>, "sample.sql2",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	paramSet2);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// Set the second 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elasticRes.setDataSet</a:t>
            </a:r>
            <a:r>
              <a:rPr lang="en-US" altLang="ko-KR" sz="1050" dirty="0">
                <a:solidFill>
                  <a:schemeClr val="tx1"/>
                </a:solidFill>
              </a:rPr>
              <a:t>(resultSet2);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} finally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if (</a:t>
            </a:r>
            <a:r>
              <a:rPr lang="en-US" altLang="ko-KR" sz="1050" dirty="0" err="1">
                <a:solidFill>
                  <a:schemeClr val="tx1"/>
                </a:solidFill>
              </a:rPr>
              <a:t>sqlConn</a:t>
            </a:r>
            <a:r>
              <a:rPr lang="en-US" altLang="ko-KR" sz="1050" dirty="0">
                <a:solidFill>
                  <a:schemeClr val="tx1"/>
                </a:solidFill>
              </a:rPr>
              <a:t> != null)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 * Close db connection. It actually dose not close the real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 * connection. It just put the connection back into the pool.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</a:t>
            </a:r>
            <a:r>
              <a:rPr lang="en-US" altLang="ko-KR" sz="1050" dirty="0" err="1">
                <a:solidFill>
                  <a:schemeClr val="tx1"/>
                </a:solidFill>
              </a:rPr>
              <a:t>sqlConn.close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}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return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</a:t>
            </a:r>
            <a:r>
              <a:rPr lang="en-US" altLang="ko-KR" sz="10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Sample02_MultiQueryService.java 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85725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latin typeface="+mn-ea"/>
              </a:rPr>
              <a:t>서비스 등록</a:t>
            </a:r>
            <a:r>
              <a:rPr lang="en-US" altLang="ko-KR" b="1" dirty="0">
                <a:latin typeface="+mn-ea"/>
              </a:rPr>
              <a:t>: /WEB-INF/elastic/bean-sample.xml</a:t>
            </a: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쿼리문</a:t>
            </a:r>
            <a:r>
              <a:rPr lang="ko-KR" altLang="en-US" b="1" dirty="0">
                <a:latin typeface="+mn-ea"/>
              </a:rPr>
              <a:t> 등록</a:t>
            </a:r>
            <a:r>
              <a:rPr lang="en-US" altLang="ko-KR" b="1" dirty="0">
                <a:latin typeface="+mn-ea"/>
              </a:rPr>
              <a:t>: /WEB-INF/elastic/</a:t>
            </a:r>
            <a:r>
              <a:rPr lang="en-US" altLang="ko-KR" b="1" dirty="0" err="1">
                <a:latin typeface="+mn-ea"/>
              </a:rPr>
              <a:t>sql</a:t>
            </a:r>
            <a:r>
              <a:rPr lang="en-US" altLang="ko-KR" b="1" dirty="0">
                <a:latin typeface="+mn-ea"/>
              </a:rPr>
              <a:t>/sample/SampleSql.xml</a:t>
            </a:r>
          </a:p>
          <a:p>
            <a:endParaRPr lang="en-US" altLang="ko-KR" b="1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57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&lt;service id="Sample02_MultiQueryService" class="elastic.sample.service.Sample02_MultiQueryService" singleton="true" </a:t>
            </a:r>
            <a:r>
              <a:rPr lang="en-US" altLang="ko-KR" sz="1050" dirty="0" err="1">
                <a:solidFill>
                  <a:schemeClr val="tx1"/>
                </a:solidFill>
              </a:rPr>
              <a:t>loginRequired</a:t>
            </a:r>
            <a:r>
              <a:rPr lang="en-US" altLang="ko-KR" sz="1050" dirty="0">
                <a:solidFill>
                  <a:schemeClr val="tx1"/>
                </a:solidFill>
              </a:rPr>
              <a:t>="false"/&gt;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6720" y="2643182"/>
            <a:ext cx="8572560" cy="3571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&lt;?xml version="1.0" encoding="UTF-8" ?&gt;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sqlMap</a:t>
            </a:r>
            <a:r>
              <a:rPr lang="en-US" altLang="ko-KR" sz="1050" dirty="0">
                <a:solidFill>
                  <a:schemeClr val="tx1"/>
                </a:solidFill>
              </a:rPr>
              <a:t> namespace="sample"&gt;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&lt;statement id="sql1" 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	&lt;![CDATA[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		SELECT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#{AAA} AS AAA,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#{BBB} AS BBB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	]]&gt;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&lt;/statement&gt;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&lt;statement id="sql2" 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	&lt;![CDATA[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		SELECT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#{AAA} AS AAA,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#{BBB} AS BBB,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#{CCC} AS CCC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	]]&gt;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&lt;/statement&gt;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</a:rPr>
              <a:t>sqlMap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요청 전문 양식들</a:t>
            </a:r>
            <a:endParaRPr lang="en-US" altLang="ko-KR" dirty="0"/>
          </a:p>
          <a:p>
            <a:r>
              <a:rPr lang="ko-KR" altLang="en-US" dirty="0"/>
              <a:t>응답 전문 양식들</a:t>
            </a:r>
            <a:endParaRPr lang="en-US" altLang="ko-KR" dirty="0"/>
          </a:p>
          <a:p>
            <a:r>
              <a:rPr lang="ko-KR" altLang="en-US" dirty="0"/>
              <a:t>서비스 사용하기</a:t>
            </a:r>
            <a:endParaRPr lang="en-US" altLang="ko-KR" dirty="0"/>
          </a:p>
          <a:p>
            <a:pPr lvl="1"/>
            <a:r>
              <a:rPr lang="ko-KR" altLang="en-US" dirty="0"/>
              <a:t>빌트인 서비스들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Sample02_MultiQueryService.java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>
                <a:latin typeface="+mn-ea"/>
              </a:rPr>
              <a:t>요청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응답</a:t>
            </a:r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00108"/>
          <a:ext cx="92155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Sample02_MultiQueryService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&amp;cmd.resType=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S1COL_AAA=111&amp;S1COL_BBB=222&amp;S2COL_AAA=111&amp;S2COL_BBB=222&amp;S2COL_CCC=333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000240"/>
          <a:ext cx="9215502" cy="434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2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&lt;Dataset id=“1"&gt;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id="BBB"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&lt;Dataset id=“2"&gt;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id="CCC"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id="BBB"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Sample03_TransactionQueryService.java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ko-KR" altLang="en-US" sz="1100" dirty="0"/>
              <a:t>트랜잭션을 걸고 두 개 이상의 </a:t>
            </a:r>
            <a:r>
              <a:rPr lang="ko-KR" altLang="en-US" sz="1100" dirty="0" err="1"/>
              <a:t>쿼리문</a:t>
            </a:r>
            <a:r>
              <a:rPr lang="ko-KR" altLang="en-US" sz="1100" dirty="0"/>
              <a:t> 수행 후 </a:t>
            </a:r>
            <a:r>
              <a:rPr lang="en-US" altLang="ko-KR" sz="1100" dirty="0" err="1"/>
              <a:t>ElasticParams</a:t>
            </a:r>
            <a:r>
              <a:rPr lang="en-US" altLang="ko-KR" sz="1100" dirty="0"/>
              <a:t> </a:t>
            </a:r>
            <a:r>
              <a:rPr lang="ko-KR" altLang="en-US" sz="1100" dirty="0"/>
              <a:t>응답</a:t>
            </a:r>
            <a:r>
              <a:rPr lang="en-US" altLang="ko-KR" sz="1100" dirty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Sample03_TransactionQueryService.java</a:t>
            </a:r>
          </a:p>
          <a:p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47863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public class Sample03_TransactionQueryService implements </a:t>
            </a:r>
            <a:r>
              <a:rPr lang="en-US" altLang="ko-KR" sz="1050" dirty="0" err="1">
                <a:solidFill>
                  <a:schemeClr val="tx1"/>
                </a:solidFill>
              </a:rPr>
              <a:t>ElasticService</a:t>
            </a:r>
            <a:r>
              <a:rPr lang="en-US" altLang="ko-KR" sz="1050" dirty="0">
                <a:solidFill>
                  <a:schemeClr val="tx1"/>
                </a:solidFill>
              </a:rPr>
              <a:t> 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>
                <a:solidFill>
                  <a:schemeClr val="tx1"/>
                </a:solidFill>
              </a:rPr>
              <a:t>ElasticRequest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req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ElasticResponse</a:t>
            </a:r>
            <a:r>
              <a:rPr lang="en-US" altLang="ko-KR" sz="1050" dirty="0">
                <a:solidFill>
                  <a:schemeClr val="tx1"/>
                </a:solidFill>
              </a:rPr>
              <a:t> res) throws Exception 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</a:t>
            </a:r>
            <a:r>
              <a:rPr lang="en-US" altLang="ko-KR" sz="1050" dirty="0">
                <a:solidFill>
                  <a:schemeClr val="tx1"/>
                </a:solidFill>
              </a:rPr>
              <a:t> = new </a:t>
            </a:r>
            <a:r>
              <a:rPr lang="en-US" altLang="ko-KR" sz="1050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SqlConn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sqlConn</a:t>
            </a:r>
            <a:r>
              <a:rPr lang="en-US" altLang="ko-KR" sz="1050" dirty="0">
                <a:solidFill>
                  <a:schemeClr val="tx1"/>
                </a:solidFill>
              </a:rPr>
              <a:t> = null;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try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 Get a db connection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sqlConn</a:t>
            </a:r>
            <a:r>
              <a:rPr lang="en-US" altLang="ko-KR" sz="1050" dirty="0">
                <a:solidFill>
                  <a:schemeClr val="tx1"/>
                </a:solidFill>
              </a:rPr>
              <a:t> = </a:t>
            </a:r>
            <a:r>
              <a:rPr lang="en-US" altLang="ko-KR" sz="1050" dirty="0" err="1">
                <a:solidFill>
                  <a:schemeClr val="tx1"/>
                </a:solidFill>
              </a:rPr>
              <a:t>EUtil.getSqlConn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 Transaction starts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sqlConn.startTransaction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 Execute the first query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 paramSet1 = </a:t>
            </a:r>
            <a:r>
              <a:rPr lang="en-US" altLang="ko-KR" sz="1050" dirty="0" err="1">
                <a:solidFill>
                  <a:schemeClr val="tx1"/>
                </a:solidFill>
              </a:rPr>
              <a:t>req.getElasticParams</a:t>
            </a:r>
            <a:r>
              <a:rPr lang="en-US" altLang="ko-KR" sz="1050" dirty="0">
                <a:solidFill>
                  <a:schemeClr val="tx1"/>
                </a:solidFill>
              </a:rPr>
              <a:t>().</a:t>
            </a:r>
            <a:r>
              <a:rPr lang="en-US" altLang="ko-KR" sz="1050" dirty="0" err="1">
                <a:solidFill>
                  <a:schemeClr val="tx1"/>
                </a:solidFill>
              </a:rPr>
              <a:t>getDataSet</a:t>
            </a:r>
            <a:r>
              <a:rPr lang="en-US" altLang="ko-KR" sz="1050" dirty="0">
                <a:solidFill>
                  <a:schemeClr val="tx1"/>
                </a:solidFill>
              </a:rPr>
              <a:t>("1");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 resultSet1 = </a:t>
            </a:r>
            <a:r>
              <a:rPr lang="en-US" altLang="ko-KR" sz="1050" dirty="0" err="1">
                <a:solidFill>
                  <a:schemeClr val="tx1"/>
                </a:solidFill>
              </a:rPr>
              <a:t>sqlConn.queryList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</a:rPr>
              <a:t>Action.READ</a:t>
            </a:r>
            <a:r>
              <a:rPr lang="en-US" altLang="ko-KR" sz="1050" dirty="0">
                <a:solidFill>
                  <a:schemeClr val="tx1"/>
                </a:solidFill>
              </a:rPr>
              <a:t>, "sample.sql1",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	paramSet1);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// Set the first 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elasticRes.setDataSet</a:t>
            </a:r>
            <a:r>
              <a:rPr lang="en-US" altLang="ko-KR" sz="1050" dirty="0">
                <a:solidFill>
                  <a:schemeClr val="tx1"/>
                </a:solidFill>
              </a:rPr>
              <a:t>(resultSet1);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계속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Sample03_TransactionQueryService.java 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85725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47863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계속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 Execute the second query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 paramSet2 = </a:t>
            </a:r>
            <a:r>
              <a:rPr lang="en-US" altLang="ko-KR" sz="1050" dirty="0" err="1">
                <a:solidFill>
                  <a:schemeClr val="tx1"/>
                </a:solidFill>
              </a:rPr>
              <a:t>req.getElasticParams</a:t>
            </a:r>
            <a:r>
              <a:rPr lang="en-US" altLang="ko-KR" sz="1050" dirty="0">
                <a:solidFill>
                  <a:schemeClr val="tx1"/>
                </a:solidFill>
              </a:rPr>
              <a:t>().</a:t>
            </a:r>
            <a:r>
              <a:rPr lang="en-US" altLang="ko-KR" sz="1050" dirty="0" err="1">
                <a:solidFill>
                  <a:schemeClr val="tx1"/>
                </a:solidFill>
              </a:rPr>
              <a:t>getDataSet</a:t>
            </a:r>
            <a:r>
              <a:rPr lang="en-US" altLang="ko-KR" sz="1050" dirty="0">
                <a:solidFill>
                  <a:schemeClr val="tx1"/>
                </a:solidFill>
              </a:rPr>
              <a:t>("2");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 resultSet2 = </a:t>
            </a:r>
            <a:r>
              <a:rPr lang="en-US" altLang="ko-KR" sz="1050" dirty="0" err="1">
                <a:solidFill>
                  <a:schemeClr val="tx1"/>
                </a:solidFill>
              </a:rPr>
              <a:t>sqlConn.queryList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</a:rPr>
              <a:t>Action.READ</a:t>
            </a:r>
            <a:r>
              <a:rPr lang="en-US" altLang="ko-KR" sz="1050" dirty="0">
                <a:solidFill>
                  <a:schemeClr val="tx1"/>
                </a:solidFill>
              </a:rPr>
              <a:t>, "sample.sql2",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	paramSet2);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// Set the second 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elasticRes.setDataSet</a:t>
            </a:r>
            <a:r>
              <a:rPr lang="en-US" altLang="ko-KR" sz="1050" dirty="0">
                <a:solidFill>
                  <a:schemeClr val="tx1"/>
                </a:solidFill>
              </a:rPr>
              <a:t>(resultSet2);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 Transaction ends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sqlConn.commit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} finally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if (</a:t>
            </a:r>
            <a:r>
              <a:rPr lang="en-US" altLang="ko-KR" sz="1050" dirty="0" err="1">
                <a:solidFill>
                  <a:schemeClr val="tx1"/>
                </a:solidFill>
              </a:rPr>
              <a:t>sqlConn</a:t>
            </a:r>
            <a:r>
              <a:rPr lang="en-US" altLang="ko-KR" sz="1050" dirty="0">
                <a:solidFill>
                  <a:schemeClr val="tx1"/>
                </a:solidFill>
              </a:rPr>
              <a:t> != null)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 * Close db connection. It actually dose not close the real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 * connection. It just put the connection back into the pool.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</a:t>
            </a:r>
            <a:r>
              <a:rPr lang="en-US" altLang="ko-KR" sz="1050" dirty="0" err="1">
                <a:solidFill>
                  <a:schemeClr val="tx1"/>
                </a:solidFill>
              </a:rPr>
              <a:t>sqlConn.close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}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return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</a:t>
            </a:r>
            <a:r>
              <a:rPr lang="en-US" altLang="ko-KR" sz="10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Sample03_TransactionQueryService.java 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85725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latin typeface="+mn-ea"/>
              </a:rPr>
              <a:t>서비스 등록</a:t>
            </a:r>
            <a:r>
              <a:rPr lang="en-US" altLang="ko-KR" b="1" dirty="0">
                <a:latin typeface="+mn-ea"/>
              </a:rPr>
              <a:t>: /WEB-INF/elastic/bean-sample.xml</a:t>
            </a: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쿼리문</a:t>
            </a:r>
            <a:r>
              <a:rPr lang="ko-KR" altLang="en-US" b="1" dirty="0">
                <a:latin typeface="+mn-ea"/>
              </a:rPr>
              <a:t> 등록</a:t>
            </a:r>
            <a:r>
              <a:rPr lang="en-US" altLang="ko-KR" b="1" dirty="0">
                <a:latin typeface="+mn-ea"/>
              </a:rPr>
              <a:t>: /WEB-INF/elastic/</a:t>
            </a:r>
            <a:r>
              <a:rPr lang="en-US" altLang="ko-KR" b="1" dirty="0" err="1">
                <a:latin typeface="+mn-ea"/>
              </a:rPr>
              <a:t>sql</a:t>
            </a:r>
            <a:r>
              <a:rPr lang="en-US" altLang="ko-KR" b="1" dirty="0">
                <a:latin typeface="+mn-ea"/>
              </a:rPr>
              <a:t>/sample/SampleSql.xml</a:t>
            </a:r>
          </a:p>
          <a:p>
            <a:endParaRPr lang="en-US" altLang="ko-KR" b="1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57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&lt;service id="Sample03_TransactionQueryService" class="elastic.sample.service.Sample03_TransactionQueryService" singleton="true" </a:t>
            </a:r>
            <a:r>
              <a:rPr lang="en-US" altLang="ko-KR" sz="1050" dirty="0" err="1">
                <a:solidFill>
                  <a:schemeClr val="tx1"/>
                </a:solidFill>
              </a:rPr>
              <a:t>loginRequired</a:t>
            </a:r>
            <a:r>
              <a:rPr lang="en-US" altLang="ko-KR" sz="1050" dirty="0">
                <a:solidFill>
                  <a:schemeClr val="tx1"/>
                </a:solidFill>
              </a:rPr>
              <a:t>="false"/&gt;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6720" y="2643182"/>
            <a:ext cx="8572560" cy="3571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&lt;?xml version="1.0" encoding="UTF-8" ?&gt;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sqlMap</a:t>
            </a:r>
            <a:r>
              <a:rPr lang="en-US" altLang="ko-KR" sz="1050" dirty="0">
                <a:solidFill>
                  <a:schemeClr val="tx1"/>
                </a:solidFill>
              </a:rPr>
              <a:t> namespace="sample"&gt;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&lt;statement id="sql1" 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	&lt;![CDATA[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		SELECT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#{AAA} AS AAA,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#{BBB} AS BBB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	]]&gt;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&lt;/statement&gt;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&lt;statement id="sql2" 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	&lt;![CDATA[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		SELECT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#{AAA} AS AAA,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#{BBB} AS BBB,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#{CCC} AS CCC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	]]&gt;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&lt;/statement&gt;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</a:rPr>
              <a:t>sqlMap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Sample03_TransactionQueryService.java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>
                <a:latin typeface="+mn-ea"/>
              </a:rPr>
              <a:t>요청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응답</a:t>
            </a:r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00108"/>
          <a:ext cx="92155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Sample03_TransactionQueryService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&amp;cmd.resType=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S1COL_AAA=111&amp;S1COL_BBB=222&amp;S2COL_AAA=111&amp;S2COL_BBB=222&amp;S2COL_CCC=333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000240"/>
          <a:ext cx="9215502" cy="434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&lt;Dataset id=“1"&gt;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id="BBB"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&lt;Dataset id=“2"&gt;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id="CCC"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id="BBB"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</a:t>
            </a:r>
            <a:r>
              <a:rPr lang="en-US" altLang="ko-KR" dirty="0">
                <a:solidFill>
                  <a:schemeClr val="tx1"/>
                </a:solidFill>
              </a:rPr>
              <a:t>Sample04_ElasticParamsService</a:t>
            </a:r>
            <a:r>
              <a:rPr lang="en-US" altLang="ko-KR" dirty="0"/>
              <a:t>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en-US" altLang="ko-KR" sz="1100" dirty="0" err="1"/>
              <a:t>ElasticParams</a:t>
            </a:r>
            <a:r>
              <a:rPr lang="en-US" altLang="ko-KR" sz="1100" dirty="0"/>
              <a:t> </a:t>
            </a:r>
            <a:r>
              <a:rPr lang="ko-KR" altLang="en-US" sz="1100" dirty="0"/>
              <a:t>객체 응답</a:t>
            </a:r>
            <a:endParaRPr lang="en-US" altLang="ko-KR" sz="1100" dirty="0"/>
          </a:p>
          <a:p>
            <a:endParaRPr lang="en-US" altLang="ko-KR" sz="1100" b="1" dirty="0"/>
          </a:p>
          <a:p>
            <a:r>
              <a:rPr lang="en-US" altLang="ko-KR" sz="1100" b="1" dirty="0">
                <a:solidFill>
                  <a:schemeClr val="tx1"/>
                </a:solidFill>
              </a:rPr>
              <a:t>Sample04_ElasticParamsService</a:t>
            </a:r>
            <a:r>
              <a:rPr lang="en-US" altLang="ko-KR" sz="1100" b="1" dirty="0"/>
              <a:t>.java</a:t>
            </a:r>
          </a:p>
          <a:p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46434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public class Sample04_ElasticParamsService implements </a:t>
            </a:r>
            <a:r>
              <a:rPr lang="en-US" altLang="ko-KR" sz="1050" dirty="0" err="1">
                <a:solidFill>
                  <a:schemeClr val="tx1"/>
                </a:solidFill>
              </a:rPr>
              <a:t>ElasticService</a:t>
            </a:r>
            <a:r>
              <a:rPr lang="en-US" altLang="ko-KR" sz="105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private static final Logger LOG = </a:t>
            </a:r>
            <a:r>
              <a:rPr lang="en-US" altLang="ko-KR" sz="1050" dirty="0" err="1">
                <a:solidFill>
                  <a:schemeClr val="tx1"/>
                </a:solidFill>
              </a:rPr>
              <a:t>Logger.getLogger</a:t>
            </a:r>
            <a:r>
              <a:rPr lang="en-US" altLang="ko-KR" sz="1050" dirty="0">
                <a:solidFill>
                  <a:schemeClr val="tx1"/>
                </a:solidFill>
              </a:rPr>
              <a:t>(Sample04_ElasticParamsService.class);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>
                <a:solidFill>
                  <a:schemeClr val="tx1"/>
                </a:solidFill>
              </a:rPr>
              <a:t>ElasticRequest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req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ElasticResponse</a:t>
            </a:r>
            <a:r>
              <a:rPr lang="en-US" altLang="ko-KR" sz="1050" dirty="0">
                <a:solidFill>
                  <a:schemeClr val="tx1"/>
                </a:solidFill>
              </a:rPr>
              <a:t> res) throws Exception 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 * Checking Input </a:t>
            </a:r>
            <a:r>
              <a:rPr lang="en-US" altLang="ko-KR" sz="1050" dirty="0" err="1">
                <a:solidFill>
                  <a:schemeClr val="tx1"/>
                </a:solidFill>
              </a:rPr>
              <a:t>ElasticParams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elasticReq</a:t>
            </a:r>
            <a:r>
              <a:rPr lang="en-US" altLang="ko-KR" sz="1050" dirty="0">
                <a:solidFill>
                  <a:schemeClr val="tx1"/>
                </a:solidFill>
              </a:rPr>
              <a:t> = </a:t>
            </a:r>
            <a:r>
              <a:rPr lang="en-US" altLang="ko-KR" sz="1050" dirty="0" err="1">
                <a:solidFill>
                  <a:schemeClr val="tx1"/>
                </a:solidFill>
              </a:rPr>
              <a:t>req.getElasticParams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if (</a:t>
            </a:r>
            <a:r>
              <a:rPr lang="en-US" altLang="ko-KR" sz="1050" dirty="0" err="1">
                <a:solidFill>
                  <a:schemeClr val="tx1"/>
                </a:solidFill>
              </a:rPr>
              <a:t>LOG.isTraceEnabled</a:t>
            </a:r>
            <a:r>
              <a:rPr lang="en-US" altLang="ko-KR" sz="1050" dirty="0">
                <a:solidFill>
                  <a:schemeClr val="tx1"/>
                </a:solidFill>
              </a:rPr>
              <a:t>())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LOG.trace</a:t>
            </a:r>
            <a:r>
              <a:rPr lang="en-US" altLang="ko-KR" sz="1050" dirty="0">
                <a:solidFill>
                  <a:schemeClr val="tx1"/>
                </a:solidFill>
              </a:rPr>
              <a:t>("Input Parameter ABC: " + </a:t>
            </a:r>
            <a:r>
              <a:rPr lang="en-US" altLang="ko-KR" sz="1050" dirty="0" err="1">
                <a:solidFill>
                  <a:schemeClr val="tx1"/>
                </a:solidFill>
              </a:rPr>
              <a:t>elasticReq.getParam</a:t>
            </a:r>
            <a:r>
              <a:rPr lang="en-US" altLang="ko-KR" sz="1050" dirty="0">
                <a:solidFill>
                  <a:schemeClr val="tx1"/>
                </a:solidFill>
              </a:rPr>
              <a:t>("ABC"));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LOG.trace</a:t>
            </a:r>
            <a:r>
              <a:rPr lang="en-US" altLang="ko-KR" sz="1050" dirty="0">
                <a:solidFill>
                  <a:schemeClr val="tx1"/>
                </a:solidFill>
              </a:rPr>
              <a:t>("Input Parameters: " + </a:t>
            </a:r>
            <a:r>
              <a:rPr lang="en-US" altLang="ko-KR" sz="1050" dirty="0" err="1">
                <a:solidFill>
                  <a:schemeClr val="tx1"/>
                </a:solidFill>
              </a:rPr>
              <a:t>elasticReq.getParamMap</a:t>
            </a:r>
            <a:r>
              <a:rPr lang="en-US" altLang="ko-KR" sz="105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LOG.trace</a:t>
            </a:r>
            <a:r>
              <a:rPr lang="en-US" altLang="ko-KR" sz="1050" dirty="0">
                <a:solidFill>
                  <a:schemeClr val="tx1"/>
                </a:solidFill>
              </a:rPr>
              <a:t>("Input </a:t>
            </a:r>
            <a:r>
              <a:rPr lang="en-US" altLang="ko-KR" sz="1050" dirty="0" err="1">
                <a:solidFill>
                  <a:schemeClr val="tx1"/>
                </a:solidFill>
              </a:rPr>
              <a:t>Nonamed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: " + </a:t>
            </a:r>
            <a:r>
              <a:rPr lang="en-US" altLang="ko-KR" sz="1050" dirty="0" err="1">
                <a:solidFill>
                  <a:schemeClr val="tx1"/>
                </a:solidFill>
              </a:rPr>
              <a:t>elasticReq.getNonameDataSet</a:t>
            </a:r>
            <a:r>
              <a:rPr lang="en-US" altLang="ko-KR" sz="105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LOG.trace</a:t>
            </a:r>
            <a:r>
              <a:rPr lang="en-US" altLang="ko-KR" sz="1050" dirty="0">
                <a:solidFill>
                  <a:schemeClr val="tx1"/>
                </a:solidFill>
              </a:rPr>
              <a:t>("Input 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 named '1': " + </a:t>
            </a:r>
            <a:r>
              <a:rPr lang="en-US" altLang="ko-KR" sz="1050" dirty="0" err="1">
                <a:solidFill>
                  <a:schemeClr val="tx1"/>
                </a:solidFill>
              </a:rPr>
              <a:t>elasticReq.getDataSet</a:t>
            </a:r>
            <a:r>
              <a:rPr lang="en-US" altLang="ko-KR" sz="1050" dirty="0">
                <a:solidFill>
                  <a:schemeClr val="tx1"/>
                </a:solidFill>
              </a:rPr>
              <a:t>("1"));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}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/*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 * Setting Output </a:t>
            </a:r>
            <a:r>
              <a:rPr lang="en-US" altLang="ko-KR" sz="1050" dirty="0" err="1">
                <a:solidFill>
                  <a:schemeClr val="tx1"/>
                </a:solidFill>
              </a:rPr>
              <a:t>ElasticParams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 */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</a:t>
            </a:r>
            <a:r>
              <a:rPr lang="en-US" altLang="ko-KR" sz="1050" dirty="0">
                <a:solidFill>
                  <a:schemeClr val="tx1"/>
                </a:solidFill>
              </a:rPr>
              <a:t> = new </a:t>
            </a:r>
            <a:r>
              <a:rPr lang="en-US" altLang="ko-KR" sz="1050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// Set 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 named '1'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 ds1 = new </a:t>
            </a:r>
            <a:r>
              <a:rPr lang="en-US" altLang="ko-KR" sz="1050" dirty="0" err="1">
                <a:solidFill>
                  <a:schemeClr val="tx1"/>
                </a:solidFill>
              </a:rPr>
              <a:t>WebDataSet</a:t>
            </a:r>
            <a:r>
              <a:rPr lang="en-US" altLang="ko-KR" sz="1050" dirty="0">
                <a:solidFill>
                  <a:schemeClr val="tx1"/>
                </a:solidFill>
              </a:rPr>
              <a:t>("1");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elasticRes.setDataSet</a:t>
            </a:r>
            <a:r>
              <a:rPr lang="en-US" altLang="ko-KR" sz="1050" dirty="0">
                <a:solidFill>
                  <a:schemeClr val="tx1"/>
                </a:solidFill>
              </a:rPr>
              <a:t>(ds1);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계속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</a:t>
            </a:r>
            <a:r>
              <a:rPr lang="en-US" altLang="ko-KR" dirty="0">
                <a:solidFill>
                  <a:schemeClr val="tx1"/>
                </a:solidFill>
              </a:rPr>
              <a:t>Sample04_ElasticParamsService</a:t>
            </a:r>
            <a:r>
              <a:rPr lang="en-US" altLang="ko-KR" dirty="0"/>
              <a:t>.java 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6720" y="4286256"/>
            <a:ext cx="8572560" cy="57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&lt;service id="Sample04_ElasticParamsService" class="elastic.sample.service.Sample04_ElasticParamsService" singleton="true" </a:t>
            </a:r>
            <a:r>
              <a:rPr lang="en-US" altLang="ko-KR" sz="1050" dirty="0" err="1">
                <a:solidFill>
                  <a:schemeClr val="tx1"/>
                </a:solidFill>
              </a:rPr>
              <a:t>loginRequired</a:t>
            </a:r>
            <a:r>
              <a:rPr lang="en-US" altLang="ko-KR" sz="1050" dirty="0">
                <a:solidFill>
                  <a:schemeClr val="tx1"/>
                </a:solidFill>
              </a:rPr>
              <a:t>="false"/&gt;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85725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latin typeface="+mn-ea"/>
              </a:rPr>
              <a:t>서비스 등록</a:t>
            </a:r>
            <a:r>
              <a:rPr lang="en-US" altLang="ko-KR" b="1" dirty="0">
                <a:latin typeface="+mn-ea"/>
              </a:rPr>
              <a:t>: /WEB-INF/elastic/bean-sample.xml</a:t>
            </a:r>
          </a:p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785794"/>
            <a:ext cx="8572560" cy="2857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계속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// Set row1 which is a Row object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Row row1 = new </a:t>
            </a:r>
            <a:r>
              <a:rPr lang="en-US" altLang="ko-KR" sz="1050" dirty="0" err="1">
                <a:solidFill>
                  <a:schemeClr val="tx1"/>
                </a:solidFill>
              </a:rPr>
              <a:t>WebRow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row1.put("c1", 111);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row1.put("c2", "</a:t>
            </a:r>
            <a:r>
              <a:rPr lang="en-US" altLang="ko-KR" sz="1050" dirty="0" err="1">
                <a:solidFill>
                  <a:schemeClr val="tx1"/>
                </a:solidFill>
              </a:rPr>
              <a:t>aaa</a:t>
            </a:r>
            <a:r>
              <a:rPr lang="en-US" altLang="ko-KR" sz="1050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ds1.add(row1);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// Set row2 which is a Map object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Map row2 = new </a:t>
            </a:r>
            <a:r>
              <a:rPr lang="en-US" altLang="ko-KR" sz="1050" dirty="0" err="1">
                <a:solidFill>
                  <a:schemeClr val="tx1"/>
                </a:solidFill>
              </a:rPr>
              <a:t>HashMap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row2.put("c1", 222);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row2.put("c2", "</a:t>
            </a:r>
            <a:r>
              <a:rPr lang="en-US" altLang="ko-KR" sz="1050" dirty="0" err="1">
                <a:solidFill>
                  <a:schemeClr val="tx1"/>
                </a:solidFill>
              </a:rPr>
              <a:t>bbb</a:t>
            </a:r>
            <a:r>
              <a:rPr lang="en-US" altLang="ko-KR" sz="1050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ds1.add(row2);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return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</a:t>
            </a:r>
            <a:r>
              <a:rPr lang="en-US" altLang="ko-KR" sz="10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</a:t>
            </a:r>
            <a:r>
              <a:rPr lang="en-US" altLang="ko-KR" dirty="0">
                <a:solidFill>
                  <a:schemeClr val="tx1"/>
                </a:solidFill>
              </a:rPr>
              <a:t>Sample04_ElasticParamsService</a:t>
            </a:r>
            <a:r>
              <a:rPr lang="en-US" altLang="ko-KR" dirty="0"/>
              <a:t>.java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>
                <a:latin typeface="+mn-ea"/>
              </a:rPr>
              <a:t>요청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응답</a:t>
            </a:r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71546"/>
          <a:ext cx="921550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=Sample04_ElasticParamsService&amp;cmd.resType=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214554"/>
          <a:ext cx="9215502" cy="352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&lt;Dataset id="1"&gt;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id="c2"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id="c1" type="Integer"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	&lt;Col id="c2"&gt;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	&lt;Col id="c1"&gt;111&lt;/Col&gt;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	&lt;Col id="c2"&gt;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bbb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	&lt;Col id="c1"&gt;222&lt;/Col&gt;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Sample05_ListService.java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en-US" altLang="ko-KR" sz="1100" dirty="0"/>
              <a:t>List </a:t>
            </a:r>
            <a:r>
              <a:rPr lang="ko-KR" altLang="en-US" sz="1100" dirty="0"/>
              <a:t>데이터 응답</a:t>
            </a:r>
            <a:endParaRPr lang="en-US" altLang="ko-KR" sz="1100" dirty="0"/>
          </a:p>
          <a:p>
            <a:endParaRPr lang="en-US" altLang="ko-KR" sz="1100" b="1" dirty="0"/>
          </a:p>
          <a:p>
            <a:r>
              <a:rPr lang="en-US" altLang="ko-KR" sz="1100" b="1" dirty="0"/>
              <a:t>Sample05_ListService.java</a:t>
            </a: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서비스 등록</a:t>
            </a:r>
            <a:r>
              <a:rPr lang="en-US" altLang="ko-KR" sz="1100" b="1" dirty="0">
                <a:latin typeface="+mn-ea"/>
              </a:rPr>
              <a:t>: /WEB-INF/elastic/bean-sample.xml</a:t>
            </a: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40719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public class Sample05_ListService implements </a:t>
            </a:r>
            <a:r>
              <a:rPr lang="en-US" altLang="ko-KR" sz="1050" dirty="0" err="1">
                <a:solidFill>
                  <a:schemeClr val="tx1"/>
                </a:solidFill>
              </a:rPr>
              <a:t>ElasticService</a:t>
            </a:r>
            <a:r>
              <a:rPr lang="en-US" altLang="ko-KR" sz="1050" dirty="0">
                <a:solidFill>
                  <a:schemeClr val="tx1"/>
                </a:solidFill>
              </a:rPr>
              <a:t> 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>
                <a:solidFill>
                  <a:schemeClr val="tx1"/>
                </a:solidFill>
              </a:rPr>
              <a:t>ElasticRequest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req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ElasticResponse</a:t>
            </a:r>
            <a:r>
              <a:rPr lang="en-US" altLang="ko-KR" sz="1050" dirty="0">
                <a:solidFill>
                  <a:schemeClr val="tx1"/>
                </a:solidFill>
              </a:rPr>
              <a:t> res) throws Exception 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HashMap</a:t>
            </a:r>
            <a:r>
              <a:rPr lang="en-US" altLang="ko-KR" sz="1050" dirty="0">
                <a:solidFill>
                  <a:schemeClr val="tx1"/>
                </a:solidFill>
              </a:rPr>
              <a:t> row1 = new </a:t>
            </a:r>
            <a:r>
              <a:rPr lang="en-US" altLang="ko-KR" sz="1050" dirty="0" err="1">
                <a:solidFill>
                  <a:schemeClr val="tx1"/>
                </a:solidFill>
              </a:rPr>
              <a:t>HashMap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row1.put("col1", 1111);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row1.put("col2", "AAAA");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HashMap</a:t>
            </a:r>
            <a:r>
              <a:rPr lang="en-US" altLang="ko-KR" sz="1050" dirty="0">
                <a:solidFill>
                  <a:schemeClr val="tx1"/>
                </a:solidFill>
              </a:rPr>
              <a:t> row2 = new </a:t>
            </a:r>
            <a:r>
              <a:rPr lang="en-US" altLang="ko-KR" sz="1050" dirty="0" err="1">
                <a:solidFill>
                  <a:schemeClr val="tx1"/>
                </a:solidFill>
              </a:rPr>
              <a:t>HashMap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row2.put("col1", null);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row2.put("col2", "BBBB");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HashMap</a:t>
            </a:r>
            <a:r>
              <a:rPr lang="en-US" altLang="ko-KR" sz="1050" dirty="0">
                <a:solidFill>
                  <a:schemeClr val="tx1"/>
                </a:solidFill>
              </a:rPr>
              <a:t> row3 = new </a:t>
            </a:r>
            <a:r>
              <a:rPr lang="en-US" altLang="ko-KR" sz="1050" dirty="0" err="1">
                <a:solidFill>
                  <a:schemeClr val="tx1"/>
                </a:solidFill>
              </a:rPr>
              <a:t>HashMap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row3.put("col1", 3333);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row3.put("col2", "BBBB");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ArrayList</a:t>
            </a:r>
            <a:r>
              <a:rPr lang="en-US" altLang="ko-KR" sz="1050" dirty="0">
                <a:solidFill>
                  <a:schemeClr val="tx1"/>
                </a:solidFill>
              </a:rPr>
              <a:t> list = new </a:t>
            </a:r>
            <a:r>
              <a:rPr lang="en-US" altLang="ko-KR" sz="1050" dirty="0" err="1">
                <a:solidFill>
                  <a:schemeClr val="tx1"/>
                </a:solidFill>
              </a:rPr>
              <a:t>ArrayList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list.add</a:t>
            </a:r>
            <a:r>
              <a:rPr lang="en-US" altLang="ko-KR" sz="1050" dirty="0">
                <a:solidFill>
                  <a:schemeClr val="tx1"/>
                </a:solidFill>
              </a:rPr>
              <a:t>(row1);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list.add</a:t>
            </a:r>
            <a:r>
              <a:rPr lang="en-US" altLang="ko-KR" sz="1050" dirty="0">
                <a:solidFill>
                  <a:schemeClr val="tx1"/>
                </a:solidFill>
              </a:rPr>
              <a:t>(row2);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list.add</a:t>
            </a:r>
            <a:r>
              <a:rPr lang="en-US" altLang="ko-KR" sz="1050" dirty="0">
                <a:solidFill>
                  <a:schemeClr val="tx1"/>
                </a:solidFill>
              </a:rPr>
              <a:t>(row3);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return list;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6720" y="5857892"/>
            <a:ext cx="8572560" cy="3571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&lt;service id="Sample05_ListService" class="elastic.sample.service.Sample05_ListService" singleton="true" </a:t>
            </a:r>
            <a:r>
              <a:rPr lang="en-US" altLang="ko-KR" sz="1050" dirty="0" err="1">
                <a:solidFill>
                  <a:schemeClr val="tx1"/>
                </a:solidFill>
              </a:rPr>
              <a:t>loginRequired</a:t>
            </a:r>
            <a:r>
              <a:rPr lang="en-US" altLang="ko-KR" sz="1050" dirty="0">
                <a:solidFill>
                  <a:schemeClr val="tx1"/>
                </a:solidFill>
              </a:rPr>
              <a:t>="false"/&gt;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Sample05_ListService.java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>
                <a:latin typeface="+mn-ea"/>
              </a:rPr>
              <a:t>요청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응답</a:t>
            </a:r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71546"/>
          <a:ext cx="921550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=Sample05_ListService&amp;cmd.resType=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214554"/>
          <a:ext cx="9215502" cy="406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&lt;Dataset id=""&gt;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id="col2"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id="col1" type="Integer"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	&lt;Col id="col2"&gt;AAAA&lt;/Col&gt;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	&lt;Col id="col1"&gt;1111&lt;/Col&gt;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	&lt;Col id="col2"&gt;BBBB&lt;/Col&gt;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	&lt;Col id="col2"&gt;BBBB&lt;/Col&gt;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	&lt;Col id="col1"&gt;3333&lt;/Col&gt;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요청 전문 </a:t>
            </a:r>
            <a:r>
              <a:rPr lang="en-US" altLang="ko-KR" dirty="0"/>
              <a:t>&gt; URL Parameter </a:t>
            </a:r>
            <a:r>
              <a:rPr lang="ko-KR" altLang="en-US" dirty="0"/>
              <a:t>방식 양식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/>
              <a:t>URL Parameter </a:t>
            </a:r>
            <a:r>
              <a:rPr lang="ko-KR" altLang="en-US" sz="1100" b="1" dirty="0"/>
              <a:t>방식</a:t>
            </a:r>
            <a:endParaRPr lang="en-US" altLang="ko-KR" sz="1100" b="1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3</a:t>
            </a:r>
          </a:p>
          <a:p>
            <a:pPr lvl="2"/>
            <a:r>
              <a:rPr lang="en-US" altLang="ko-KR" dirty="0"/>
              <a:t>Parameters: </a:t>
            </a:r>
            <a:r>
              <a:rPr lang="en-US" altLang="ko-KR" dirty="0" err="1"/>
              <a:t>cmd</a:t>
            </a:r>
            <a:r>
              <a:rPr lang="en-US" altLang="ko-KR" dirty="0"/>
              <a:t>=</a:t>
            </a:r>
            <a:r>
              <a:rPr lang="en-US" altLang="ko-KR" dirty="0" err="1"/>
              <a:t>DefaultService</a:t>
            </a:r>
            <a:r>
              <a:rPr lang="en-US" altLang="ko-KR" dirty="0"/>
              <a:t>, </a:t>
            </a:r>
            <a:r>
              <a:rPr lang="en-US" altLang="ko-KR" dirty="0" err="1"/>
              <a:t>cmd.resType</a:t>
            </a:r>
            <a:r>
              <a:rPr lang="en-US" altLang="ko-KR" dirty="0"/>
              <a:t>=</a:t>
            </a:r>
            <a:r>
              <a:rPr lang="en-US" altLang="ko-KR" dirty="0" err="1"/>
              <a:t>PlatformXml</a:t>
            </a:r>
            <a:r>
              <a:rPr lang="en-US" altLang="ko-KR" dirty="0"/>
              <a:t>, </a:t>
            </a:r>
            <a:r>
              <a:rPr lang="en-US" altLang="ko-KR" dirty="0" err="1"/>
              <a:t>sqlId</a:t>
            </a:r>
            <a:r>
              <a:rPr lang="en-US" altLang="ko-KR" dirty="0"/>
              <a:t>=sample.sql1,sample.sql2, action=T</a:t>
            </a:r>
          </a:p>
          <a:p>
            <a:pPr lvl="2"/>
            <a:r>
              <a:rPr lang="en-US" altLang="ko-KR" dirty="0" err="1"/>
              <a:t>DataSets</a:t>
            </a:r>
            <a:r>
              <a:rPr lang="en-US" altLang="ko-KR" dirty="0"/>
              <a:t>: </a:t>
            </a:r>
            <a:r>
              <a:rPr lang="ko-KR" altLang="en-US" dirty="0"/>
              <a:t>두 개의</a:t>
            </a:r>
            <a:r>
              <a:rPr lang="en-US" altLang="ko-KR" dirty="0"/>
              <a:t> </a:t>
            </a:r>
            <a:r>
              <a:rPr lang="en-US" altLang="ko-KR" dirty="0" err="1"/>
              <a:t>DataSet</a:t>
            </a:r>
            <a:r>
              <a:rPr lang="en-US" altLang="ko-KR" dirty="0"/>
              <a:t>. </a:t>
            </a:r>
            <a:r>
              <a:rPr lang="ko-KR" altLang="en-US" dirty="0"/>
              <a:t>첫 번째 </a:t>
            </a:r>
            <a:r>
              <a:rPr lang="en-US" altLang="ko-KR" dirty="0" err="1"/>
              <a:t>DataSet</a:t>
            </a:r>
            <a:r>
              <a:rPr lang="ko-KR" altLang="en-US" dirty="0"/>
              <a:t>은 하나의 </a:t>
            </a:r>
            <a:r>
              <a:rPr lang="en-US" altLang="ko-KR" dirty="0"/>
              <a:t>Row(‘AAA=111, BBB=222’). </a:t>
            </a:r>
            <a:r>
              <a:rPr lang="ko-KR" altLang="en-US" dirty="0"/>
              <a:t>두 번째 </a:t>
            </a:r>
            <a:r>
              <a:rPr lang="en-US" altLang="ko-KR" dirty="0" err="1"/>
              <a:t>DataSet</a:t>
            </a:r>
            <a:r>
              <a:rPr lang="ko-KR" altLang="en-US" dirty="0"/>
              <a:t>은 하나의 </a:t>
            </a:r>
            <a:r>
              <a:rPr lang="en-US" altLang="ko-KR" dirty="0"/>
              <a:t>Row(‘AAA=111, BBB=222, CCC=333’)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9" name="직사각형 28"/>
          <p:cNvSpPr/>
          <p:nvPr/>
        </p:nvSpPr>
        <p:spPr>
          <a:xfrm>
            <a:off x="1238224" y="2141976"/>
            <a:ext cx="8001056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?</a:t>
            </a:r>
            <a:r>
              <a:rPr lang="en-US" altLang="ko-KR" sz="1050" dirty="0" err="1">
                <a:solidFill>
                  <a:schemeClr val="tx1"/>
                </a:solidFill>
              </a:rPr>
              <a:t>cmd</a:t>
            </a:r>
            <a:r>
              <a:rPr lang="en-US" altLang="ko-KR" sz="1050" dirty="0">
                <a:solidFill>
                  <a:schemeClr val="tx1"/>
                </a:solidFill>
              </a:rPr>
              <a:t>=</a:t>
            </a:r>
            <a:r>
              <a:rPr lang="en-US" altLang="ko-KR" sz="1050" dirty="0" err="1">
                <a:solidFill>
                  <a:schemeClr val="tx1"/>
                </a:solidFill>
              </a:rPr>
              <a:t>DefaultService&amp;cmd.resType</a:t>
            </a:r>
            <a:r>
              <a:rPr lang="en-US" altLang="ko-KR" sz="1050" dirty="0">
                <a:solidFill>
                  <a:schemeClr val="tx1"/>
                </a:solidFill>
              </a:rPr>
              <a:t>=</a:t>
            </a:r>
            <a:r>
              <a:rPr lang="en-US" altLang="ko-KR" sz="1050" dirty="0" err="1">
                <a:solidFill>
                  <a:schemeClr val="tx1"/>
                </a:solidFill>
              </a:rPr>
              <a:t>PlatformXml&amp;sqlId</a:t>
            </a:r>
            <a:r>
              <a:rPr lang="en-US" altLang="ko-KR" sz="1050" dirty="0">
                <a:solidFill>
                  <a:schemeClr val="tx1"/>
                </a:solidFill>
              </a:rPr>
              <a:t>=sample.sql1,sample.sql2&amp;action=T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&amp;S1COL_AAA=111&amp;S1COL_BBB=222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&amp;S2COL_AAA=111&amp;S2COL_BBB=222&amp;S2COL_CCC=333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Sample06_RowService.java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en-US" altLang="ko-KR" sz="1100" dirty="0"/>
              <a:t>Map </a:t>
            </a:r>
            <a:r>
              <a:rPr lang="ko-KR" altLang="en-US" sz="1100" dirty="0"/>
              <a:t>데이터 응답</a:t>
            </a:r>
            <a:endParaRPr lang="en-US" altLang="ko-KR" sz="1100" dirty="0"/>
          </a:p>
          <a:p>
            <a:endParaRPr lang="en-US" altLang="ko-KR" sz="1100" b="1" dirty="0"/>
          </a:p>
          <a:p>
            <a:r>
              <a:rPr lang="en-US" altLang="ko-KR" sz="1100" b="1" dirty="0"/>
              <a:t>Sample06_RowService.java</a:t>
            </a: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서비스 등록</a:t>
            </a:r>
            <a:r>
              <a:rPr lang="en-US" altLang="ko-KR" sz="1100" b="1" dirty="0">
                <a:latin typeface="+mn-ea"/>
              </a:rPr>
              <a:t>: /WEB-INF/elastic/bean-sample.xml</a:t>
            </a: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3929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public class Sample06_RowService implements </a:t>
            </a:r>
            <a:r>
              <a:rPr lang="en-US" altLang="ko-KR" sz="1050" dirty="0" err="1">
                <a:solidFill>
                  <a:schemeClr val="tx1"/>
                </a:solidFill>
              </a:rPr>
              <a:t>ElasticService</a:t>
            </a:r>
            <a:r>
              <a:rPr lang="en-US" altLang="ko-KR" sz="1050" dirty="0">
                <a:solidFill>
                  <a:schemeClr val="tx1"/>
                </a:solidFill>
              </a:rPr>
              <a:t> 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>
                <a:solidFill>
                  <a:schemeClr val="tx1"/>
                </a:solidFill>
              </a:rPr>
              <a:t>ElasticRequest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req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ElasticResponse</a:t>
            </a:r>
            <a:r>
              <a:rPr lang="en-US" altLang="ko-KR" sz="1050" dirty="0">
                <a:solidFill>
                  <a:schemeClr val="tx1"/>
                </a:solidFill>
              </a:rPr>
              <a:t> res) throws Exception 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HashMap</a:t>
            </a:r>
            <a:r>
              <a:rPr lang="en-US" altLang="ko-KR" sz="1050" dirty="0">
                <a:solidFill>
                  <a:schemeClr val="tx1"/>
                </a:solidFill>
              </a:rPr>
              <a:t> row1 = new </a:t>
            </a:r>
            <a:r>
              <a:rPr lang="en-US" altLang="ko-KR" sz="1050" dirty="0" err="1">
                <a:solidFill>
                  <a:schemeClr val="tx1"/>
                </a:solidFill>
              </a:rPr>
              <a:t>HashMap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row1.put("col1", 1111);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row1.put("col2", "AAAA");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return row1;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6720" y="5857892"/>
            <a:ext cx="8572560" cy="3571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&lt;service id="Sample06_RowService" class="elastic.sample.service.Sample06_RowService" singleton="true" </a:t>
            </a:r>
            <a:r>
              <a:rPr lang="en-US" altLang="ko-KR" sz="1050" dirty="0" err="1">
                <a:solidFill>
                  <a:schemeClr val="tx1"/>
                </a:solidFill>
              </a:rPr>
              <a:t>loginRequired</a:t>
            </a:r>
            <a:r>
              <a:rPr lang="en-US" altLang="ko-KR" sz="1050" dirty="0">
                <a:solidFill>
                  <a:schemeClr val="tx1"/>
                </a:solidFill>
              </a:rPr>
              <a:t>="false"/&gt;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Sample06_RowService.java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>
                <a:latin typeface="+mn-ea"/>
              </a:rPr>
              <a:t>요청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응답</a:t>
            </a:r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71546"/>
          <a:ext cx="921550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=Sample06_RowService&amp;cmd.resType=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214554"/>
          <a:ext cx="9215502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&lt;Dataset id=""&gt;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id="col2"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id="col1" type="Integer"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	&lt;Col id="col2"&gt;AAAA&lt;/Col&gt;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	&lt;Col id="col1"&gt;1111&lt;/Col&gt;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Sample07_ExceptionService.java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en-US" altLang="ko-KR" sz="1100" dirty="0"/>
              <a:t>Exception </a:t>
            </a:r>
            <a:r>
              <a:rPr lang="ko-KR" altLang="en-US" sz="1100" dirty="0"/>
              <a:t>응답</a:t>
            </a:r>
            <a:r>
              <a:rPr lang="en-US" altLang="ko-KR" sz="1100" dirty="0"/>
              <a:t>: Exception </a:t>
            </a:r>
            <a:r>
              <a:rPr lang="ko-KR" altLang="en-US" sz="1100" dirty="0"/>
              <a:t>발생시 해당 </a:t>
            </a:r>
            <a:r>
              <a:rPr lang="en-US" altLang="ko-KR" sz="1100" dirty="0"/>
              <a:t>Exception</a:t>
            </a:r>
            <a:r>
              <a:rPr lang="ko-KR" altLang="en-US" sz="1100" dirty="0"/>
              <a:t>을 리턴하면 된다</a:t>
            </a:r>
            <a:r>
              <a:rPr lang="en-US" altLang="ko-KR" sz="1100" dirty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Sample07_ExceptionService.java</a:t>
            </a: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서비스 등록</a:t>
            </a:r>
            <a:r>
              <a:rPr lang="en-US" altLang="ko-KR" sz="1100" b="1" dirty="0">
                <a:latin typeface="+mn-ea"/>
              </a:rPr>
              <a:t>: /WEB-INF/elastic/bean-sample.xml</a:t>
            </a: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2857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public class Sample07_ExceptionService implements </a:t>
            </a:r>
            <a:r>
              <a:rPr lang="en-US" altLang="ko-KR" sz="1050" dirty="0" err="1">
                <a:solidFill>
                  <a:schemeClr val="tx1"/>
                </a:solidFill>
              </a:rPr>
              <a:t>ElasticService</a:t>
            </a:r>
            <a:r>
              <a:rPr lang="en-US" altLang="ko-KR" sz="1050" dirty="0">
                <a:solidFill>
                  <a:schemeClr val="tx1"/>
                </a:solidFill>
              </a:rPr>
              <a:t> 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>
                <a:solidFill>
                  <a:schemeClr val="tx1"/>
                </a:solidFill>
              </a:rPr>
              <a:t>ElasticRequest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req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ElasticResponse</a:t>
            </a:r>
            <a:r>
              <a:rPr lang="en-US" altLang="ko-KR" sz="1050" dirty="0">
                <a:solidFill>
                  <a:schemeClr val="tx1"/>
                </a:solidFill>
              </a:rPr>
              <a:t> res) throws Exception 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return new Exception("Exception test");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6720" y="4857760"/>
            <a:ext cx="8572560" cy="57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&lt;service id="Sample07_ExceptionService" class="elastic.sample.service.Sample07_ExceptionService" singleton="true" </a:t>
            </a:r>
            <a:r>
              <a:rPr lang="en-US" altLang="ko-KR" sz="1050" dirty="0" err="1">
                <a:solidFill>
                  <a:schemeClr val="tx1"/>
                </a:solidFill>
              </a:rPr>
              <a:t>loginRequired</a:t>
            </a:r>
            <a:r>
              <a:rPr lang="en-US" altLang="ko-KR" sz="1050" dirty="0">
                <a:solidFill>
                  <a:schemeClr val="tx1"/>
                </a:solidFill>
              </a:rPr>
              <a:t>="false"/&gt;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Sample07_ExceptionService.java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>
                <a:latin typeface="+mn-ea"/>
              </a:rPr>
              <a:t>요청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응답</a:t>
            </a:r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71546"/>
          <a:ext cx="921550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=Sample07_ExceptionService&amp;cmd.resType=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214554"/>
          <a:ext cx="9215502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>
                          <a:solidFill>
                            <a:schemeClr val="tx1"/>
                          </a:solidFill>
                        </a:rPr>
                        <a:t>		&lt;Parameter id="ErrorCode"&gt;999&lt;/Parameter&gt;</a:t>
                      </a:r>
                    </a:p>
                    <a:p>
                      <a:pPr algn="l" latinLnBrk="1"/>
                      <a:r>
                        <a:rPr lang="en-US" altLang="ko-KR" sz="900" i="0">
                          <a:solidFill>
                            <a:schemeClr val="tx1"/>
                          </a:solidFill>
                        </a:rPr>
                        <a:t>		&lt;Parameter id="ErrorMsg"&gt;Exception test&lt;/Parameter&gt;</a:t>
                      </a:r>
                    </a:p>
                    <a:p>
                      <a:pPr algn="l" latinLnBrk="1"/>
                      <a:r>
                        <a:rPr lang="en-US" altLang="ko-KR" sz="900" i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Sample08_SessionService.java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ko-KR" altLang="en-US" sz="1100" dirty="0"/>
              <a:t>세션 생성 후 </a:t>
            </a:r>
            <a:r>
              <a:rPr lang="en-US" altLang="ko-KR" sz="1100" dirty="0" err="1"/>
              <a:t>ElasticParams</a:t>
            </a:r>
            <a:r>
              <a:rPr lang="en-US" altLang="ko-KR" sz="1100" dirty="0"/>
              <a:t> </a:t>
            </a:r>
            <a:r>
              <a:rPr lang="ko-KR" altLang="en-US" sz="1100" dirty="0"/>
              <a:t>응답</a:t>
            </a:r>
            <a:r>
              <a:rPr lang="en-US" altLang="ko-KR" sz="1100" dirty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Sample08_SessionService.java</a:t>
            </a:r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r>
              <a:rPr lang="ko-KR" altLang="en-US" sz="1100" b="1" dirty="0">
                <a:latin typeface="+mn-ea"/>
              </a:rPr>
              <a:t>서비스 등록</a:t>
            </a:r>
            <a:r>
              <a:rPr lang="en-US" altLang="ko-KR" sz="1100" b="1" dirty="0">
                <a:latin typeface="+mn-ea"/>
              </a:rPr>
              <a:t>: /WEB-INF/elastic/bean-sample.xml</a:t>
            </a:r>
          </a:p>
          <a:p>
            <a:endParaRPr lang="en-US" altLang="ko-KR" sz="1100" b="1" dirty="0"/>
          </a:p>
          <a:p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4286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public class Sample08_SessionService implements </a:t>
            </a:r>
            <a:r>
              <a:rPr lang="en-US" altLang="ko-KR" sz="1000" dirty="0" err="1">
                <a:solidFill>
                  <a:schemeClr val="tx1"/>
                </a:solidFill>
              </a:rPr>
              <a:t>ElasticService</a:t>
            </a:r>
            <a:r>
              <a:rPr lang="en-US" altLang="ko-KR" sz="1000" dirty="0">
                <a:solidFill>
                  <a:schemeClr val="tx1"/>
                </a:solidFill>
              </a:rPr>
              <a:t> {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	public Object execute(</a:t>
            </a:r>
            <a:r>
              <a:rPr lang="en-US" altLang="ko-KR" sz="1000" dirty="0" err="1">
                <a:solidFill>
                  <a:schemeClr val="tx1"/>
                </a:solidFill>
              </a:rPr>
              <a:t>ElasticRequest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req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ElasticResponse</a:t>
            </a:r>
            <a:r>
              <a:rPr lang="en-US" altLang="ko-KR" sz="1000" dirty="0">
                <a:solidFill>
                  <a:schemeClr val="tx1"/>
                </a:solidFill>
              </a:rPr>
              <a:t> res) throws Exception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	// Create the new Session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</a:rPr>
              <a:t>ElasticSession</a:t>
            </a:r>
            <a:r>
              <a:rPr lang="en-US" altLang="ko-KR" sz="1000" dirty="0">
                <a:solidFill>
                  <a:schemeClr val="tx1"/>
                </a:solidFill>
              </a:rPr>
              <a:t> session = </a:t>
            </a:r>
            <a:r>
              <a:rPr lang="en-US" altLang="ko-KR" sz="1000" dirty="0" err="1">
                <a:solidFill>
                  <a:schemeClr val="tx1"/>
                </a:solidFill>
              </a:rPr>
              <a:t>req.getSession</a:t>
            </a:r>
            <a:r>
              <a:rPr lang="en-US" altLang="ko-KR" sz="1000" dirty="0">
                <a:solidFill>
                  <a:schemeClr val="tx1"/>
                </a:solidFill>
              </a:rPr>
              <a:t>(true);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		// Set the attribute named 'ID' on the Session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</a:rPr>
              <a:t>session.setAttribute</a:t>
            </a:r>
            <a:r>
              <a:rPr lang="en-US" altLang="ko-KR" sz="1000" dirty="0">
                <a:solidFill>
                  <a:schemeClr val="tx1"/>
                </a:solidFill>
              </a:rPr>
              <a:t>("ID", "jakelee70");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		// Set some attributes on the Session by using Map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	Map </a:t>
            </a:r>
            <a:r>
              <a:rPr lang="en-US" altLang="ko-KR" sz="1000" dirty="0" err="1">
                <a:solidFill>
                  <a:schemeClr val="tx1"/>
                </a:solidFill>
              </a:rPr>
              <a:t>map</a:t>
            </a:r>
            <a:r>
              <a:rPr lang="en-US" altLang="ko-KR" sz="1000" dirty="0">
                <a:solidFill>
                  <a:schemeClr val="tx1"/>
                </a:solidFill>
              </a:rPr>
              <a:t> = new </a:t>
            </a:r>
            <a:r>
              <a:rPr lang="en-US" altLang="ko-KR" sz="1000" dirty="0" err="1">
                <a:solidFill>
                  <a:schemeClr val="tx1"/>
                </a:solidFill>
              </a:rPr>
              <a:t>HashMap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</a:rPr>
              <a:t>map.put</a:t>
            </a:r>
            <a:r>
              <a:rPr lang="en-US" altLang="ko-KR" sz="1000" dirty="0">
                <a:solidFill>
                  <a:schemeClr val="tx1"/>
                </a:solidFill>
              </a:rPr>
              <a:t>("NAME", "Jake");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</a:rPr>
              <a:t>session.setAttributeAll</a:t>
            </a:r>
            <a:r>
              <a:rPr lang="en-US" altLang="ko-KR" sz="1000" dirty="0">
                <a:solidFill>
                  <a:schemeClr val="tx1"/>
                </a:solidFill>
              </a:rPr>
              <a:t>(map);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		// Create </a:t>
            </a:r>
            <a:r>
              <a:rPr lang="en-US" altLang="ko-KR" sz="1000" dirty="0" err="1">
                <a:solidFill>
                  <a:schemeClr val="tx1"/>
                </a:solidFill>
              </a:rPr>
              <a:t>DataSet</a:t>
            </a:r>
            <a:r>
              <a:rPr lang="en-US" altLang="ko-KR" sz="1000" dirty="0">
                <a:solidFill>
                  <a:schemeClr val="tx1"/>
                </a:solidFill>
              </a:rPr>
              <a:t> named '1'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</a:rPr>
              <a:t>DataSet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ds</a:t>
            </a:r>
            <a:r>
              <a:rPr lang="en-US" altLang="ko-KR" sz="1000" dirty="0">
                <a:solidFill>
                  <a:schemeClr val="tx1"/>
                </a:solidFill>
              </a:rPr>
              <a:t> = new </a:t>
            </a:r>
            <a:r>
              <a:rPr lang="en-US" altLang="ko-KR" sz="1000" dirty="0" err="1">
                <a:solidFill>
                  <a:schemeClr val="tx1"/>
                </a:solidFill>
              </a:rPr>
              <a:t>WebDataSet</a:t>
            </a:r>
            <a:r>
              <a:rPr lang="en-US" altLang="ko-KR" sz="1000" dirty="0">
                <a:solidFill>
                  <a:schemeClr val="tx1"/>
                </a:solidFill>
              </a:rPr>
              <a:t>("1");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		// Set the Session values on the </a:t>
            </a:r>
            <a:r>
              <a:rPr lang="en-US" altLang="ko-KR" sz="1000" dirty="0" err="1">
                <a:solidFill>
                  <a:schemeClr val="tx1"/>
                </a:solidFill>
              </a:rPr>
              <a:t>DataSet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</a:rPr>
              <a:t>ds.add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session.toMap</a:t>
            </a:r>
            <a:r>
              <a:rPr lang="en-US" altLang="ko-KR" sz="1000" dirty="0">
                <a:solidFill>
                  <a:schemeClr val="tx1"/>
                </a:solidFill>
              </a:rPr>
              <a:t>());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		// Respond to a client.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elasticRes</a:t>
            </a:r>
            <a:r>
              <a:rPr lang="en-US" altLang="ko-KR" sz="1000" dirty="0">
                <a:solidFill>
                  <a:schemeClr val="tx1"/>
                </a:solidFill>
              </a:rPr>
              <a:t> = new </a:t>
            </a:r>
            <a:r>
              <a:rPr lang="en-US" altLang="ko-KR" sz="1000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</a:rPr>
              <a:t>elasticRes.setDataSet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ds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		return </a:t>
            </a:r>
            <a:r>
              <a:rPr lang="en-US" altLang="ko-KR" sz="1000" dirty="0" err="1">
                <a:solidFill>
                  <a:schemeClr val="tx1"/>
                </a:solidFill>
              </a:rPr>
              <a:t>elasticRes</a:t>
            </a:r>
            <a:r>
              <a:rPr lang="en-US" altLang="ko-KR" sz="1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6720" y="6072206"/>
            <a:ext cx="8572560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&lt;service id="Sample08_SessionService" class="elastic.sample.service.Sample08_SessionService" singleton="true" </a:t>
            </a:r>
            <a:r>
              <a:rPr lang="en-US" altLang="ko-KR" sz="1050" dirty="0" err="1">
                <a:solidFill>
                  <a:schemeClr val="tx1"/>
                </a:solidFill>
              </a:rPr>
              <a:t>loginRequired</a:t>
            </a:r>
            <a:r>
              <a:rPr lang="en-US" altLang="ko-KR" sz="1050" dirty="0">
                <a:solidFill>
                  <a:schemeClr val="tx1"/>
                </a:solidFill>
              </a:rPr>
              <a:t>="false"/&gt;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Sample08_SessionService.java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>
                <a:latin typeface="+mn-ea"/>
              </a:rPr>
              <a:t>요청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응답</a:t>
            </a:r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55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00108"/>
          <a:ext cx="921550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Sample08_SessionService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&amp;cmd.resType=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000240"/>
          <a:ext cx="9215502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&lt;Dataset id="1"&gt;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id="NAME"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&lt;Column id="ID" type="String" /&gt;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	&lt;Col id="NAME"&gt;Jake&lt;/Col&gt;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	&lt;Col id="ID"&gt;jakelee70&lt;/Col&gt;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Sample09_SessionKillService.java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ko-KR" altLang="en-US" sz="1100" dirty="0"/>
              <a:t>세션 삭제 후 </a:t>
            </a:r>
            <a:r>
              <a:rPr lang="en-US" altLang="ko-KR" sz="1100" dirty="0" err="1"/>
              <a:t>ElasticParams</a:t>
            </a:r>
            <a:r>
              <a:rPr lang="en-US" altLang="ko-KR" sz="1100" dirty="0"/>
              <a:t> </a:t>
            </a:r>
            <a:r>
              <a:rPr lang="ko-KR" altLang="en-US" sz="1100" dirty="0"/>
              <a:t>응답</a:t>
            </a:r>
            <a:r>
              <a:rPr lang="en-US" altLang="ko-KR" sz="1100" dirty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Sample09_SessionKillService.java</a:t>
            </a: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서비스 등록</a:t>
            </a:r>
            <a:r>
              <a:rPr lang="en-US" altLang="ko-KR" sz="1100" b="1" dirty="0">
                <a:latin typeface="+mn-ea"/>
              </a:rPr>
              <a:t>: /WEB-INF/elastic/bean-sample.xml</a:t>
            </a: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56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6720" y="5643578"/>
            <a:ext cx="8572560" cy="57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&lt;service id=“Sample09_SessionKillService" class="elastic.sample.service.Sample09_SessionKillService" singleton="true" </a:t>
            </a:r>
            <a:r>
              <a:rPr lang="en-US" altLang="ko-KR" sz="1050" dirty="0" err="1">
                <a:solidFill>
                  <a:schemeClr val="tx1"/>
                </a:solidFill>
              </a:rPr>
              <a:t>loginRequired</a:t>
            </a:r>
            <a:r>
              <a:rPr lang="en-US" altLang="ko-KR" sz="1050" dirty="0">
                <a:solidFill>
                  <a:schemeClr val="tx1"/>
                </a:solidFill>
              </a:rPr>
              <a:t>="false"/&gt;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3571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public class Sample09_SessionKillService implements </a:t>
            </a:r>
            <a:r>
              <a:rPr lang="en-US" altLang="ko-KR" sz="1050" dirty="0" err="1">
                <a:solidFill>
                  <a:schemeClr val="tx1"/>
                </a:solidFill>
              </a:rPr>
              <a:t>ElasticService</a:t>
            </a:r>
            <a:r>
              <a:rPr lang="en-US" altLang="ko-KR" sz="1050" dirty="0">
                <a:solidFill>
                  <a:schemeClr val="tx1"/>
                </a:solidFill>
              </a:rPr>
              <a:t> 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>
                <a:solidFill>
                  <a:schemeClr val="tx1"/>
                </a:solidFill>
              </a:rPr>
              <a:t>ElasticRequest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req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ElasticResponse</a:t>
            </a:r>
            <a:r>
              <a:rPr lang="en-US" altLang="ko-KR" sz="1050" dirty="0">
                <a:solidFill>
                  <a:schemeClr val="tx1"/>
                </a:solidFill>
              </a:rPr>
              <a:t> res) throws Exception 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// Create the Session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ElasticSession</a:t>
            </a:r>
            <a:r>
              <a:rPr lang="en-US" altLang="ko-KR" sz="1050" dirty="0">
                <a:solidFill>
                  <a:schemeClr val="tx1"/>
                </a:solidFill>
              </a:rPr>
              <a:t> session = </a:t>
            </a:r>
            <a:r>
              <a:rPr lang="en-US" altLang="ko-KR" sz="1050" dirty="0" err="1">
                <a:solidFill>
                  <a:schemeClr val="tx1"/>
                </a:solidFill>
              </a:rPr>
              <a:t>req.getSession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// If there is a Session then invalidate it.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if (session != null)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session.invalidate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}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// Respond to a client.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</a:t>
            </a:r>
            <a:r>
              <a:rPr lang="en-US" altLang="ko-KR" sz="1050" dirty="0">
                <a:solidFill>
                  <a:schemeClr val="tx1"/>
                </a:solidFill>
              </a:rPr>
              <a:t> = new </a:t>
            </a:r>
            <a:r>
              <a:rPr lang="en-US" altLang="ko-KR" sz="1050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return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</a:t>
            </a:r>
            <a:r>
              <a:rPr lang="en-US" altLang="ko-KR" sz="10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Sample09_SessionKillService.java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>
                <a:latin typeface="+mn-ea"/>
              </a:rPr>
              <a:t>요청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응답</a:t>
            </a:r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57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71546"/>
          <a:ext cx="921550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=Sample09_SessionKillService&amp;cmd.resType=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214554"/>
          <a:ext cx="921550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Sample10_ConfigService.java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en-US" altLang="ko-KR" sz="1100" dirty="0"/>
              <a:t>XML</a:t>
            </a:r>
            <a:r>
              <a:rPr lang="ko-KR" altLang="en-US" sz="1100" dirty="0"/>
              <a:t>에 환경설정</a:t>
            </a:r>
            <a:r>
              <a:rPr lang="en-US" altLang="ko-KR" sz="1100" dirty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Sample10_ConfigService.java</a:t>
            </a: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XML </a:t>
            </a:r>
            <a:r>
              <a:rPr lang="ko-KR" altLang="en-US" sz="1100" b="1" dirty="0">
                <a:latin typeface="+mn-ea"/>
              </a:rPr>
              <a:t>및 서비스 등록</a:t>
            </a:r>
            <a:r>
              <a:rPr lang="en-US" altLang="ko-KR" sz="1100" b="1" dirty="0">
                <a:latin typeface="+mn-ea"/>
              </a:rPr>
              <a:t>: /WEB-INF/elastic/bean-sample.xml</a:t>
            </a: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XML </a:t>
            </a:r>
            <a:r>
              <a:rPr lang="ko-KR" altLang="en-US" sz="1100" b="1" dirty="0">
                <a:latin typeface="+mn-ea"/>
              </a:rPr>
              <a:t>작성</a:t>
            </a:r>
            <a:r>
              <a:rPr lang="en-US" altLang="ko-KR" sz="1100" b="1" dirty="0">
                <a:latin typeface="+mn-ea"/>
              </a:rPr>
              <a:t>: /WEB-INF/elastic/sampleConfig.xml</a:t>
            </a: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6720" y="3786190"/>
            <a:ext cx="8572560" cy="12144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&lt;bean id="</a:t>
            </a:r>
            <a:r>
              <a:rPr lang="en-US" altLang="ko-KR" sz="1050" dirty="0" err="1">
                <a:solidFill>
                  <a:schemeClr val="tx1"/>
                </a:solidFill>
              </a:rPr>
              <a:t>config</a:t>
            </a:r>
            <a:r>
              <a:rPr lang="en-US" altLang="ko-KR" sz="1050" dirty="0">
                <a:solidFill>
                  <a:schemeClr val="tx1"/>
                </a:solidFill>
              </a:rPr>
              <a:t>" class="</a:t>
            </a:r>
            <a:r>
              <a:rPr lang="en-US" altLang="ko-KR" sz="1050" dirty="0" err="1">
                <a:solidFill>
                  <a:schemeClr val="tx1"/>
                </a:solidFill>
              </a:rPr>
              <a:t>elastic.util.xml.XmlReader</a:t>
            </a:r>
            <a:r>
              <a:rPr lang="en-US" altLang="ko-KR" sz="1050" dirty="0">
                <a:solidFill>
                  <a:schemeClr val="tx1"/>
                </a:solidFill>
              </a:rPr>
              <a:t>" singleton="true"&gt;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&lt;constructor-</a:t>
            </a:r>
            <a:r>
              <a:rPr lang="en-US" altLang="ko-KR" sz="1050" dirty="0" err="1">
                <a:solidFill>
                  <a:schemeClr val="tx1"/>
                </a:solidFill>
              </a:rPr>
              <a:t>arg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&lt;File&gt;${current.dir}/</a:t>
            </a:r>
            <a:r>
              <a:rPr lang="en-US" altLang="ko-KR" sz="1050" b="1" dirty="0">
                <a:solidFill>
                  <a:schemeClr val="tx1"/>
                </a:solidFill>
              </a:rPr>
              <a:t>sampleConfig.xml</a:t>
            </a:r>
            <a:r>
              <a:rPr lang="en-US" altLang="ko-KR" sz="1050" dirty="0">
                <a:solidFill>
                  <a:schemeClr val="tx1"/>
                </a:solidFill>
              </a:rPr>
              <a:t>&lt;/File&gt;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&lt;/constructor-</a:t>
            </a:r>
            <a:r>
              <a:rPr lang="en-US" altLang="ko-KR" sz="1050" dirty="0" err="1">
                <a:solidFill>
                  <a:schemeClr val="tx1"/>
                </a:solidFill>
              </a:rPr>
              <a:t>arg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&lt;/bean&gt;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&lt;service id="Sample10_ConfigService" class="elastic.sample.service.Sample10_ConfigService" singleton="true" </a:t>
            </a:r>
            <a:r>
              <a:rPr lang="en-US" altLang="ko-KR" sz="1050" dirty="0" err="1">
                <a:solidFill>
                  <a:schemeClr val="tx1"/>
                </a:solidFill>
              </a:rPr>
              <a:t>loginRequired</a:t>
            </a:r>
            <a:r>
              <a:rPr lang="en-US" altLang="ko-KR" sz="1050" dirty="0">
                <a:solidFill>
                  <a:schemeClr val="tx1"/>
                </a:solidFill>
              </a:rPr>
              <a:t>="false"/&gt;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66720" y="1357298"/>
            <a:ext cx="8572560" cy="2000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public class Sample10_ConfigService implements </a:t>
            </a:r>
            <a:r>
              <a:rPr lang="en-US" altLang="ko-KR" sz="1050" dirty="0" err="1">
                <a:solidFill>
                  <a:schemeClr val="tx1"/>
                </a:solidFill>
              </a:rPr>
              <a:t>ElasticService</a:t>
            </a:r>
            <a:r>
              <a:rPr lang="en-US" altLang="ko-KR" sz="105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>
                <a:solidFill>
                  <a:schemeClr val="tx1"/>
                </a:solidFill>
              </a:rPr>
              <a:t>ElasticRequest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req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ElasticResponse</a:t>
            </a:r>
            <a:r>
              <a:rPr lang="en-US" altLang="ko-KR" sz="1050" dirty="0">
                <a:solidFill>
                  <a:schemeClr val="tx1"/>
                </a:solidFill>
              </a:rPr>
              <a:t> res) throws Exception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XmlReader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config</a:t>
            </a:r>
            <a:r>
              <a:rPr lang="en-US" altLang="ko-KR" sz="1050" dirty="0">
                <a:solidFill>
                  <a:schemeClr val="tx1"/>
                </a:solidFill>
              </a:rPr>
              <a:t> = (</a:t>
            </a:r>
            <a:r>
              <a:rPr lang="en-US" altLang="ko-KR" sz="1050" dirty="0" err="1">
                <a:solidFill>
                  <a:schemeClr val="tx1"/>
                </a:solidFill>
              </a:rPr>
              <a:t>XmlReader</a:t>
            </a:r>
            <a:r>
              <a:rPr lang="en-US" altLang="ko-KR" sz="1050" dirty="0">
                <a:solidFill>
                  <a:schemeClr val="tx1"/>
                </a:solidFill>
              </a:rPr>
              <a:t>) </a:t>
            </a:r>
            <a:r>
              <a:rPr lang="en-US" altLang="ko-KR" sz="1050" dirty="0" err="1">
                <a:solidFill>
                  <a:schemeClr val="tx1"/>
                </a:solidFill>
              </a:rPr>
              <a:t>BeanMgr.getInstance</a:t>
            </a:r>
            <a:r>
              <a:rPr lang="en-US" altLang="ko-KR" sz="1050" dirty="0">
                <a:solidFill>
                  <a:schemeClr val="tx1"/>
                </a:solidFill>
              </a:rPr>
              <a:t>().get("</a:t>
            </a:r>
            <a:r>
              <a:rPr lang="en-US" altLang="ko-KR" sz="1050" dirty="0" err="1">
                <a:solidFill>
                  <a:schemeClr val="tx1"/>
                </a:solidFill>
              </a:rPr>
              <a:t>config</a:t>
            </a:r>
            <a:r>
              <a:rPr lang="en-US" altLang="ko-KR" sz="1050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String attr1Str = </a:t>
            </a:r>
            <a:r>
              <a:rPr lang="en-US" altLang="ko-KR" sz="1050" dirty="0" err="1">
                <a:solidFill>
                  <a:schemeClr val="tx1"/>
                </a:solidFill>
              </a:rPr>
              <a:t>config.getAttributeStringValue</a:t>
            </a:r>
            <a:r>
              <a:rPr lang="en-US" altLang="ko-KR" sz="1050" dirty="0">
                <a:solidFill>
                  <a:schemeClr val="tx1"/>
                </a:solidFill>
              </a:rPr>
              <a:t>("/</a:t>
            </a:r>
            <a:r>
              <a:rPr lang="en-US" altLang="ko-KR" sz="1050" dirty="0" err="1">
                <a:solidFill>
                  <a:schemeClr val="tx1"/>
                </a:solidFill>
              </a:rPr>
              <a:t>Config</a:t>
            </a:r>
            <a:r>
              <a:rPr lang="en-US" altLang="ko-KR" sz="1050" dirty="0">
                <a:solidFill>
                  <a:schemeClr val="tx1"/>
                </a:solidFill>
              </a:rPr>
              <a:t>/test“, “attr1");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String node1Str = </a:t>
            </a:r>
            <a:r>
              <a:rPr lang="en-US" altLang="ko-KR" sz="1050" dirty="0" err="1">
                <a:solidFill>
                  <a:schemeClr val="tx1"/>
                </a:solidFill>
              </a:rPr>
              <a:t>config.getText</a:t>
            </a:r>
            <a:r>
              <a:rPr lang="en-US" altLang="ko-KR" sz="1050" dirty="0">
                <a:solidFill>
                  <a:schemeClr val="tx1"/>
                </a:solidFill>
              </a:rPr>
              <a:t>("/</a:t>
            </a:r>
            <a:r>
              <a:rPr lang="en-US" altLang="ko-KR" sz="1050" dirty="0" err="1">
                <a:solidFill>
                  <a:schemeClr val="tx1"/>
                </a:solidFill>
              </a:rPr>
              <a:t>Config</a:t>
            </a:r>
            <a:r>
              <a:rPr lang="en-US" altLang="ko-KR" sz="1050" dirty="0">
                <a:solidFill>
                  <a:schemeClr val="tx1"/>
                </a:solidFill>
              </a:rPr>
              <a:t>/test/node1");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</a:t>
            </a:r>
            <a:r>
              <a:rPr lang="en-US" altLang="ko-KR" sz="1050" dirty="0">
                <a:solidFill>
                  <a:schemeClr val="tx1"/>
                </a:solidFill>
              </a:rPr>
              <a:t> = new </a:t>
            </a:r>
            <a:r>
              <a:rPr lang="en-US" altLang="ko-KR" sz="1050" dirty="0" err="1">
                <a:solidFill>
                  <a:schemeClr val="tx1"/>
                </a:solidFill>
              </a:rPr>
              <a:t>ElasticParams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elasticRes.setParam</a:t>
            </a:r>
            <a:r>
              <a:rPr lang="en-US" altLang="ko-KR" sz="1050" dirty="0">
                <a:solidFill>
                  <a:schemeClr val="tx1"/>
                </a:solidFill>
              </a:rPr>
              <a:t>("attr1", attr1Str);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elasticRes.setParam</a:t>
            </a:r>
            <a:r>
              <a:rPr lang="en-US" altLang="ko-KR" sz="1050" dirty="0">
                <a:solidFill>
                  <a:schemeClr val="tx1"/>
                </a:solidFill>
              </a:rPr>
              <a:t>("node1", node1Str);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return </a:t>
            </a:r>
            <a:r>
              <a:rPr lang="en-US" altLang="ko-KR" sz="1050" dirty="0" err="1">
                <a:solidFill>
                  <a:schemeClr val="tx1"/>
                </a:solidFill>
              </a:rPr>
              <a:t>elasticRes</a:t>
            </a:r>
            <a:r>
              <a:rPr lang="en-US" altLang="ko-KR" sz="10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6720" y="5429288"/>
            <a:ext cx="8572560" cy="785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</a:rPr>
              <a:t>Config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&lt;test attr1="</a:t>
            </a:r>
            <a:r>
              <a:rPr lang="en-US" altLang="ko-KR" sz="1050" dirty="0" err="1">
                <a:solidFill>
                  <a:schemeClr val="tx1"/>
                </a:solidFill>
              </a:rPr>
              <a:t>aaa</a:t>
            </a:r>
            <a:r>
              <a:rPr lang="en-US" altLang="ko-KR" sz="1050" dirty="0">
                <a:solidFill>
                  <a:schemeClr val="tx1"/>
                </a:solidFill>
              </a:rPr>
              <a:t>“&gt;    	&lt;node1&gt;</a:t>
            </a:r>
            <a:r>
              <a:rPr lang="en-US" altLang="ko-KR" sz="1050" dirty="0" err="1">
                <a:solidFill>
                  <a:schemeClr val="tx1"/>
                </a:solidFill>
              </a:rPr>
              <a:t>hahaha</a:t>
            </a:r>
            <a:r>
              <a:rPr lang="en-US" altLang="ko-KR" sz="1050" dirty="0">
                <a:solidFill>
                  <a:schemeClr val="tx1"/>
                </a:solidFill>
              </a:rPr>
              <a:t>&lt;/node1&gt;    &lt;/test&gt;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</a:rPr>
              <a:t>Config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Sample10_ConfigService.java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>
                <a:latin typeface="+mn-ea"/>
              </a:rPr>
              <a:t>요청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응답</a:t>
            </a:r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59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71546"/>
          <a:ext cx="921550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=Sample10_ConfigService&amp;cmd.resType=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214554"/>
          <a:ext cx="9215502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&lt;Parameter id="attr1"&gt;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&lt;/Parameter&gt;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	&lt;Parameter id="node1"&gt;</a:t>
                      </a:r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</a:rPr>
                        <a:t>hahaha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&lt;/Parameter&gt;</a:t>
                      </a: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요청 전문 </a:t>
            </a:r>
            <a:r>
              <a:rPr lang="en-US" altLang="ko-KR" dirty="0"/>
              <a:t>&gt; XML </a:t>
            </a:r>
            <a:r>
              <a:rPr lang="ko-KR" altLang="en-US" dirty="0"/>
              <a:t>양식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/>
              <a:t>XML </a:t>
            </a:r>
            <a:r>
              <a:rPr lang="ko-KR" altLang="en-US" sz="1100" b="1" dirty="0"/>
              <a:t>양식</a:t>
            </a:r>
            <a:r>
              <a:rPr lang="en-US" altLang="ko-KR" sz="1100" b="1" dirty="0"/>
              <a:t> (</a:t>
            </a:r>
            <a:r>
              <a:rPr lang="ko-KR" altLang="en-US" sz="1100" b="1" dirty="0"/>
              <a:t>응답 양식과 동일</a:t>
            </a:r>
            <a:r>
              <a:rPr lang="en-US" altLang="ko-KR" sz="1100" b="1" dirty="0"/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>
          <a:xfrm>
            <a:off x="666720" y="1071546"/>
            <a:ext cx="8572560" cy="3357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&lt;Root </a:t>
            </a:r>
            <a:r>
              <a:rPr lang="en-US" altLang="ko-KR" sz="1050" dirty="0" err="1">
                <a:solidFill>
                  <a:schemeClr val="tx1"/>
                </a:solidFill>
              </a:rPr>
              <a:t>xmlns</a:t>
            </a:r>
            <a:r>
              <a:rPr lang="en-US" altLang="ko-KR" sz="1050" dirty="0">
                <a:solidFill>
                  <a:schemeClr val="tx1"/>
                </a:solidFill>
              </a:rPr>
              <a:t>="http://www.tobesoft.com/platform/dataset"&gt;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&lt;Parameters&gt;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&lt;Parameter id="CLIENT"&gt;ME20&lt;/Parameter&gt;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&lt;/Parameters&gt;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&lt;Dataset id="dstCond1"&gt;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&lt;</a:t>
            </a:r>
            <a:r>
              <a:rPr lang="en-US" altLang="ko-KR" sz="1050" dirty="0" err="1">
                <a:solidFill>
                  <a:schemeClr val="tx1"/>
                </a:solidFill>
              </a:rPr>
              <a:t>ColumnInfo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&lt;Column id="LOC" type="STRING" size="256" /&gt;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&lt;Column id="SUB_LOC" type="STRING" size="256" /&gt;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&lt;Column id="ITEM" type="STRING" size="256" /&gt;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&lt;/</a:t>
            </a:r>
            <a:r>
              <a:rPr lang="en-US" altLang="ko-KR" sz="1050" dirty="0" err="1">
                <a:solidFill>
                  <a:schemeClr val="tx1"/>
                </a:solidFill>
              </a:rPr>
              <a:t>ColumnInfo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&lt;Rows&gt;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&lt;Row 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&lt;Col id="LOC"&gt;01&lt;/Col&gt;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&lt;Col id="SUB_LOC"&gt;A0101&lt;/Col&gt;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&lt;Col id="ITEM"&gt;01!04!05!06&lt;/Col&gt;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&lt;/Row&gt;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&lt;/Rows&gt;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&lt;/Dataset&gt;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&lt;/Root&gt;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Sample11_Cronjob.java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서버에서 주기적으로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예제에서는 매일 </a:t>
            </a:r>
            <a:r>
              <a:rPr lang="en-US" altLang="ko-KR" sz="1100" dirty="0">
                <a:solidFill>
                  <a:schemeClr val="tx1"/>
                </a:solidFill>
              </a:rPr>
              <a:t>03:00</a:t>
            </a:r>
            <a:r>
              <a:rPr lang="ko-KR" altLang="en-US" sz="1100" dirty="0">
                <a:solidFill>
                  <a:schemeClr val="tx1"/>
                </a:solidFill>
              </a:rPr>
              <a:t>에</a:t>
            </a:r>
            <a:r>
              <a:rPr lang="en-US" altLang="ko-KR" sz="1100" dirty="0">
                <a:solidFill>
                  <a:schemeClr val="tx1"/>
                </a:solidFill>
              </a:rPr>
              <a:t>) elastic.sample.service.Sample11_Cronjob</a:t>
            </a:r>
            <a:r>
              <a:rPr lang="ko-KR" altLang="en-US" sz="1100" dirty="0">
                <a:solidFill>
                  <a:schemeClr val="tx1"/>
                </a:solidFill>
              </a:rPr>
              <a:t>을 실행 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1100" dirty="0"/>
          </a:p>
          <a:p>
            <a:endParaRPr lang="en-US" altLang="ko-KR" sz="1100" b="1" dirty="0"/>
          </a:p>
          <a:p>
            <a:r>
              <a:rPr lang="en-US" altLang="ko-KR" sz="1100" b="1" dirty="0"/>
              <a:t>Sample11_Cronjob.java</a:t>
            </a:r>
          </a:p>
          <a:p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60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3357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public class Sample11_Cronjob extends </a:t>
            </a:r>
            <a:r>
              <a:rPr lang="en-US" altLang="ko-KR" sz="1050" dirty="0" err="1">
                <a:solidFill>
                  <a:schemeClr val="tx1"/>
                </a:solidFill>
              </a:rPr>
              <a:t>ScheduleJob</a:t>
            </a:r>
            <a:r>
              <a:rPr lang="en-US" altLang="ko-KR" sz="105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private static final Logger LOG = </a:t>
            </a:r>
            <a:r>
              <a:rPr lang="en-US" altLang="ko-KR" sz="1050" dirty="0" err="1">
                <a:solidFill>
                  <a:schemeClr val="tx1"/>
                </a:solidFill>
              </a:rPr>
              <a:t>Logger.getLogger</a:t>
            </a:r>
            <a:r>
              <a:rPr lang="en-US" altLang="ko-KR" sz="1050" dirty="0">
                <a:solidFill>
                  <a:schemeClr val="tx1"/>
                </a:solidFill>
              </a:rPr>
              <a:t>(Sample11_Cronjob.class);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private final String </a:t>
            </a:r>
            <a:r>
              <a:rPr lang="en-US" altLang="ko-KR" sz="1050" dirty="0" err="1">
                <a:solidFill>
                  <a:schemeClr val="tx1"/>
                </a:solidFill>
              </a:rPr>
              <a:t>abc</a:t>
            </a:r>
            <a:r>
              <a:rPr lang="en-US" altLang="ko-KR" sz="10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private final Map </a:t>
            </a:r>
            <a:r>
              <a:rPr lang="en-US" altLang="ko-KR" sz="1050" dirty="0" err="1">
                <a:solidFill>
                  <a:schemeClr val="tx1"/>
                </a:solidFill>
              </a:rPr>
              <a:t>map</a:t>
            </a:r>
            <a:r>
              <a:rPr lang="en-US" altLang="ko-KR" sz="105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public Sample11_Cronjob(String </a:t>
            </a:r>
            <a:r>
              <a:rPr lang="en-US" altLang="ko-KR" sz="1050" dirty="0" err="1">
                <a:solidFill>
                  <a:schemeClr val="tx1"/>
                </a:solidFill>
              </a:rPr>
              <a:t>abc</a:t>
            </a:r>
            <a:r>
              <a:rPr lang="en-US" altLang="ko-KR" sz="1050" dirty="0">
                <a:solidFill>
                  <a:schemeClr val="tx1"/>
                </a:solidFill>
              </a:rPr>
              <a:t>, Map </a:t>
            </a:r>
            <a:r>
              <a:rPr lang="en-US" altLang="ko-KR" sz="1050" dirty="0" err="1">
                <a:solidFill>
                  <a:schemeClr val="tx1"/>
                </a:solidFill>
              </a:rPr>
              <a:t>map</a:t>
            </a:r>
            <a:r>
              <a:rPr lang="en-US" altLang="ko-KR" sz="105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super(null);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this.abc = </a:t>
            </a:r>
            <a:r>
              <a:rPr lang="en-US" altLang="ko-KR" sz="1050" dirty="0" err="1">
                <a:solidFill>
                  <a:schemeClr val="tx1"/>
                </a:solidFill>
              </a:rPr>
              <a:t>abc</a:t>
            </a:r>
            <a:r>
              <a:rPr lang="en-US" altLang="ko-KR" sz="10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this.map = map;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}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	public void run()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if (</a:t>
            </a:r>
            <a:r>
              <a:rPr lang="en-US" altLang="ko-KR" sz="1050" dirty="0" err="1">
                <a:solidFill>
                  <a:schemeClr val="tx1"/>
                </a:solidFill>
              </a:rPr>
              <a:t>LOG.isTraceEnabled</a:t>
            </a:r>
            <a:r>
              <a:rPr lang="en-US" altLang="ko-KR" sz="1050" dirty="0">
                <a:solidFill>
                  <a:schemeClr val="tx1"/>
                </a:solidFill>
              </a:rPr>
              <a:t>())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LOG.trace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abc</a:t>
            </a:r>
            <a:r>
              <a:rPr lang="en-US" altLang="ko-KR" sz="1050" dirty="0">
                <a:solidFill>
                  <a:schemeClr val="tx1"/>
                </a:solidFill>
              </a:rPr>
              <a:t>: " + </a:t>
            </a:r>
            <a:r>
              <a:rPr lang="en-US" altLang="ko-KR" sz="1050" dirty="0" err="1">
                <a:solidFill>
                  <a:schemeClr val="tx1"/>
                </a:solidFill>
              </a:rPr>
              <a:t>abc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</a:t>
            </a:r>
            <a:r>
              <a:rPr lang="en-US" altLang="ko-KR" sz="1050" dirty="0" err="1">
                <a:solidFill>
                  <a:schemeClr val="tx1"/>
                </a:solidFill>
              </a:rPr>
              <a:t>LOG.trace</a:t>
            </a:r>
            <a:r>
              <a:rPr lang="en-US" altLang="ko-KR" sz="1050" dirty="0">
                <a:solidFill>
                  <a:schemeClr val="tx1"/>
                </a:solidFill>
              </a:rPr>
              <a:t>("map: " + map);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/>
              <a:t>Sample Source – Sample11_Cronjob.java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000129"/>
          </a:xfrm>
        </p:spPr>
        <p:txBody>
          <a:bodyPr/>
          <a:lstStyle/>
          <a:p>
            <a:pPr>
              <a:buNone/>
            </a:pPr>
            <a:endParaRPr lang="en-US" altLang="ko-KR" sz="1100" dirty="0"/>
          </a:p>
          <a:p>
            <a:endParaRPr lang="en-US" altLang="ko-KR" sz="1100" b="1" dirty="0"/>
          </a:p>
          <a:p>
            <a:r>
              <a:rPr lang="en-US" altLang="ko-KR" sz="1100" b="1" dirty="0">
                <a:latin typeface="+mn-ea"/>
              </a:rPr>
              <a:t>XML </a:t>
            </a:r>
            <a:r>
              <a:rPr lang="ko-KR" altLang="en-US" sz="1100" b="1" dirty="0">
                <a:latin typeface="+mn-ea"/>
              </a:rPr>
              <a:t>및 서비스 등록</a:t>
            </a:r>
            <a:r>
              <a:rPr lang="en-US" altLang="ko-KR" sz="1100" b="1" dirty="0">
                <a:latin typeface="+mn-ea"/>
              </a:rPr>
              <a:t>: /WEB-INF/elastic/bean-sample.xml</a:t>
            </a:r>
          </a:p>
          <a:p>
            <a:endParaRPr lang="en-US" altLang="ko-KR" sz="1100" b="1" dirty="0">
              <a:latin typeface="+mn-ea"/>
            </a:endParaRPr>
          </a:p>
          <a:p>
            <a:pPr>
              <a:buNone/>
            </a:pPr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61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6720" y="1428736"/>
            <a:ext cx="8572560" cy="292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	&lt;</a:t>
            </a:r>
            <a:r>
              <a:rPr lang="en-US" altLang="ko-KR" sz="1050" dirty="0" err="1">
                <a:solidFill>
                  <a:schemeClr val="tx1"/>
                </a:solidFill>
              </a:rPr>
              <a:t>cronjob</a:t>
            </a:r>
            <a:r>
              <a:rPr lang="en-US" altLang="ko-KR" sz="1050" dirty="0">
                <a:solidFill>
                  <a:schemeClr val="tx1"/>
                </a:solidFill>
              </a:rPr>
              <a:t> id="Sample11_Cronjob" class="elastic.sample.service.Sample11_Cronjob" enable="true"&gt;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&lt;</a:t>
            </a:r>
            <a:r>
              <a:rPr lang="en-US" altLang="ko-KR" sz="1050" dirty="0" err="1">
                <a:solidFill>
                  <a:schemeClr val="tx1"/>
                </a:solidFill>
              </a:rPr>
              <a:t>timeTable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&lt;daily&gt;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&lt;hour&gt;03&lt;/hour&gt;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&lt;minute&gt;00&lt;/minute&gt;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&lt;/daily&gt;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&lt;/</a:t>
            </a:r>
            <a:r>
              <a:rPr lang="en-US" altLang="ko-KR" sz="1050" dirty="0" err="1">
                <a:solidFill>
                  <a:schemeClr val="tx1"/>
                </a:solidFill>
              </a:rPr>
              <a:t>timeTable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&lt;constructor-</a:t>
            </a:r>
            <a:r>
              <a:rPr lang="en-US" altLang="ko-KR" sz="1050" dirty="0" err="1">
                <a:solidFill>
                  <a:schemeClr val="tx1"/>
                </a:solidFill>
              </a:rPr>
              <a:t>arg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&lt;String name="</a:t>
            </a:r>
            <a:r>
              <a:rPr lang="en-US" altLang="ko-KR" sz="1050" dirty="0" err="1">
                <a:solidFill>
                  <a:schemeClr val="tx1"/>
                </a:solidFill>
              </a:rPr>
              <a:t>abc</a:t>
            </a:r>
            <a:r>
              <a:rPr lang="en-US" altLang="ko-KR" sz="1050" dirty="0">
                <a:solidFill>
                  <a:schemeClr val="tx1"/>
                </a:solidFill>
              </a:rPr>
              <a:t>"&gt;sample </a:t>
            </a:r>
            <a:r>
              <a:rPr lang="en-US" altLang="ko-KR" sz="1050" dirty="0" err="1">
                <a:solidFill>
                  <a:schemeClr val="tx1"/>
                </a:solidFill>
              </a:rPr>
              <a:t>abc</a:t>
            </a:r>
            <a:r>
              <a:rPr lang="en-US" altLang="ko-KR" sz="1050" dirty="0">
                <a:solidFill>
                  <a:schemeClr val="tx1"/>
                </a:solidFill>
              </a:rPr>
              <a:t>&lt;/String&gt;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&lt;Map&gt;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&lt;String key="</a:t>
            </a:r>
            <a:r>
              <a:rPr lang="en-US" altLang="ko-KR" sz="1050" dirty="0" err="1">
                <a:solidFill>
                  <a:schemeClr val="tx1"/>
                </a:solidFill>
              </a:rPr>
              <a:t>aaa</a:t>
            </a:r>
            <a:r>
              <a:rPr lang="en-US" altLang="ko-KR" sz="1050" dirty="0">
                <a:solidFill>
                  <a:schemeClr val="tx1"/>
                </a:solidFill>
              </a:rPr>
              <a:t>"&gt;AAAA&lt;/String&gt;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&lt;</a:t>
            </a:r>
            <a:r>
              <a:rPr lang="en-US" altLang="ko-KR" sz="1050" dirty="0" err="1">
                <a:solidFill>
                  <a:schemeClr val="tx1"/>
                </a:solidFill>
              </a:rPr>
              <a:t>boolean</a:t>
            </a:r>
            <a:r>
              <a:rPr lang="en-US" altLang="ko-KR" sz="1050" dirty="0">
                <a:solidFill>
                  <a:schemeClr val="tx1"/>
                </a:solidFill>
              </a:rPr>
              <a:t> key="</a:t>
            </a:r>
            <a:r>
              <a:rPr lang="en-US" altLang="ko-KR" sz="1050" dirty="0" err="1">
                <a:solidFill>
                  <a:schemeClr val="tx1"/>
                </a:solidFill>
              </a:rPr>
              <a:t>bbb</a:t>
            </a:r>
            <a:r>
              <a:rPr lang="en-US" altLang="ko-KR" sz="1050" dirty="0">
                <a:solidFill>
                  <a:schemeClr val="tx1"/>
                </a:solidFill>
              </a:rPr>
              <a:t>"&gt;true&lt;/</a:t>
            </a:r>
            <a:r>
              <a:rPr lang="en-US" altLang="ko-KR" sz="1050" dirty="0" err="1">
                <a:solidFill>
                  <a:schemeClr val="tx1"/>
                </a:solidFill>
              </a:rPr>
              <a:t>boolean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&lt;</a:t>
            </a:r>
            <a:r>
              <a:rPr lang="en-US" altLang="ko-KR" sz="1050" dirty="0" err="1">
                <a:solidFill>
                  <a:schemeClr val="tx1"/>
                </a:solidFill>
              </a:rPr>
              <a:t>int</a:t>
            </a:r>
            <a:r>
              <a:rPr lang="en-US" altLang="ko-KR" sz="1050" dirty="0">
                <a:solidFill>
                  <a:schemeClr val="tx1"/>
                </a:solidFill>
              </a:rPr>
              <a:t> key="</a:t>
            </a:r>
            <a:r>
              <a:rPr lang="en-US" altLang="ko-KR" sz="1050" dirty="0" err="1">
                <a:solidFill>
                  <a:schemeClr val="tx1"/>
                </a:solidFill>
              </a:rPr>
              <a:t>ccc</a:t>
            </a:r>
            <a:r>
              <a:rPr lang="en-US" altLang="ko-KR" sz="1050" dirty="0">
                <a:solidFill>
                  <a:schemeClr val="tx1"/>
                </a:solidFill>
              </a:rPr>
              <a:t>"&gt;123&lt;/</a:t>
            </a:r>
            <a:r>
              <a:rPr lang="en-US" altLang="ko-KR" sz="1050" dirty="0" err="1">
                <a:solidFill>
                  <a:schemeClr val="tx1"/>
                </a:solidFill>
              </a:rPr>
              <a:t>int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	&lt;long key="</a:t>
            </a:r>
            <a:r>
              <a:rPr lang="en-US" altLang="ko-KR" sz="1050" dirty="0" err="1">
                <a:solidFill>
                  <a:schemeClr val="tx1"/>
                </a:solidFill>
              </a:rPr>
              <a:t>ddd</a:t>
            </a:r>
            <a:r>
              <a:rPr lang="en-US" altLang="ko-KR" sz="1050" dirty="0">
                <a:solidFill>
                  <a:schemeClr val="tx1"/>
                </a:solidFill>
              </a:rPr>
              <a:t>"&gt;1234567&lt;/long&gt;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	&lt;/Map&gt;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	&lt;/constructor-</a:t>
            </a:r>
            <a:r>
              <a:rPr lang="en-US" altLang="ko-KR" sz="1050" dirty="0" err="1">
                <a:solidFill>
                  <a:schemeClr val="tx1"/>
                </a:solidFill>
              </a:rPr>
              <a:t>arg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&lt;/</a:t>
            </a:r>
            <a:r>
              <a:rPr lang="en-US" altLang="ko-KR" sz="1050" dirty="0" err="1">
                <a:solidFill>
                  <a:schemeClr val="tx1"/>
                </a:solidFill>
              </a:rPr>
              <a:t>cronjob</a:t>
            </a:r>
            <a:r>
              <a:rPr lang="en-US" altLang="ko-KR" sz="1050" dirty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요청 전문 </a:t>
            </a:r>
            <a:r>
              <a:rPr lang="en-US" altLang="ko-KR" dirty="0"/>
              <a:t>&gt; JSON12 </a:t>
            </a:r>
            <a:r>
              <a:rPr lang="ko-KR" altLang="en-US" dirty="0"/>
              <a:t>양식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/>
              <a:t>JSON12 </a:t>
            </a:r>
            <a:r>
              <a:rPr lang="ko-KR" altLang="en-US" sz="1100" b="1" dirty="0"/>
              <a:t>양식의 요청 전문</a:t>
            </a:r>
            <a:endParaRPr lang="en-US" altLang="ko-KR" sz="1100" b="1" dirty="0"/>
          </a:p>
          <a:p>
            <a:pPr lvl="1"/>
            <a:r>
              <a:rPr lang="ko-KR" altLang="en-US" dirty="0"/>
              <a:t>요청 방법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Content-Type: application/</a:t>
            </a:r>
            <a:r>
              <a:rPr lang="en-US" altLang="ko-KR" dirty="0" err="1"/>
              <a:t>json</a:t>
            </a:r>
            <a:endParaRPr lang="en-US" altLang="ko-KR" dirty="0"/>
          </a:p>
          <a:p>
            <a:pPr lvl="2"/>
            <a:r>
              <a:rPr lang="en-US" altLang="ko-KR" dirty="0"/>
              <a:t>Parameter ‘t</a:t>
            </a:r>
            <a:r>
              <a:rPr lang="en-US" altLang="ko-KR" dirty="0">
                <a:solidFill>
                  <a:schemeClr val="tx1"/>
                </a:solidFill>
              </a:rPr>
              <a:t>ype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chemeClr val="tx1"/>
                </a:solidFill>
              </a:rPr>
              <a:t>json12</a:t>
            </a:r>
            <a:r>
              <a:rPr lang="en-US" altLang="ko-KR" dirty="0"/>
              <a:t>’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1"/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 err="1"/>
              <a:t>DataSet</a:t>
            </a:r>
            <a:r>
              <a:rPr lang="ko-KR" altLang="en-US" dirty="0"/>
              <a:t>을 지원한다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720" y="1860784"/>
            <a:ext cx="8572560" cy="29363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"parameters":{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"type":"json12",                        &lt;- </a:t>
            </a:r>
            <a:r>
              <a:rPr lang="ko-KR" altLang="en-US" sz="1050" dirty="0">
                <a:solidFill>
                  <a:schemeClr val="tx1"/>
                </a:solidFill>
              </a:rPr>
              <a:t>이 전문이 </a:t>
            </a:r>
            <a:r>
              <a:rPr lang="en-US" altLang="ko-KR" sz="1050" dirty="0">
                <a:solidFill>
                  <a:schemeClr val="tx1"/>
                </a:solidFill>
              </a:rPr>
              <a:t>json12 </a:t>
            </a:r>
            <a:r>
              <a:rPr lang="ko-KR" altLang="en-US" sz="1050" dirty="0">
                <a:solidFill>
                  <a:schemeClr val="tx1"/>
                </a:solidFill>
              </a:rPr>
              <a:t>형식임을 의미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“service.resType”:”json12”,           &lt;- </a:t>
            </a:r>
            <a:r>
              <a:rPr lang="ko-KR" altLang="en-US" sz="1050" dirty="0">
                <a:solidFill>
                  <a:schemeClr val="tx1"/>
                </a:solidFill>
              </a:rPr>
              <a:t>여기서는 응답전문을 </a:t>
            </a:r>
            <a:r>
              <a:rPr lang="en-US" altLang="ko-KR" sz="1050" dirty="0">
                <a:solidFill>
                  <a:schemeClr val="tx1"/>
                </a:solidFill>
              </a:rPr>
              <a:t>json12 </a:t>
            </a:r>
            <a:r>
              <a:rPr lang="ko-KR" altLang="en-US" sz="1050" dirty="0">
                <a:solidFill>
                  <a:schemeClr val="tx1"/>
                </a:solidFill>
              </a:rPr>
              <a:t>형식으로 받겠다는 의미</a:t>
            </a:r>
            <a:r>
              <a:rPr lang="en-US" altLang="ko-KR" sz="1050" dirty="0">
                <a:solidFill>
                  <a:schemeClr val="tx1"/>
                </a:solidFill>
              </a:rPr>
              <a:t>. </a:t>
            </a:r>
            <a:r>
              <a:rPr lang="ko-KR" altLang="en-US" sz="1050" dirty="0">
                <a:solidFill>
                  <a:schemeClr val="tx1"/>
                </a:solidFill>
              </a:rPr>
              <a:t>다른 </a:t>
            </a:r>
            <a:r>
              <a:rPr lang="en-US" altLang="ko-KR" sz="1050" dirty="0" err="1">
                <a:solidFill>
                  <a:schemeClr val="tx1"/>
                </a:solidFill>
              </a:rPr>
              <a:t>resType</a:t>
            </a:r>
            <a:r>
              <a:rPr lang="ko-KR" altLang="en-US" sz="1050" dirty="0">
                <a:solidFill>
                  <a:schemeClr val="tx1"/>
                </a:solidFill>
              </a:rPr>
              <a:t>을 지정하여도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＂service":“</a:t>
            </a:r>
            <a:r>
              <a:rPr lang="en-US" altLang="ko-KR" sz="1050" dirty="0" err="1">
                <a:solidFill>
                  <a:schemeClr val="tx1"/>
                </a:solidFill>
              </a:rPr>
              <a:t>ElasticService</a:t>
            </a:r>
            <a:r>
              <a:rPr lang="ko-KR" altLang="en-US" sz="1050" dirty="0">
                <a:solidFill>
                  <a:schemeClr val="tx1"/>
                </a:solidFill>
              </a:rPr>
              <a:t>를 구현한 </a:t>
            </a:r>
            <a:r>
              <a:rPr lang="en-US" altLang="ko-KR" sz="1050" dirty="0">
                <a:solidFill>
                  <a:schemeClr val="tx1"/>
                </a:solidFill>
              </a:rPr>
              <a:t>class name(full name)“                &lt;- </a:t>
            </a:r>
            <a:r>
              <a:rPr lang="ko-KR" altLang="en-US" sz="1050" dirty="0">
                <a:solidFill>
                  <a:schemeClr val="tx1"/>
                </a:solidFill>
              </a:rPr>
              <a:t>실행할 </a:t>
            </a:r>
            <a:r>
              <a:rPr lang="en-US" altLang="ko-KR" sz="1050" dirty="0" err="1">
                <a:solidFill>
                  <a:schemeClr val="tx1"/>
                </a:solidFill>
              </a:rPr>
              <a:t>ElasticService</a:t>
            </a:r>
            <a:r>
              <a:rPr lang="ko-KR" altLang="en-US" sz="1050" dirty="0">
                <a:solidFill>
                  <a:schemeClr val="tx1"/>
                </a:solidFill>
              </a:rPr>
              <a:t>의 </a:t>
            </a:r>
            <a:r>
              <a:rPr lang="en-US" altLang="ko-KR" sz="1050" dirty="0">
                <a:solidFill>
                  <a:schemeClr val="tx1"/>
                </a:solidFill>
              </a:rPr>
              <a:t>ID </a:t>
            </a:r>
            <a:r>
              <a:rPr lang="ko-KR" altLang="en-US" sz="1050" dirty="0">
                <a:solidFill>
                  <a:schemeClr val="tx1"/>
                </a:solidFill>
              </a:rPr>
              <a:t>혹은 </a:t>
            </a:r>
            <a:r>
              <a:rPr lang="en-US" altLang="ko-KR" sz="1050" dirty="0">
                <a:solidFill>
                  <a:schemeClr val="tx1"/>
                </a:solidFill>
              </a:rPr>
              <a:t>Full Class Name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"datasets":{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"1":{                                           &lt;- dataset </a:t>
            </a:r>
            <a:r>
              <a:rPr lang="ko-KR" altLang="en-US" sz="1050" dirty="0">
                <a:solidFill>
                  <a:schemeClr val="tx1"/>
                </a:solidFill>
              </a:rPr>
              <a:t>이름 </a:t>
            </a:r>
            <a:r>
              <a:rPr lang="en-US" altLang="ko-KR" sz="1050" dirty="0">
                <a:solidFill>
                  <a:schemeClr val="tx1"/>
                </a:solidFill>
              </a:rPr>
              <a:t>‘1’</a:t>
            </a:r>
            <a:r>
              <a:rPr lang="ko-KR" altLang="en-US" sz="1050" dirty="0">
                <a:solidFill>
                  <a:schemeClr val="tx1"/>
                </a:solidFill>
              </a:rPr>
              <a:t>은 개발자가 임의로 정하면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"rows":[                                       </a:t>
            </a:r>
            <a:r>
              <a:rPr lang="ko-KR" altLang="en-US" sz="1050" dirty="0">
                <a:solidFill>
                  <a:schemeClr val="tx1"/>
                </a:solidFill>
              </a:rPr>
              <a:t>단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 err="1">
                <a:solidFill>
                  <a:schemeClr val="tx1"/>
                </a:solidFill>
              </a:rPr>
              <a:t>서버단에서</a:t>
            </a:r>
            <a:r>
              <a:rPr lang="ko-KR" altLang="en-US" sz="1050" dirty="0">
                <a:solidFill>
                  <a:schemeClr val="tx1"/>
                </a:solidFill>
              </a:rPr>
              <a:t> 해당 </a:t>
            </a:r>
            <a:r>
              <a:rPr lang="en-US" altLang="ko-KR" sz="1050" dirty="0">
                <a:solidFill>
                  <a:schemeClr val="tx1"/>
                </a:solidFill>
              </a:rPr>
              <a:t>dataset</a:t>
            </a:r>
            <a:r>
              <a:rPr lang="ko-KR" altLang="en-US" sz="1050" dirty="0">
                <a:solidFill>
                  <a:schemeClr val="tx1"/>
                </a:solidFill>
              </a:rPr>
              <a:t>을 취하기 위해서는 이 이름을 사용해야 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{"</a:t>
            </a:r>
            <a:r>
              <a:rPr lang="en-US" altLang="ko-KR" sz="1050" dirty="0" err="1">
                <a:solidFill>
                  <a:schemeClr val="tx1"/>
                </a:solidFill>
              </a:rPr>
              <a:t>name":value,"name":value</a:t>
            </a:r>
            <a:r>
              <a:rPr lang="en-US" altLang="ko-KR" sz="1050" dirty="0">
                <a:solidFill>
                  <a:schemeClr val="tx1"/>
                </a:solidFill>
              </a:rPr>
              <a:t>,...},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{"</a:t>
            </a:r>
            <a:r>
              <a:rPr lang="en-US" altLang="ko-KR" sz="1050" dirty="0" err="1">
                <a:solidFill>
                  <a:schemeClr val="tx1"/>
                </a:solidFill>
              </a:rPr>
              <a:t>name":value,"name":value</a:t>
            </a:r>
            <a:r>
              <a:rPr lang="en-US" altLang="ko-KR" sz="1050" dirty="0">
                <a:solidFill>
                  <a:schemeClr val="tx1"/>
                </a:solidFill>
              </a:rPr>
              <a:t>,...},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]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68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요청 전문 </a:t>
            </a:r>
            <a:r>
              <a:rPr lang="en-US" altLang="ko-KR" dirty="0"/>
              <a:t>&gt; JSON13 </a:t>
            </a:r>
            <a:r>
              <a:rPr lang="ko-KR" altLang="en-US" dirty="0"/>
              <a:t>양식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/>
              <a:t>JSON13 </a:t>
            </a:r>
            <a:r>
              <a:rPr lang="ko-KR" altLang="en-US" sz="1100" b="1" dirty="0"/>
              <a:t>양식의 요청 전문</a:t>
            </a:r>
            <a:endParaRPr lang="en-US" altLang="ko-KR" sz="1100" b="1" dirty="0"/>
          </a:p>
          <a:p>
            <a:pPr lvl="1"/>
            <a:r>
              <a:rPr lang="ko-KR" altLang="en-US" dirty="0"/>
              <a:t>요청 방법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Content-Type: application/</a:t>
            </a:r>
            <a:r>
              <a:rPr lang="en-US" altLang="ko-KR" dirty="0" err="1"/>
              <a:t>json</a:t>
            </a:r>
            <a:endParaRPr lang="en-US" altLang="ko-KR" dirty="0"/>
          </a:p>
          <a:p>
            <a:pPr lvl="2"/>
            <a:r>
              <a:rPr lang="en-US" altLang="ko-KR" dirty="0"/>
              <a:t>Parameter ‘t</a:t>
            </a:r>
            <a:r>
              <a:rPr lang="en-US" altLang="ko-KR" dirty="0">
                <a:solidFill>
                  <a:schemeClr val="tx1"/>
                </a:solidFill>
              </a:rPr>
              <a:t>ype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chemeClr val="tx1"/>
                </a:solidFill>
              </a:rPr>
              <a:t>json13</a:t>
            </a:r>
            <a:r>
              <a:rPr lang="en-US" altLang="ko-KR" dirty="0"/>
              <a:t>’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 err="1"/>
              <a:t>DataSet</a:t>
            </a:r>
            <a:r>
              <a:rPr lang="ko-KR" altLang="en-US" dirty="0"/>
              <a:t>을 지원한다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720" y="2076808"/>
            <a:ext cx="8572560" cy="38724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"parameters":{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“epType":"json13",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"service.resType":"json13",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"service":"(</a:t>
            </a:r>
            <a:r>
              <a:rPr lang="ko-KR" altLang="en-US" sz="1050" dirty="0">
                <a:solidFill>
                  <a:schemeClr val="tx1"/>
                </a:solidFill>
              </a:rPr>
              <a:t>호출할 </a:t>
            </a:r>
            <a:r>
              <a:rPr lang="en-US" altLang="ko-KR" sz="1050" dirty="0" err="1">
                <a:solidFill>
                  <a:schemeClr val="tx1"/>
                </a:solidFill>
              </a:rPr>
              <a:t>ElasticService</a:t>
            </a:r>
            <a:r>
              <a:rPr lang="ko-KR" altLang="en-US" sz="1050" dirty="0">
                <a:solidFill>
                  <a:schemeClr val="tx1"/>
                </a:solidFill>
              </a:rPr>
              <a:t>의 </a:t>
            </a:r>
            <a:r>
              <a:rPr lang="en-US" altLang="ko-KR" sz="1050" dirty="0">
                <a:solidFill>
                  <a:schemeClr val="tx1"/>
                </a:solidFill>
              </a:rPr>
              <a:t>full class name)"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"datasets":[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"name":"(dataset </a:t>
            </a:r>
            <a:r>
              <a:rPr lang="ko-KR" altLang="en-US" sz="1050" dirty="0">
                <a:solidFill>
                  <a:schemeClr val="tx1"/>
                </a:solidFill>
              </a:rPr>
              <a:t>이름</a:t>
            </a:r>
            <a:r>
              <a:rPr lang="en-US" altLang="ko-KR" sz="1050" dirty="0">
                <a:solidFill>
                  <a:schemeClr val="tx1"/>
                </a:solidFill>
              </a:rPr>
              <a:t>)",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"</a:t>
            </a:r>
            <a:r>
              <a:rPr lang="en-US" altLang="ko-KR" sz="1050" dirty="0" err="1">
                <a:solidFill>
                  <a:schemeClr val="tx1"/>
                </a:solidFill>
              </a:rPr>
              <a:t>colInfos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 err="1">
                <a:solidFill>
                  <a:schemeClr val="tx1"/>
                </a:solidFill>
              </a:rPr>
              <a:t>생략가능</a:t>
            </a:r>
            <a:r>
              <a:rPr lang="en-US" altLang="ko-KR" sz="1050" dirty="0">
                <a:solidFill>
                  <a:schemeClr val="tx1"/>
                </a:solidFill>
              </a:rPr>
              <a:t>)":[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{"id":"(column id1)","text":"(</a:t>
            </a:r>
            <a:r>
              <a:rPr lang="ko-KR" altLang="en-US" sz="1050" dirty="0">
                <a:solidFill>
                  <a:schemeClr val="tx1"/>
                </a:solidFill>
              </a:rPr>
              <a:t>화면에 보일 이름</a:t>
            </a:r>
            <a:r>
              <a:rPr lang="en-US" altLang="ko-KR" sz="1050" dirty="0">
                <a:solidFill>
                  <a:schemeClr val="tx1"/>
                </a:solidFill>
              </a:rPr>
              <a:t>)","type":"(</a:t>
            </a:r>
            <a:r>
              <a:rPr lang="ko-KR" altLang="en-US" sz="1050" dirty="0">
                <a:solidFill>
                  <a:schemeClr val="tx1"/>
                </a:solidFill>
              </a:rPr>
              <a:t>데이터 타입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 err="1">
                <a:solidFill>
                  <a:schemeClr val="tx1"/>
                </a:solidFill>
              </a:rPr>
              <a:t>생략시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String)","size":(byte</a:t>
            </a:r>
            <a:r>
              <a:rPr lang="ko-KR" altLang="en-US" sz="1050" dirty="0">
                <a:solidFill>
                  <a:schemeClr val="tx1"/>
                </a:solidFill>
              </a:rPr>
              <a:t>길이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 err="1">
                <a:solidFill>
                  <a:schemeClr val="tx1"/>
                </a:solidFill>
              </a:rPr>
              <a:t>생략가능</a:t>
            </a:r>
            <a:r>
              <a:rPr lang="en-US" altLang="ko-KR" sz="1050" dirty="0">
                <a:solidFill>
                  <a:schemeClr val="tx1"/>
                </a:solidFill>
              </a:rPr>
              <a:t>)},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],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"rows":[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{"(column id1)":(value),"(column id2)":(value),...},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]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]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* ()</a:t>
            </a:r>
            <a:r>
              <a:rPr lang="ko-KR" altLang="en-US" sz="1050" dirty="0">
                <a:solidFill>
                  <a:schemeClr val="tx1"/>
                </a:solidFill>
              </a:rPr>
              <a:t>는 해당 위치에 대한 설명입니다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27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/>
              <a:t>응답 전문 </a:t>
            </a:r>
            <a:r>
              <a:rPr lang="en-US" altLang="ko-KR" dirty="0"/>
              <a:t>&gt; ME20 </a:t>
            </a:r>
            <a:r>
              <a:rPr lang="ko-KR" altLang="en-US" dirty="0"/>
              <a:t>양식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/>
              <a:t>ME20 </a:t>
            </a:r>
            <a:r>
              <a:rPr lang="ko-KR" altLang="en-US" sz="1100" b="1" dirty="0"/>
              <a:t>양식</a:t>
            </a:r>
            <a:endParaRPr lang="en-US" altLang="ko-KR" sz="1100" b="1" dirty="0"/>
          </a:p>
          <a:p>
            <a:pPr lvl="1"/>
            <a:r>
              <a:rPr lang="ko-KR" altLang="en-US" dirty="0"/>
              <a:t>요청 방법</a:t>
            </a:r>
            <a:r>
              <a:rPr lang="en-US" altLang="ko-KR" dirty="0"/>
              <a:t>: Parameter ‘</a:t>
            </a:r>
            <a:r>
              <a:rPr lang="en-US" altLang="ko-KR" dirty="0" err="1"/>
              <a:t>cmd.resType</a:t>
            </a:r>
            <a:r>
              <a:rPr lang="en-US" altLang="ko-KR" dirty="0"/>
              <a:t>’</a:t>
            </a:r>
            <a:r>
              <a:rPr lang="ko-KR" altLang="en-US" dirty="0"/>
              <a:t>를 </a:t>
            </a:r>
            <a:r>
              <a:rPr lang="en-US" altLang="ko-KR" dirty="0"/>
              <a:t>‘ME20’ </a:t>
            </a:r>
            <a:r>
              <a:rPr lang="ko-KR" altLang="en-US" dirty="0"/>
              <a:t>또는</a:t>
            </a:r>
            <a:r>
              <a:rPr lang="en-US" altLang="ko-KR" dirty="0"/>
              <a:t> ‘CLIENT’</a:t>
            </a:r>
            <a:r>
              <a:rPr lang="ko-KR" altLang="en-US" dirty="0"/>
              <a:t>를 </a:t>
            </a:r>
            <a:r>
              <a:rPr lang="en-US" altLang="ko-KR" dirty="0"/>
              <a:t>‘ME20’</a:t>
            </a:r>
            <a:r>
              <a:rPr lang="ko-KR" altLang="en-US" dirty="0"/>
              <a:t>로 설정하여 요청</a:t>
            </a:r>
            <a:endParaRPr lang="en-US" altLang="ko-KR" dirty="0"/>
          </a:p>
          <a:p>
            <a:pPr lvl="1"/>
            <a:r>
              <a:rPr lang="en-US" altLang="ko-KR" dirty="0"/>
              <a:t>Result Code: 0</a:t>
            </a:r>
            <a:r>
              <a:rPr lang="ko-KR" altLang="en-US" dirty="0"/>
              <a:t>은 성공</a:t>
            </a:r>
            <a:r>
              <a:rPr lang="en-US" altLang="ko-KR" dirty="0"/>
              <a:t>, 1</a:t>
            </a:r>
            <a:r>
              <a:rPr lang="ko-KR" altLang="en-US" dirty="0"/>
              <a:t>은 실패</a:t>
            </a:r>
            <a:endParaRPr lang="en-US" altLang="ko-KR" dirty="0"/>
          </a:p>
          <a:p>
            <a:pPr lvl="1"/>
            <a:r>
              <a:rPr lang="ko-KR" altLang="en-US" dirty="0"/>
              <a:t>주의 </a:t>
            </a:r>
            <a:r>
              <a:rPr lang="en-US" altLang="ko-KR" dirty="0"/>
              <a:t>1) </a:t>
            </a:r>
            <a:r>
              <a:rPr lang="ko-KR" altLang="en-US" dirty="0"/>
              <a:t>아래의 예제에서 </a:t>
            </a:r>
            <a:r>
              <a:rPr lang="en-US" altLang="ko-KR" dirty="0"/>
              <a:t>‘*’</a:t>
            </a:r>
            <a:r>
              <a:rPr lang="ko-KR" altLang="en-US" dirty="0"/>
              <a:t>는 칼럼 구분자</a:t>
            </a:r>
            <a:r>
              <a:rPr lang="en-US" altLang="ko-KR" dirty="0"/>
              <a:t>, ‘+’</a:t>
            </a:r>
            <a:r>
              <a:rPr lang="ko-KR" altLang="en-US" dirty="0"/>
              <a:t>는 라인 구분자이다</a:t>
            </a:r>
            <a:r>
              <a:rPr lang="en-US" altLang="ko-KR" dirty="0"/>
              <a:t>. </a:t>
            </a:r>
            <a:r>
              <a:rPr lang="ko-KR" altLang="en-US" dirty="0"/>
              <a:t>실제 값은 </a:t>
            </a:r>
            <a:r>
              <a:rPr lang="en-US" altLang="ko-KR" dirty="0"/>
              <a:t>‘*’</a:t>
            </a:r>
            <a:r>
              <a:rPr lang="ko-KR" altLang="en-US" dirty="0"/>
              <a:t>나 </a:t>
            </a:r>
            <a:r>
              <a:rPr lang="en-US" altLang="ko-KR" dirty="0"/>
              <a:t>‘+’</a:t>
            </a:r>
            <a:r>
              <a:rPr lang="ko-KR" altLang="en-US" dirty="0"/>
              <a:t>가 아니며 칼럼 구분자는 </a:t>
            </a:r>
            <a:r>
              <a:rPr lang="en-US" altLang="ko-KR" dirty="0"/>
              <a:t>0x07, </a:t>
            </a:r>
            <a:r>
              <a:rPr lang="ko-KR" altLang="en-US" dirty="0"/>
              <a:t>라인 </a:t>
            </a:r>
            <a:r>
              <a:rPr lang="ko-KR" altLang="en-US" dirty="0" err="1"/>
              <a:t>구분자는</a:t>
            </a:r>
            <a:r>
              <a:rPr lang="ko-KR" altLang="en-US" dirty="0"/>
              <a:t> </a:t>
            </a:r>
            <a:r>
              <a:rPr lang="en-US" altLang="ko-KR" dirty="0"/>
              <a:t>0x08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실제 전문은 </a:t>
            </a:r>
            <a:r>
              <a:rPr lang="ko-KR" altLang="en-US" dirty="0" err="1"/>
              <a:t>개행</a:t>
            </a:r>
            <a:r>
              <a:rPr lang="ko-KR" altLang="en-US" dirty="0"/>
              <a:t> 문자 </a:t>
            </a:r>
            <a:r>
              <a:rPr lang="en-US" altLang="ko-KR" dirty="0"/>
              <a:t>‘\n’</a:t>
            </a:r>
            <a:r>
              <a:rPr lang="ko-KR" altLang="en-US" dirty="0"/>
              <a:t>가 없고 하나의 라인으로 이어진다</a:t>
            </a:r>
            <a:r>
              <a:rPr lang="en-US" altLang="ko-KR" dirty="0"/>
              <a:t>. </a:t>
            </a:r>
            <a:r>
              <a:rPr lang="ko-KR" altLang="en-US" dirty="0"/>
              <a:t>예제에서는 읽기 쉽게 하기 위해 편의를 위해 줄 바꿈을 하였다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720" y="1785926"/>
            <a:ext cx="8572560" cy="17859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ME20 * Result Code * Result Message * Extra Info * +</a:t>
            </a:r>
          </a:p>
          <a:p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=</a:t>
            </a:r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 ID * FTSC * 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Column ID * Column ID * Column ID * 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Column Type * Column Type * Column Type * 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Column Size * Column Size * Column Size * 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Column Caption * Column Caption * Column Caption * 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Column Value * Column Value * Column value * +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i="1" dirty="0">
                <a:solidFill>
                  <a:schemeClr val="tx1"/>
                </a:solidFill>
              </a:rPr>
              <a:t>(.. </a:t>
            </a:r>
            <a:r>
              <a:rPr lang="en-US" altLang="ko-KR" sz="1050" i="1" dirty="0" err="1">
                <a:solidFill>
                  <a:schemeClr val="tx1"/>
                </a:solidFill>
              </a:rPr>
              <a:t>DataSet</a:t>
            </a:r>
            <a:r>
              <a:rPr lang="en-US" altLang="ko-KR" sz="1050" i="1" dirty="0">
                <a:solidFill>
                  <a:schemeClr val="tx1"/>
                </a:solidFill>
              </a:rPr>
              <a:t> part repeats)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6720" y="4071942"/>
            <a:ext cx="8572560" cy="17859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ME20 * 0 * Success * Extra Info * +</a:t>
            </a:r>
          </a:p>
          <a:p>
            <a:r>
              <a:rPr lang="en-US" altLang="ko-KR" sz="1050" dirty="0" err="1">
                <a:solidFill>
                  <a:schemeClr val="tx1"/>
                </a:solidFill>
              </a:rPr>
              <a:t>DataSet</a:t>
            </a:r>
            <a:r>
              <a:rPr lang="en-US" altLang="ko-KR" sz="1050" dirty="0">
                <a:solidFill>
                  <a:schemeClr val="tx1"/>
                </a:solidFill>
              </a:rPr>
              <a:t>=1 * FTSC * 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NAME * ID * 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String * String * 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0 * 0 * 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Name * ID * 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Jake * jakelee70 * +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Hong * </a:t>
            </a:r>
            <a:r>
              <a:rPr lang="en-US" altLang="ko-KR" sz="1050" dirty="0" err="1">
                <a:solidFill>
                  <a:schemeClr val="tx1"/>
                </a:solidFill>
              </a:rPr>
              <a:t>honggildong</a:t>
            </a:r>
            <a:r>
              <a:rPr lang="en-US" altLang="ko-KR" sz="1050" dirty="0">
                <a:solidFill>
                  <a:schemeClr val="tx1"/>
                </a:solidFill>
              </a:rPr>
              <a:t> * +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20000"/>
              <a:lumOff val="80000"/>
            </a:schemeClr>
          </a:solidFill>
        </a:ln>
      </a:spPr>
      <a:bodyPr rtlCol="0" anchor="ctr"/>
      <a:lstStyle>
        <a:defPPr algn="r">
          <a:defRPr sz="1400" i="1" dirty="0" smtClean="0">
            <a:solidFill>
              <a:schemeClr val="accent3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11192</TotalTime>
  <Words>4872</Words>
  <Application>Microsoft Office PowerPoint</Application>
  <PresentationFormat>A4 용지(210x297mm)</PresentationFormat>
  <Paragraphs>2111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9" baseType="lpstr">
      <vt:lpstr>HY각헤드라인M</vt:lpstr>
      <vt:lpstr>HY울릉도L</vt:lpstr>
      <vt:lpstr>굴림</vt:lpstr>
      <vt:lpstr>맑은 고딕</vt:lpstr>
      <vt:lpstr>바탕</vt:lpstr>
      <vt:lpstr>Arial</vt:lpstr>
      <vt:lpstr>Wingdings</vt:lpstr>
      <vt:lpstr>Office 테마</vt:lpstr>
      <vt:lpstr>elasticservice-0.1.1 개발자 가이드</vt:lpstr>
      <vt:lpstr>문서 이력</vt:lpstr>
      <vt:lpstr>개요 &gt; 요청 및 응답 전문 양식</vt:lpstr>
      <vt:lpstr>서비스 이용</vt:lpstr>
      <vt:lpstr>요청 전문 &gt; URL Parameter 방식 양식</vt:lpstr>
      <vt:lpstr>요청 전문 &gt; XML 양식</vt:lpstr>
      <vt:lpstr>요청 전문 &gt; JSON12 양식</vt:lpstr>
      <vt:lpstr>요청 전문 &gt; JSON13 양식</vt:lpstr>
      <vt:lpstr>응답 전문 &gt; ME20 양식</vt:lpstr>
      <vt:lpstr>응답 전문 &gt; XML 양식</vt:lpstr>
      <vt:lpstr>응답 전문 &gt; PWPLUS10 양식</vt:lpstr>
      <vt:lpstr>응답 전문 &gt; PWPLUS15 양식</vt:lpstr>
      <vt:lpstr>응답 전문 &gt; JSON10 양식</vt:lpstr>
      <vt:lpstr>응답 전문 &gt; JSON11 양식</vt:lpstr>
      <vt:lpstr>응답 전문 &gt; JSON12 양식</vt:lpstr>
      <vt:lpstr>응답 전문 &gt; JSON13 양식</vt:lpstr>
      <vt:lpstr>서비스 사용 &gt; 빌트인 서비스들</vt:lpstr>
      <vt:lpstr>서비스 사용 &gt; DefaultService</vt:lpstr>
      <vt:lpstr>환경 설정 및 코딩</vt:lpstr>
      <vt:lpstr>필요 파일 구성</vt:lpstr>
      <vt:lpstr>ServerElastic Web Application 등록</vt:lpstr>
      <vt:lpstr>환경 설정 &gt; Log, Beans, DB Connectivity</vt:lpstr>
      <vt:lpstr>환경 설정 &gt; Request &amp; Response</vt:lpstr>
      <vt:lpstr>환경 설정 &gt; Login 정책</vt:lpstr>
      <vt:lpstr>환경 설정 &gt; Encryption</vt:lpstr>
      <vt:lpstr>환경 설정 &gt; DB 쿼리문 등록</vt:lpstr>
      <vt:lpstr>사용자 정의 서비스 코딩 &gt; Java Source Code</vt:lpstr>
      <vt:lpstr>사용자 정의 서비스 코딩 &gt; XMLs</vt:lpstr>
      <vt:lpstr>예제 소스</vt:lpstr>
      <vt:lpstr>Built-in Service – DefaultService – 사용 예제 (1)</vt:lpstr>
      <vt:lpstr>Built-in Service – DefaultService – 사용 예제 (2)</vt:lpstr>
      <vt:lpstr>Built-in Service – DefaultService – 사용 예제 (3)</vt:lpstr>
      <vt:lpstr>Built-in Service – DefaultService – 사용 예제 (4)</vt:lpstr>
      <vt:lpstr>Sample Source – Sample01_SingleQueryService.java (1)</vt:lpstr>
      <vt:lpstr>Sample Source – Sample01_SingleQueryService.java (2)</vt:lpstr>
      <vt:lpstr>Sample Source – Sample01_SingleQueryService.java (3)</vt:lpstr>
      <vt:lpstr>Sample Source – Sample02_MultiQueryService.java (1)</vt:lpstr>
      <vt:lpstr>Sample Source – Sample02_MultiQueryService.java (2)</vt:lpstr>
      <vt:lpstr>Sample Source – Sample02_MultiQueryService.java (3)</vt:lpstr>
      <vt:lpstr>Sample Source – Sample02_MultiQueryService.java (4)</vt:lpstr>
      <vt:lpstr>Sample Source – Sample03_TransactionQueryService.java (1)</vt:lpstr>
      <vt:lpstr>Sample Source – Sample03_TransactionQueryService.java (2)</vt:lpstr>
      <vt:lpstr>Sample Source – Sample03_TransactionQueryService.java (3)</vt:lpstr>
      <vt:lpstr>Sample Source – Sample03_TransactionQueryService.java (4)</vt:lpstr>
      <vt:lpstr>Sample Source – Sample04_ElasticParamsService.java (1)</vt:lpstr>
      <vt:lpstr>Sample Source – Sample04_ElasticParamsService.java (2)</vt:lpstr>
      <vt:lpstr>Sample Source – Sample04_ElasticParamsService.java (3)</vt:lpstr>
      <vt:lpstr>Sample Source – Sample05_ListService.java (1)</vt:lpstr>
      <vt:lpstr>Sample Source – Sample05_ListService.java (2)</vt:lpstr>
      <vt:lpstr>Sample Source – Sample06_RowService.java (1)</vt:lpstr>
      <vt:lpstr>Sample Source – Sample06_RowService.java (2)</vt:lpstr>
      <vt:lpstr>Sample Source – Sample07_ExceptionService.java (1)</vt:lpstr>
      <vt:lpstr>Sample Source – Sample07_ExceptionService.java (2)</vt:lpstr>
      <vt:lpstr>Sample Source – Sample08_SessionService.java (1)</vt:lpstr>
      <vt:lpstr>Sample Source – Sample08_SessionService.java (2)</vt:lpstr>
      <vt:lpstr>Sample Source – Sample09_SessionKillService.java (1)</vt:lpstr>
      <vt:lpstr>Sample Source – Sample09_SessionKillService.java (2)</vt:lpstr>
      <vt:lpstr>Sample Source – Sample10_ConfigService.java (1)</vt:lpstr>
      <vt:lpstr>Sample Source – Sample10_ConfigService.java (2)</vt:lpstr>
      <vt:lpstr>Sample Source – Sample11_Cronjob.java (1)</vt:lpstr>
      <vt:lpstr>Sample Source – Sample11_Cronjob.java (2)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Jake Lee</cp:lastModifiedBy>
  <cp:revision>2594</cp:revision>
  <dcterms:created xsi:type="dcterms:W3CDTF">2006-10-05T04:04:58Z</dcterms:created>
  <dcterms:modified xsi:type="dcterms:W3CDTF">2016-05-18T05:30:44Z</dcterms:modified>
</cp:coreProperties>
</file>