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2" autoAdjust="0"/>
    <p:restoredTop sz="94660"/>
  </p:normalViewPr>
  <p:slideViewPr>
    <p:cSldViewPr snapToGrid="0">
      <p:cViewPr>
        <p:scale>
          <a:sx n="99" d="100"/>
          <a:sy n="99" d="100"/>
        </p:scale>
        <p:origin x="-120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FDB118-2254-4B67-9F9B-6935B119A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E843B7A-AC0E-420B-A5C9-165BC2B7F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2EF3DB-FA9C-4333-B4FB-08AE3A9C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7819-488E-453A-9AA0-CC2C993E9D7F}" type="datetimeFigureOut">
              <a:rPr lang="nl-NL" smtClean="0"/>
              <a:t>8-4-2019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EC9F807-52AC-428F-AD96-25C41C83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D60578-75B6-41CE-B23E-ADAF571C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3A18-34E7-442D-9E3B-25656EB71E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13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C0A0C2-8FB6-4E6A-9593-59E995D4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F228655-8BC9-49DF-A0B5-6159386A8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A4DBC17-06D3-4888-A1F9-D5B4D8354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7819-488E-453A-9AA0-CC2C993E9D7F}" type="datetimeFigureOut">
              <a:rPr lang="nl-NL" smtClean="0"/>
              <a:t>8-4-2019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0DC9F6C-3BD7-4587-9F02-5AF95C11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1B6E3A-F9FB-46BD-B396-7D6E2E4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3A18-34E7-442D-9E3B-25656EB71E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762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287CF3E-79B5-47DA-A741-5B2B1CF16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B3822CE-1579-466F-8A92-EA7A5E67B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A5F01BF-8991-4CB0-AE29-A0148613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7819-488E-453A-9AA0-CC2C993E9D7F}" type="datetimeFigureOut">
              <a:rPr lang="nl-NL" smtClean="0"/>
              <a:t>8-4-2019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B2D37F-C5F2-4C69-9D72-9AD8E0EE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9C1912A-0A61-46C4-881C-2B070829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3A18-34E7-442D-9E3B-25656EB71E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209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D110DF-C8FD-483E-A976-DBAD7014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78B96C-3BCA-4E62-9802-4AF950F1C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9B75B96-5F36-4419-9AF6-5312EA37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7819-488E-453A-9AA0-CC2C993E9D7F}" type="datetimeFigureOut">
              <a:rPr lang="nl-NL" smtClean="0"/>
              <a:t>8-4-2019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737469C-8C0A-4EEC-B1AD-393626D1D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3EBDE0D-3570-4466-BF7B-6983EE02A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3A18-34E7-442D-9E3B-25656EB71E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033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25CD36-C89F-4335-9273-8D475646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99C9945-DAFF-4222-B554-251FE9AA6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184DD1D-F6FC-4C0E-BF7F-B30EC080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7819-488E-453A-9AA0-CC2C993E9D7F}" type="datetimeFigureOut">
              <a:rPr lang="nl-NL" smtClean="0"/>
              <a:t>8-4-2019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D76366-025C-419D-A216-9544EB51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E1AE00-C852-4273-9F68-33C6D5D9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3A18-34E7-442D-9E3B-25656EB71E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620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5FE0B0-59AB-485A-9F74-DB62C7AF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30BCABB-C034-4FFD-872A-5DF81D8A4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17FB7EE-D7A5-4DCE-9474-25C734218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8787B1C-1186-4BD8-9FA7-76B7D3CB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7819-488E-453A-9AA0-CC2C993E9D7F}" type="datetimeFigureOut">
              <a:rPr lang="nl-NL" smtClean="0"/>
              <a:t>8-4-2019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FBC0AFF-37AA-4ADC-BD71-CBB5C335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202AC0F-BEB1-45A7-8704-4F3A0986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3A18-34E7-442D-9E3B-25656EB71E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053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83FC58-3FED-49BC-B5AD-692BC7A44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216C1F6-D01A-4870-91D2-4E91648EC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3057924-74E2-4D19-8908-9AB068C23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D065099-AC26-4FD6-AF39-15ED3B7CE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00AF25B-6CF8-4F7D-839F-4BD4E2A93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1A92902-328E-4AA2-BB54-7F791217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7819-488E-453A-9AA0-CC2C993E9D7F}" type="datetimeFigureOut">
              <a:rPr lang="nl-NL" smtClean="0"/>
              <a:t>8-4-2019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9D51D76-6539-4507-B154-FFB3A5FC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6A632C1-6EE8-40DA-99EA-6E7F7956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3A18-34E7-442D-9E3B-25656EB71E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66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65AC2C-4905-4789-B567-9EFFA1C8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308F230-0450-4A78-B738-21C542CED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7819-488E-453A-9AA0-CC2C993E9D7F}" type="datetimeFigureOut">
              <a:rPr lang="nl-NL" smtClean="0"/>
              <a:t>8-4-2019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D5BB34C-8D62-4970-A7AB-F7B3E25D9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A697150-DFF1-4B01-A559-E59210DF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3A18-34E7-442D-9E3B-25656EB71E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805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143EBFB-D70C-4DB4-9B11-9005499E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7819-488E-453A-9AA0-CC2C993E9D7F}" type="datetimeFigureOut">
              <a:rPr lang="nl-NL" smtClean="0"/>
              <a:t>8-4-2019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B7894D1-0FC5-4BF2-A372-4BF1C2BB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822400B-49C9-483D-99DB-C7FF13BF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3A18-34E7-442D-9E3B-25656EB71E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480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ECC970-29F2-40AE-8024-A6AC2B30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030113-03C6-4B8A-915C-3D73C17C7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BC860C9-3DB8-45CB-8027-DC6FAC494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66D4236-4E6F-4A99-9A73-313D6F6C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7819-488E-453A-9AA0-CC2C993E9D7F}" type="datetimeFigureOut">
              <a:rPr lang="nl-NL" smtClean="0"/>
              <a:t>8-4-2019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E603E1C-F535-4B6A-ABF7-0BC6120D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CD28382-CFF6-440F-AC34-DCD6BA67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3A18-34E7-442D-9E3B-25656EB71E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592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9E3C6B-2035-4FA1-9B8A-944DA9AF9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706F3A0-F86C-40B7-8BFB-2CC960087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0FF60BE-5443-4659-8170-55E73D2F1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6DC5381-599F-473E-B8E6-77C3A1F1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7819-488E-453A-9AA0-CC2C993E9D7F}" type="datetimeFigureOut">
              <a:rPr lang="nl-NL" smtClean="0"/>
              <a:t>8-4-2019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739F69E-FA6D-4DE2-8F52-D7016BD4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3707D7-807B-4C28-9790-F7CEC33B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3A18-34E7-442D-9E3B-25656EB71E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513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022CD9D-7956-4885-8168-57BAC33C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D12A2B-86BC-43E2-9114-810C5F6FB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A378A44-0E78-40CD-A822-C833C1AD0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C7819-488E-453A-9AA0-CC2C993E9D7F}" type="datetimeFigureOut">
              <a:rPr lang="nl-NL" smtClean="0"/>
              <a:t>8-4-2019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A35E3CA-F3F3-447D-840E-2AF7F6B63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60C0455-A56A-474E-B2EF-0D471955C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63A18-34E7-442D-9E3B-25656EB71E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66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innesotawaters.org/blackwaterlakeinc/aquatic-plant-surve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EF8863-8AC3-414B-981F-47849ED07C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problem</a:t>
            </a: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3709F51-1317-49FC-8BE8-89A82D45A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730" y="591015"/>
            <a:ext cx="2689049" cy="70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1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09324" y="1411739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Image </a:t>
            </a:r>
            <a:r>
              <a:rPr lang="en-GB" dirty="0"/>
              <a:t>on slide 2: </a:t>
            </a:r>
            <a:r>
              <a:rPr lang="en-GB" dirty="0">
                <a:hlinkClick r:id="rId2"/>
              </a:rPr>
              <a:t>https://minnesotawaters.org/blackwaterlakeinc/aquatic-plant-survey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r>
              <a:rPr lang="en-GB" dirty="0" smtClean="0"/>
              <a:t>Image on slide 3: </a:t>
            </a:r>
            <a:r>
              <a:rPr lang="en-GB" dirty="0"/>
              <a:t>A. de </a:t>
            </a:r>
            <a:r>
              <a:rPr lang="en-GB" dirty="0" err="1"/>
              <a:t>Niet</a:t>
            </a:r>
            <a:r>
              <a:rPr lang="en-GB" dirty="0"/>
              <a:t>, M. van de </a:t>
            </a:r>
            <a:r>
              <a:rPr lang="en-GB" dirty="0" err="1"/>
              <a:t>Vrugt</a:t>
            </a:r>
            <a:r>
              <a:rPr lang="en-GB" dirty="0"/>
              <a:t>, H. </a:t>
            </a:r>
            <a:r>
              <a:rPr lang="en-GB" dirty="0" err="1"/>
              <a:t>Korving</a:t>
            </a:r>
            <a:r>
              <a:rPr lang="en-GB" dirty="0"/>
              <a:t>, and R.J. </a:t>
            </a:r>
            <a:r>
              <a:rPr lang="en-GB" dirty="0" err="1"/>
              <a:t>Boucherie</a:t>
            </a:r>
            <a:r>
              <a:rPr lang="en-GB" dirty="0"/>
              <a:t> (2011</a:t>
            </a:r>
            <a:r>
              <a:rPr lang="en-GB" dirty="0" smtClean="0"/>
              <a:t>). Adaptive </a:t>
            </a:r>
            <a:r>
              <a:rPr lang="en-GB" dirty="0"/>
              <a:t>model based control </a:t>
            </a:r>
            <a:r>
              <a:rPr lang="en-GB" dirty="0" smtClean="0"/>
              <a:t>for wastewater </a:t>
            </a:r>
            <a:r>
              <a:rPr lang="en-GB" dirty="0"/>
              <a:t>treatment </a:t>
            </a:r>
            <a:r>
              <a:rPr lang="en-GB" dirty="0" smtClean="0"/>
              <a:t>plants. </a:t>
            </a:r>
            <a:r>
              <a:rPr lang="en-GB" dirty="0" err="1"/>
              <a:t>Witteveen+Bos</a:t>
            </a:r>
            <a:r>
              <a:rPr lang="en-GB" dirty="0"/>
              <a:t> Consulting Engineers, </a:t>
            </a:r>
            <a:r>
              <a:rPr lang="en-GB" dirty="0" err="1"/>
              <a:t>Universiteit</a:t>
            </a:r>
            <a:r>
              <a:rPr lang="en-GB" dirty="0"/>
              <a:t> </a:t>
            </a:r>
            <a:r>
              <a:rPr lang="en-GB" dirty="0" err="1"/>
              <a:t>Twente</a:t>
            </a:r>
            <a:r>
              <a:rPr lang="en-GB" dirty="0" smtClean="0"/>
              <a:t>.</a:t>
            </a:r>
          </a:p>
          <a:p>
            <a:r>
              <a:rPr lang="en-GB" dirty="0" smtClean="0"/>
              <a:t>Image on slide 4: </a:t>
            </a:r>
            <a:r>
              <a:rPr lang="en-GB" dirty="0"/>
              <a:t>R. David, A. </a:t>
            </a:r>
            <a:r>
              <a:rPr lang="en-GB" dirty="0" err="1"/>
              <a:t>Vande</a:t>
            </a:r>
            <a:r>
              <a:rPr lang="en-GB" dirty="0"/>
              <a:t> </a:t>
            </a:r>
            <a:r>
              <a:rPr lang="en-GB" dirty="0" err="1"/>
              <a:t>Wouwer</a:t>
            </a:r>
            <a:r>
              <a:rPr lang="en-GB" dirty="0"/>
              <a:t>, J.-L. </a:t>
            </a:r>
            <a:r>
              <a:rPr lang="en-GB" dirty="0" err="1"/>
              <a:t>Vasel</a:t>
            </a:r>
            <a:r>
              <a:rPr lang="en-GB" dirty="0"/>
              <a:t>, and I. </a:t>
            </a:r>
            <a:r>
              <a:rPr lang="en-GB" dirty="0" err="1"/>
              <a:t>Queinnec</a:t>
            </a:r>
            <a:r>
              <a:rPr lang="en-GB" dirty="0"/>
              <a:t>. Robust control of the activated sludge </a:t>
            </a:r>
            <a:r>
              <a:rPr lang="en-GB" dirty="0" smtClean="0"/>
              <a:t>process. Biological progress, </a:t>
            </a:r>
            <a:r>
              <a:rPr lang="en-GB" dirty="0"/>
              <a:t>25(3):701-708, 2009</a:t>
            </a:r>
            <a:r>
              <a:rPr lang="en-GB" dirty="0" smtClean="0"/>
              <a:t>.</a:t>
            </a:r>
          </a:p>
          <a:p>
            <a:r>
              <a:rPr lang="en-GB" dirty="0" smtClean="0"/>
              <a:t>Image on slide 8: </a:t>
            </a:r>
            <a:r>
              <a:rPr lang="en-GB" dirty="0" err="1" smtClean="0"/>
              <a:t>Witteveen</a:t>
            </a:r>
            <a:r>
              <a:rPr lang="en-GB" dirty="0" smtClean="0"/>
              <a:t> en </a:t>
            </a:r>
            <a:r>
              <a:rPr lang="en-GB" dirty="0" err="1" smtClean="0"/>
              <a:t>Bos</a:t>
            </a:r>
            <a:r>
              <a:rPr lang="en-GB" dirty="0" smtClean="0"/>
              <a:t> image, taken from assignment description document.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215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8C59D3-0ADC-42A1-B34C-B9CA6F57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Problem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494487-AD3A-4662-86F1-0AA23D8BE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825" y="1460151"/>
            <a:ext cx="10515600" cy="3744659"/>
          </a:xfrm>
        </p:spPr>
        <p:txBody>
          <a:bodyPr/>
          <a:lstStyle/>
          <a:p>
            <a:r>
              <a:rPr lang="nl-NL" dirty="0"/>
              <a:t>High </a:t>
            </a:r>
            <a:r>
              <a:rPr lang="nl-NL" dirty="0" err="1"/>
              <a:t>nitrogen</a:t>
            </a:r>
            <a:r>
              <a:rPr lang="nl-NL" dirty="0"/>
              <a:t> levels in water </a:t>
            </a:r>
            <a:r>
              <a:rPr lang="nl-NL" dirty="0" err="1"/>
              <a:t>bodies</a:t>
            </a:r>
            <a:r>
              <a:rPr lang="nl-NL" dirty="0"/>
              <a:t> leads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environmental</a:t>
            </a:r>
            <a:r>
              <a:rPr lang="nl-NL" dirty="0"/>
              <a:t> </a:t>
            </a:r>
            <a:r>
              <a:rPr lang="nl-NL" dirty="0" err="1"/>
              <a:t>problems</a:t>
            </a:r>
            <a:r>
              <a:rPr lang="nl-NL" dirty="0"/>
              <a:t>, </a:t>
            </a:r>
            <a:r>
              <a:rPr lang="nl-NL" dirty="0" err="1"/>
              <a:t>such</a:t>
            </a:r>
            <a:r>
              <a:rPr lang="nl-NL" dirty="0"/>
              <a:t> as </a:t>
            </a:r>
            <a:r>
              <a:rPr lang="nl-NL" dirty="0" err="1"/>
              <a:t>overgrowth</a:t>
            </a:r>
            <a:r>
              <a:rPr lang="nl-NL" dirty="0"/>
              <a:t> of </a:t>
            </a:r>
            <a:r>
              <a:rPr lang="nl-NL" dirty="0" err="1"/>
              <a:t>aquatic</a:t>
            </a:r>
            <a:r>
              <a:rPr lang="nl-NL" dirty="0"/>
              <a:t> </a:t>
            </a:r>
            <a:r>
              <a:rPr lang="nl-NL" dirty="0" err="1"/>
              <a:t>plants</a:t>
            </a:r>
            <a:endParaRPr lang="nl-NL" dirty="0"/>
          </a:p>
          <a:p>
            <a:r>
              <a:rPr lang="nl-NL" dirty="0" err="1"/>
              <a:t>Nitrogen</a:t>
            </a:r>
            <a:r>
              <a:rPr lang="nl-NL" dirty="0"/>
              <a:t> levels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below a </a:t>
            </a:r>
            <a:r>
              <a:rPr lang="nl-NL" dirty="0" err="1"/>
              <a:t>certain</a:t>
            </a:r>
            <a:r>
              <a:rPr lang="nl-NL" dirty="0"/>
              <a:t> </a:t>
            </a:r>
            <a:r>
              <a:rPr lang="nl-NL" dirty="0" err="1"/>
              <a:t>concentration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meet </a:t>
            </a:r>
            <a:r>
              <a:rPr lang="nl-NL" dirty="0" err="1"/>
              <a:t>rules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guidelines</a:t>
            </a:r>
            <a:r>
              <a:rPr lang="nl-NL" dirty="0"/>
              <a:t> </a:t>
            </a:r>
            <a:r>
              <a:rPr lang="nl-NL" dirty="0" err="1"/>
              <a:t>imposed</a:t>
            </a:r>
            <a:endParaRPr lang="nl-NL" dirty="0"/>
          </a:p>
          <a:p>
            <a:r>
              <a:rPr lang="nl-NL" dirty="0" err="1"/>
              <a:t>Nitrogen</a:t>
            </a:r>
            <a:r>
              <a:rPr lang="nl-NL" dirty="0"/>
              <a:t> levels are </a:t>
            </a:r>
            <a:r>
              <a:rPr lang="nl-NL" dirty="0" err="1"/>
              <a:t>lowered</a:t>
            </a:r>
            <a:r>
              <a:rPr lang="nl-NL" dirty="0"/>
              <a:t> in a </a:t>
            </a:r>
            <a:r>
              <a:rPr lang="nl-NL" dirty="0" err="1"/>
              <a:t>WWTP</a:t>
            </a:r>
            <a:r>
              <a:rPr lang="nl-NL" dirty="0"/>
              <a:t> (West Water Treatment Plant)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44B287E-782E-4F1F-B43D-C73F73C48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730" y="591015"/>
            <a:ext cx="2689049" cy="70329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312" y="3876575"/>
            <a:ext cx="3796365" cy="253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6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584AB6-4933-4D83-BE16-B9911774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901790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West Water Treatment Plant (WWTP)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17FA968-E185-4AB1-A6F8-A863513D3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583" y="1701401"/>
            <a:ext cx="9542949" cy="30060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3C72EE4-1823-4EA2-A653-EF9D6E277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730" y="591015"/>
            <a:ext cx="2689049" cy="70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0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A90255B-2098-4F22-A8D4-5E3A6EA07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598" y="1919301"/>
            <a:ext cx="3363974" cy="407958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The ASM models the processes in a reactor in a West Water Treatment Plant (WWTP</a:t>
            </a:r>
            <a:r>
              <a:rPr lang="en-US" sz="2000" dirty="0" smtClean="0"/>
              <a:t>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smtClean="0"/>
              <a:t>The reactor is made up of an </a:t>
            </a:r>
            <a:r>
              <a:rPr lang="en-US" sz="2000" smtClean="0"/>
              <a:t>aerobic and an </a:t>
            </a:r>
            <a:r>
              <a:rPr lang="en-US" sz="2000" dirty="0" smtClean="0"/>
              <a:t>anoxic compartment</a:t>
            </a: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‘X’ signifies that it’s a biomass component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‘S’ signifies that it’s a soluble component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S_ALK</a:t>
            </a:r>
            <a:r>
              <a:rPr lang="en-US" sz="2000" dirty="0"/>
              <a:t> and </a:t>
            </a:r>
            <a:r>
              <a:rPr lang="en-US" sz="2000" dirty="0" err="1"/>
              <a:t>S_O</a:t>
            </a:r>
            <a:r>
              <a:rPr lang="en-US" sz="2000" dirty="0"/>
              <a:t> are disconnected, since they play a role in most reactions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911077E4-51C0-4C63-8CD3-9E6E4D4EF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4" y="1615153"/>
            <a:ext cx="6250769" cy="4594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7CAEE9A-F6DF-4A1F-AD4F-380A7B5C9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730" y="591015"/>
            <a:ext cx="2689049" cy="7032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089F1E2A-66E5-4A0A-BA11-85EABB01D959}"/>
              </a:ext>
            </a:extLst>
          </p:cNvPr>
          <p:cNvSpPr txBox="1">
            <a:spLocks/>
          </p:cNvSpPr>
          <p:nvPr/>
        </p:nvSpPr>
        <p:spPr>
          <a:xfrm>
            <a:off x="838200" y="609650"/>
            <a:ext cx="10515600" cy="7480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/>
              <a:t>Activated</a:t>
            </a:r>
            <a:r>
              <a:rPr lang="nl-NL" dirty="0"/>
              <a:t> </a:t>
            </a:r>
            <a:r>
              <a:rPr lang="nl-NL" dirty="0" err="1"/>
              <a:t>Sludge</a:t>
            </a:r>
            <a:r>
              <a:rPr lang="nl-NL" dirty="0"/>
              <a:t> Model (ASM)</a:t>
            </a:r>
          </a:p>
        </p:txBody>
      </p:sp>
    </p:spTree>
    <p:extLst>
      <p:ext uri="{BB962C8B-B14F-4D97-AF65-F5344CB8AC3E}">
        <p14:creationId xmlns:p14="http://schemas.microsoft.com/office/powerpoint/2010/main" val="365144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15B918-EDA5-49A0-B747-7E3F7542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Nitrification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denitrification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D1D0EB-F909-495B-BFF0-68BD7411A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Nitrification</a:t>
            </a:r>
            <a:r>
              <a:rPr lang="nl-NL" dirty="0"/>
              <a:t> </a:t>
            </a:r>
            <a:r>
              <a:rPr lang="nl-NL" dirty="0" err="1"/>
              <a:t>reaction</a:t>
            </a:r>
            <a:r>
              <a:rPr lang="nl-NL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NL" dirty="0"/>
              <a:t>Takes </a:t>
            </a:r>
            <a:r>
              <a:rPr lang="nl-NL" dirty="0" err="1"/>
              <a:t>place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presence</a:t>
            </a:r>
            <a:r>
              <a:rPr lang="nl-NL" dirty="0"/>
              <a:t> of </a:t>
            </a:r>
            <a:r>
              <a:rPr lang="nl-NL" dirty="0" err="1"/>
              <a:t>oxygen</a:t>
            </a:r>
            <a:r>
              <a:rPr lang="nl-NL" dirty="0"/>
              <a:t> (aerobic </a:t>
            </a:r>
            <a:r>
              <a:rPr lang="nl-NL" dirty="0" err="1"/>
              <a:t>compartment</a:t>
            </a:r>
            <a:r>
              <a:rPr lang="nl-NL" dirty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NL" dirty="0" err="1"/>
              <a:t>Converts</a:t>
            </a:r>
            <a:r>
              <a:rPr lang="nl-NL" dirty="0"/>
              <a:t> ammonia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nitrate</a:t>
            </a:r>
            <a:endParaRPr lang="nl-NL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nl-NL" dirty="0"/>
              <a:t>2O</a:t>
            </a:r>
            <a:r>
              <a:rPr lang="nl-NL" baseline="-25000" dirty="0"/>
              <a:t>2</a:t>
            </a:r>
            <a:r>
              <a:rPr lang="nl-NL" dirty="0"/>
              <a:t> + NH</a:t>
            </a:r>
            <a:r>
              <a:rPr lang="nl-NL" baseline="-25000" dirty="0"/>
              <a:t>4</a:t>
            </a:r>
            <a:r>
              <a:rPr lang="nl-NL" baseline="30000" dirty="0"/>
              <a:t>+</a:t>
            </a:r>
            <a:r>
              <a:rPr lang="nl-NL" dirty="0"/>
              <a:t> </a:t>
            </a:r>
            <a:r>
              <a:rPr lang="nl-NL" dirty="0">
                <a:sym typeface="Wingdings" panose="05000000000000000000" pitchFamily="2" charset="2"/>
              </a:rPr>
              <a:t> NO</a:t>
            </a:r>
            <a:r>
              <a:rPr lang="nl-NL" baseline="-25000" dirty="0">
                <a:sym typeface="Wingdings" panose="05000000000000000000" pitchFamily="2" charset="2"/>
              </a:rPr>
              <a:t>3</a:t>
            </a:r>
            <a:r>
              <a:rPr lang="nl-NL" baseline="30000" dirty="0">
                <a:sym typeface="Wingdings" panose="05000000000000000000" pitchFamily="2" charset="2"/>
              </a:rPr>
              <a:t>-</a:t>
            </a:r>
            <a:r>
              <a:rPr lang="nl-NL" dirty="0">
                <a:sym typeface="Wingdings" panose="05000000000000000000" pitchFamily="2" charset="2"/>
              </a:rPr>
              <a:t> + H</a:t>
            </a:r>
            <a:r>
              <a:rPr lang="nl-NL" baseline="-25000" dirty="0">
                <a:sym typeface="Wingdings" panose="05000000000000000000" pitchFamily="2" charset="2"/>
              </a:rPr>
              <a:t>2</a:t>
            </a:r>
            <a:r>
              <a:rPr lang="nl-NL" dirty="0">
                <a:sym typeface="Wingdings" panose="05000000000000000000" pitchFamily="2" charset="2"/>
              </a:rPr>
              <a:t>O + 2H</a:t>
            </a:r>
            <a:r>
              <a:rPr lang="nl-NL" baseline="30000" dirty="0">
                <a:sym typeface="Wingdings" panose="05000000000000000000" pitchFamily="2" charset="2"/>
              </a:rPr>
              <a:t>+</a:t>
            </a:r>
            <a:r>
              <a:rPr lang="nl-NL" dirty="0">
                <a:sym typeface="Wingdings" panose="05000000000000000000" pitchFamily="2" charset="2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nl-NL" dirty="0">
              <a:sym typeface="Wingdings" panose="05000000000000000000" pitchFamily="2" charset="2"/>
            </a:endParaRPr>
          </a:p>
          <a:p>
            <a:r>
              <a:rPr lang="nl-NL" dirty="0" err="1">
                <a:sym typeface="Wingdings" panose="05000000000000000000" pitchFamily="2" charset="2"/>
              </a:rPr>
              <a:t>Denitrification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 smtClean="0">
                <a:sym typeface="Wingdings" panose="05000000000000000000" pitchFamily="2" charset="2"/>
              </a:rPr>
              <a:t>reaction</a:t>
            </a:r>
            <a:r>
              <a:rPr lang="nl-NL" dirty="0">
                <a:sym typeface="Wingdings" panose="05000000000000000000" pitchFamily="2" charset="2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NL" dirty="0">
                <a:sym typeface="Wingdings" panose="05000000000000000000" pitchFamily="2" charset="2"/>
              </a:rPr>
              <a:t>Takes </a:t>
            </a:r>
            <a:r>
              <a:rPr lang="nl-NL" dirty="0" err="1">
                <a:sym typeface="Wingdings" panose="05000000000000000000" pitchFamily="2" charset="2"/>
              </a:rPr>
              <a:t>place</a:t>
            </a:r>
            <a:r>
              <a:rPr lang="nl-NL" dirty="0">
                <a:sym typeface="Wingdings" panose="05000000000000000000" pitchFamily="2" charset="2"/>
              </a:rPr>
              <a:t> in </a:t>
            </a:r>
            <a:r>
              <a:rPr lang="nl-NL" dirty="0" err="1">
                <a:sym typeface="Wingdings" panose="05000000000000000000" pitchFamily="2" charset="2"/>
              </a:rPr>
              <a:t>the</a:t>
            </a:r>
            <a:r>
              <a:rPr lang="nl-NL" dirty="0">
                <a:sym typeface="Wingdings" panose="05000000000000000000" pitchFamily="2" charset="2"/>
              </a:rPr>
              <a:t> absence of </a:t>
            </a:r>
            <a:r>
              <a:rPr lang="nl-NL" dirty="0" err="1">
                <a:sym typeface="Wingdings" panose="05000000000000000000" pitchFamily="2" charset="2"/>
              </a:rPr>
              <a:t>oxygen</a:t>
            </a:r>
            <a:r>
              <a:rPr lang="nl-NL" dirty="0">
                <a:sym typeface="Wingdings" panose="05000000000000000000" pitchFamily="2" charset="2"/>
              </a:rPr>
              <a:t> (</a:t>
            </a:r>
            <a:r>
              <a:rPr lang="nl-NL" dirty="0" err="1">
                <a:sym typeface="Wingdings" panose="05000000000000000000" pitchFamily="2" charset="2"/>
              </a:rPr>
              <a:t>anoxic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compartment</a:t>
            </a:r>
            <a:r>
              <a:rPr lang="nl-NL" dirty="0">
                <a:sym typeface="Wingdings" panose="05000000000000000000" pitchFamily="2" charset="2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NL" dirty="0" err="1">
                <a:sym typeface="Wingdings" panose="05000000000000000000" pitchFamily="2" charset="2"/>
              </a:rPr>
              <a:t>Converts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nitrate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into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 smtClean="0">
                <a:sym typeface="Wingdings" panose="05000000000000000000" pitchFamily="2" charset="2"/>
              </a:rPr>
              <a:t>nitrogen</a:t>
            </a:r>
            <a:endParaRPr lang="nl-NL" dirty="0" smtClean="0">
              <a:sym typeface="Wingdings" panose="05000000000000000000" pitchFamily="2" charset="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nl-NL" dirty="0" smtClean="0">
                <a:sym typeface="Wingdings" panose="05000000000000000000" pitchFamily="2" charset="2"/>
              </a:rPr>
              <a:t>The </a:t>
            </a:r>
            <a:r>
              <a:rPr lang="nl-NL" dirty="0" err="1" smtClean="0">
                <a:sym typeface="Wingdings" panose="05000000000000000000" pitchFamily="2" charset="2"/>
              </a:rPr>
              <a:t>nitrogen</a:t>
            </a:r>
            <a:r>
              <a:rPr lang="nl-NL" dirty="0" smtClean="0">
                <a:sym typeface="Wingdings" panose="05000000000000000000" pitchFamily="2" charset="2"/>
              </a:rPr>
              <a:t> </a:t>
            </a:r>
            <a:r>
              <a:rPr lang="nl-NL" dirty="0" err="1" smtClean="0">
                <a:sym typeface="Wingdings" panose="05000000000000000000" pitchFamily="2" charset="2"/>
              </a:rPr>
              <a:t>leaves</a:t>
            </a:r>
            <a:r>
              <a:rPr lang="nl-NL" dirty="0" smtClean="0">
                <a:sym typeface="Wingdings" panose="05000000000000000000" pitchFamily="2" charset="2"/>
              </a:rPr>
              <a:t> the tank via air </a:t>
            </a:r>
            <a:r>
              <a:rPr lang="nl-NL" dirty="0" err="1" smtClean="0">
                <a:sym typeface="Wingdings" panose="05000000000000000000" pitchFamily="2" charset="2"/>
              </a:rPr>
              <a:t>bubbles</a:t>
            </a:r>
            <a:endParaRPr lang="nl-NL" dirty="0">
              <a:sym typeface="Wingdings" panose="05000000000000000000" pitchFamily="2" charset="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nl-NL" dirty="0">
                <a:sym typeface="Wingdings" panose="05000000000000000000" pitchFamily="2" charset="2"/>
              </a:rPr>
              <a:t>4NO</a:t>
            </a:r>
            <a:r>
              <a:rPr lang="nl-NL" baseline="-25000" dirty="0">
                <a:sym typeface="Wingdings" panose="05000000000000000000" pitchFamily="2" charset="2"/>
              </a:rPr>
              <a:t>3</a:t>
            </a:r>
            <a:r>
              <a:rPr lang="nl-NL" baseline="30000" dirty="0">
                <a:sym typeface="Wingdings" panose="05000000000000000000" pitchFamily="2" charset="2"/>
              </a:rPr>
              <a:t>-</a:t>
            </a:r>
            <a:r>
              <a:rPr lang="nl-NL" dirty="0">
                <a:sym typeface="Wingdings" panose="05000000000000000000" pitchFamily="2" charset="2"/>
              </a:rPr>
              <a:t> + 4H</a:t>
            </a:r>
            <a:r>
              <a:rPr lang="nl-NL" baseline="30000" dirty="0">
                <a:sym typeface="Wingdings" panose="05000000000000000000" pitchFamily="2" charset="2"/>
              </a:rPr>
              <a:t>+</a:t>
            </a:r>
            <a:r>
              <a:rPr lang="nl-NL" dirty="0">
                <a:sym typeface="Wingdings" panose="05000000000000000000" pitchFamily="2" charset="2"/>
              </a:rPr>
              <a:t>  2N</a:t>
            </a:r>
            <a:r>
              <a:rPr lang="nl-NL" baseline="-25000" dirty="0">
                <a:sym typeface="Wingdings" panose="05000000000000000000" pitchFamily="2" charset="2"/>
              </a:rPr>
              <a:t>2</a:t>
            </a:r>
            <a:r>
              <a:rPr lang="nl-NL" dirty="0">
                <a:sym typeface="Wingdings" panose="05000000000000000000" pitchFamily="2" charset="2"/>
              </a:rPr>
              <a:t> + 5O</a:t>
            </a:r>
            <a:r>
              <a:rPr lang="nl-NL" baseline="-25000" dirty="0">
                <a:sym typeface="Wingdings" panose="05000000000000000000" pitchFamily="2" charset="2"/>
              </a:rPr>
              <a:t>2</a:t>
            </a:r>
            <a:r>
              <a:rPr lang="nl-NL" dirty="0">
                <a:sym typeface="Wingdings" panose="05000000000000000000" pitchFamily="2" charset="2"/>
              </a:rPr>
              <a:t> + 2H</a:t>
            </a:r>
            <a:r>
              <a:rPr lang="nl-NL" baseline="-25000" dirty="0">
                <a:sym typeface="Wingdings" panose="05000000000000000000" pitchFamily="2" charset="2"/>
              </a:rPr>
              <a:t>2</a:t>
            </a:r>
            <a:r>
              <a:rPr lang="nl-NL" dirty="0">
                <a:sym typeface="Wingdings" panose="05000000000000000000" pitchFamily="2" charset="2"/>
              </a:rPr>
              <a:t>O </a:t>
            </a:r>
          </a:p>
          <a:p>
            <a:pPr lvl="1"/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C0B0D88-78FD-43DF-A71B-B384B1313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730" y="591015"/>
            <a:ext cx="2689049" cy="70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5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9F1E2A-66E5-4A0A-BA11-85EABB01D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Control </a:t>
            </a:r>
            <a:r>
              <a:rPr lang="nl-NL" dirty="0" err="1"/>
              <a:t>within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reactor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69E71D-F319-41A3-A668-9D50EAE92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575" y="1921538"/>
            <a:ext cx="9970970" cy="3892121"/>
          </a:xfrm>
        </p:spPr>
        <p:txBody>
          <a:bodyPr>
            <a:normAutofit/>
          </a:bodyPr>
          <a:lstStyle/>
          <a:p>
            <a:r>
              <a:rPr lang="nl-NL" dirty="0"/>
              <a:t>Ammonia is a form of </a:t>
            </a:r>
            <a:r>
              <a:rPr lang="nl-NL" dirty="0" err="1"/>
              <a:t>nitrogen</a:t>
            </a:r>
            <a:endParaRPr lang="nl-NL" dirty="0"/>
          </a:p>
          <a:p>
            <a:r>
              <a:rPr lang="nl-NL" dirty="0" err="1"/>
              <a:t>Oxygen</a:t>
            </a:r>
            <a:r>
              <a:rPr lang="nl-NL" dirty="0"/>
              <a:t> </a:t>
            </a:r>
            <a:r>
              <a:rPr lang="nl-NL" dirty="0" err="1"/>
              <a:t>set-point</a:t>
            </a:r>
            <a:r>
              <a:rPr lang="nl-NL" dirty="0"/>
              <a:t> is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control the </a:t>
            </a:r>
            <a:r>
              <a:rPr lang="nl-NL" dirty="0" err="1"/>
              <a:t>amount</a:t>
            </a:r>
            <a:r>
              <a:rPr lang="nl-NL" dirty="0"/>
              <a:t> of </a:t>
            </a:r>
            <a:r>
              <a:rPr lang="nl-NL" dirty="0" smtClean="0"/>
              <a:t>ammonia </a:t>
            </a:r>
            <a:r>
              <a:rPr lang="nl-NL" dirty="0"/>
              <a:t>in the reactor</a:t>
            </a:r>
          </a:p>
          <a:p>
            <a:r>
              <a:rPr lang="nl-NL" dirty="0"/>
              <a:t>In order </a:t>
            </a:r>
            <a:r>
              <a:rPr lang="nl-NL" dirty="0" err="1"/>
              <a:t>to</a:t>
            </a:r>
            <a:r>
              <a:rPr lang="nl-NL" dirty="0"/>
              <a:t> follow the set </a:t>
            </a:r>
            <a:r>
              <a:rPr lang="nl-NL" dirty="0" smtClean="0"/>
              <a:t>point, </a:t>
            </a:r>
            <a:r>
              <a:rPr lang="nl-NL" dirty="0"/>
              <a:t>air is </a:t>
            </a:r>
            <a:r>
              <a:rPr lang="nl-NL" dirty="0" err="1"/>
              <a:t>pumped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the reactor </a:t>
            </a:r>
            <a:r>
              <a:rPr lang="nl-NL" dirty="0" err="1"/>
              <a:t>through</a:t>
            </a:r>
            <a:r>
              <a:rPr lang="nl-NL" dirty="0"/>
              <a:t> air </a:t>
            </a:r>
            <a:r>
              <a:rPr lang="nl-NL" dirty="0" err="1"/>
              <a:t>vents</a:t>
            </a:r>
            <a:endParaRPr lang="nl-NL" dirty="0"/>
          </a:p>
          <a:p>
            <a:r>
              <a:rPr lang="nl-NL" dirty="0" err="1"/>
              <a:t>Higher</a:t>
            </a:r>
            <a:r>
              <a:rPr lang="nl-NL" dirty="0"/>
              <a:t> </a:t>
            </a:r>
            <a:r>
              <a:rPr lang="nl-NL" dirty="0" err="1"/>
              <a:t>oxygen</a:t>
            </a:r>
            <a:r>
              <a:rPr lang="nl-NL" dirty="0"/>
              <a:t> levels leads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faster</a:t>
            </a:r>
            <a:r>
              <a:rPr lang="nl-NL" dirty="0"/>
              <a:t> </a:t>
            </a:r>
            <a:r>
              <a:rPr lang="nl-NL" dirty="0" err="1"/>
              <a:t>nitrification</a:t>
            </a:r>
            <a:r>
              <a:rPr lang="nl-NL" dirty="0"/>
              <a:t> </a:t>
            </a:r>
            <a:r>
              <a:rPr lang="nl-NL" dirty="0" err="1"/>
              <a:t>rate</a:t>
            </a:r>
            <a:r>
              <a:rPr lang="nl-NL" dirty="0"/>
              <a:t>, </a:t>
            </a:r>
            <a:r>
              <a:rPr lang="nl-NL" dirty="0" err="1"/>
              <a:t>thus</a:t>
            </a:r>
            <a:r>
              <a:rPr lang="nl-NL" dirty="0"/>
              <a:t> </a:t>
            </a:r>
            <a:r>
              <a:rPr lang="nl-NL" dirty="0" err="1" smtClean="0"/>
              <a:t>causing</a:t>
            </a:r>
            <a:r>
              <a:rPr lang="nl-NL" dirty="0" smtClean="0"/>
              <a:t> a </a:t>
            </a:r>
            <a:r>
              <a:rPr lang="nl-NL" dirty="0" err="1"/>
              <a:t>reduction</a:t>
            </a:r>
            <a:r>
              <a:rPr lang="nl-NL" dirty="0"/>
              <a:t> in ammonia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543F021-C8FD-40D2-B92F-C0BC06AE0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730" y="591015"/>
            <a:ext cx="2689049" cy="70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2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EB38AE-7A4F-4610-9A3D-25C9C68D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Energy </a:t>
            </a:r>
            <a:r>
              <a:rPr lang="nl-NL" dirty="0" err="1"/>
              <a:t>saving</a:t>
            </a:r>
            <a:r>
              <a:rPr lang="nl-NL" dirty="0"/>
              <a:t> in a </a:t>
            </a:r>
            <a:r>
              <a:rPr lang="nl-NL" dirty="0" err="1"/>
              <a:t>WWTP</a:t>
            </a:r>
            <a:r>
              <a:rPr lang="nl-NL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0E1B5E-E08A-4389-BDCC-9FC3DFC88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3"/>
            <a:ext cx="10515600" cy="3698939"/>
          </a:xfrm>
        </p:spPr>
        <p:txBody>
          <a:bodyPr/>
          <a:lstStyle/>
          <a:p>
            <a:r>
              <a:rPr lang="nl-NL" dirty="0" err="1"/>
              <a:t>Aeration</a:t>
            </a:r>
            <a:r>
              <a:rPr lang="nl-NL" dirty="0"/>
              <a:t> in tanks accounts </a:t>
            </a:r>
            <a:r>
              <a:rPr lang="nl-NL" dirty="0" err="1"/>
              <a:t>for</a:t>
            </a:r>
            <a:r>
              <a:rPr lang="nl-NL" dirty="0"/>
              <a:t> at </a:t>
            </a:r>
            <a:r>
              <a:rPr lang="nl-NL" dirty="0" err="1"/>
              <a:t>least</a:t>
            </a:r>
            <a:r>
              <a:rPr lang="nl-NL" dirty="0"/>
              <a:t> 60%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total</a:t>
            </a:r>
            <a:r>
              <a:rPr lang="nl-NL" dirty="0"/>
              <a:t> energy </a:t>
            </a:r>
            <a:r>
              <a:rPr lang="nl-NL" dirty="0" err="1"/>
              <a:t>costs</a:t>
            </a:r>
            <a:r>
              <a:rPr lang="nl-NL" dirty="0"/>
              <a:t> in a </a:t>
            </a:r>
            <a:r>
              <a:rPr lang="nl-NL" dirty="0" err="1"/>
              <a:t>WWTP</a:t>
            </a:r>
            <a:endParaRPr lang="nl-NL" dirty="0"/>
          </a:p>
          <a:p>
            <a:r>
              <a:rPr lang="nl-NL" dirty="0"/>
              <a:t>The </a:t>
            </a:r>
            <a:r>
              <a:rPr lang="nl-NL" dirty="0" err="1"/>
              <a:t>optimal</a:t>
            </a:r>
            <a:r>
              <a:rPr lang="nl-NL" dirty="0"/>
              <a:t> controller </a:t>
            </a:r>
            <a:r>
              <a:rPr lang="nl-NL" dirty="0" err="1"/>
              <a:t>keeps</a:t>
            </a:r>
            <a:r>
              <a:rPr lang="nl-NL" dirty="0"/>
              <a:t> the </a:t>
            </a:r>
            <a:r>
              <a:rPr lang="nl-NL" dirty="0" err="1"/>
              <a:t>nitrogen</a:t>
            </a:r>
            <a:r>
              <a:rPr lang="nl-NL" dirty="0"/>
              <a:t> levels below the </a:t>
            </a:r>
            <a:r>
              <a:rPr lang="nl-NL" dirty="0" err="1"/>
              <a:t>given</a:t>
            </a:r>
            <a:r>
              <a:rPr lang="nl-NL" dirty="0"/>
              <a:t> </a:t>
            </a:r>
            <a:r>
              <a:rPr lang="nl-NL" dirty="0" err="1" smtClean="0"/>
              <a:t>standards</a:t>
            </a:r>
            <a:r>
              <a:rPr lang="nl-NL" dirty="0" smtClean="0"/>
              <a:t>, </a:t>
            </a:r>
            <a:r>
              <a:rPr lang="nl-NL" dirty="0" err="1"/>
              <a:t>while</a:t>
            </a:r>
            <a:r>
              <a:rPr lang="nl-NL" dirty="0"/>
              <a:t> </a:t>
            </a:r>
            <a:r>
              <a:rPr lang="nl-NL" dirty="0" err="1"/>
              <a:t>minimizing</a:t>
            </a:r>
            <a:r>
              <a:rPr lang="nl-NL" dirty="0"/>
              <a:t> the </a:t>
            </a:r>
            <a:r>
              <a:rPr lang="nl-NL" dirty="0" err="1"/>
              <a:t>amount</a:t>
            </a:r>
            <a:r>
              <a:rPr lang="nl-NL" dirty="0"/>
              <a:t> of </a:t>
            </a:r>
            <a:r>
              <a:rPr lang="nl-NL" dirty="0" err="1"/>
              <a:t>aeration</a:t>
            </a:r>
            <a:r>
              <a:rPr lang="nl-NL" dirty="0"/>
              <a:t> energy in the WWTP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09693A0-B83C-498A-9D8C-38DE0CDA1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730" y="591015"/>
            <a:ext cx="2689049" cy="70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5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DB73A0-BF10-4B3F-A42D-22D39935E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WOMBAT controller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C9729A-EEBD-4700-AD47-AAD0A5BEA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679131" cy="4351338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WOMBAT stands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 smtClean="0"/>
              <a:t>Witteveen+bos</a:t>
            </a:r>
            <a:r>
              <a:rPr lang="nl-NL" dirty="0" smtClean="0"/>
              <a:t> </a:t>
            </a:r>
            <a:r>
              <a:rPr lang="nl-NL" dirty="0" err="1" smtClean="0"/>
              <a:t>Optimal</a:t>
            </a:r>
            <a:r>
              <a:rPr lang="nl-NL" dirty="0" smtClean="0"/>
              <a:t> Model </a:t>
            </a:r>
            <a:r>
              <a:rPr lang="nl-NL" dirty="0" err="1" smtClean="0"/>
              <a:t>Based</a:t>
            </a:r>
            <a:r>
              <a:rPr lang="nl-NL" dirty="0" smtClean="0"/>
              <a:t> </a:t>
            </a:r>
            <a:r>
              <a:rPr lang="nl-NL" dirty="0" err="1" smtClean="0"/>
              <a:t>AeraTion</a:t>
            </a:r>
            <a:endParaRPr lang="nl-NL" dirty="0" smtClean="0"/>
          </a:p>
          <a:p>
            <a:r>
              <a:rPr lang="nl-NL" dirty="0" smtClean="0"/>
              <a:t>The </a:t>
            </a:r>
            <a:r>
              <a:rPr lang="nl-NL" dirty="0"/>
              <a:t>controller </a:t>
            </a:r>
            <a:r>
              <a:rPr lang="nl-NL" dirty="0" err="1"/>
              <a:t>uses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algorithm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calculate</a:t>
            </a:r>
            <a:r>
              <a:rPr lang="nl-NL" dirty="0"/>
              <a:t> the </a:t>
            </a:r>
            <a:r>
              <a:rPr lang="nl-NL" dirty="0" err="1"/>
              <a:t>oxygen</a:t>
            </a:r>
            <a:r>
              <a:rPr lang="nl-NL" dirty="0"/>
              <a:t> </a:t>
            </a:r>
            <a:r>
              <a:rPr lang="nl-NL" dirty="0" err="1"/>
              <a:t>set-point</a:t>
            </a:r>
            <a:r>
              <a:rPr lang="nl-NL" dirty="0"/>
              <a:t> in the tank</a:t>
            </a:r>
          </a:p>
          <a:p>
            <a:r>
              <a:rPr lang="nl-NL" dirty="0" err="1"/>
              <a:t>Uses</a:t>
            </a:r>
            <a:r>
              <a:rPr lang="nl-NL" dirty="0"/>
              <a:t> filters in </a:t>
            </a:r>
            <a:r>
              <a:rPr lang="nl-NL" dirty="0" err="1"/>
              <a:t>calculations</a:t>
            </a:r>
            <a:endParaRPr lang="nl-NL" dirty="0"/>
          </a:p>
          <a:p>
            <a:r>
              <a:rPr lang="nl-NL" dirty="0"/>
              <a:t>The </a:t>
            </a:r>
            <a:r>
              <a:rPr lang="nl-NL" dirty="0" err="1"/>
              <a:t>set-point</a:t>
            </a:r>
            <a:r>
              <a:rPr lang="nl-NL" dirty="0"/>
              <a:t> </a:t>
            </a:r>
            <a:r>
              <a:rPr lang="nl-NL" dirty="0" err="1"/>
              <a:t>calculation</a:t>
            </a:r>
            <a:r>
              <a:rPr lang="nl-NL" dirty="0"/>
              <a:t> has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</a:t>
            </a:r>
            <a:r>
              <a:rPr lang="nl-NL" dirty="0" err="1"/>
              <a:t>inputs</a:t>
            </a:r>
            <a:r>
              <a:rPr lang="nl-NL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NL" dirty="0" err="1"/>
              <a:t>Influent</a:t>
            </a:r>
            <a:r>
              <a:rPr lang="nl-NL" dirty="0"/>
              <a:t> flow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NL" dirty="0" err="1"/>
              <a:t>Oxygen</a:t>
            </a:r>
            <a:r>
              <a:rPr lang="nl-NL" dirty="0"/>
              <a:t> </a:t>
            </a:r>
            <a:r>
              <a:rPr lang="nl-NL" dirty="0" err="1"/>
              <a:t>measurement</a:t>
            </a:r>
            <a:r>
              <a:rPr lang="nl-NL" dirty="0"/>
              <a:t> in reactor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NL" dirty="0"/>
              <a:t>Ammonia </a:t>
            </a:r>
            <a:r>
              <a:rPr lang="nl-NL" dirty="0" err="1"/>
              <a:t>measurement</a:t>
            </a:r>
            <a:r>
              <a:rPr lang="nl-NL" dirty="0"/>
              <a:t> in reactor</a:t>
            </a:r>
          </a:p>
          <a:p>
            <a:r>
              <a:rPr lang="nl-NL" dirty="0" err="1"/>
              <a:t>Predicts</a:t>
            </a:r>
            <a:r>
              <a:rPr lang="nl-NL" dirty="0"/>
              <a:t> the </a:t>
            </a:r>
            <a:r>
              <a:rPr lang="nl-NL" dirty="0" err="1"/>
              <a:t>amount</a:t>
            </a:r>
            <a:r>
              <a:rPr lang="nl-NL" dirty="0"/>
              <a:t> of </a:t>
            </a:r>
            <a:r>
              <a:rPr lang="nl-NL" dirty="0" err="1"/>
              <a:t>oxygen</a:t>
            </a:r>
            <a:r>
              <a:rPr lang="nl-NL" dirty="0"/>
              <a:t> </a:t>
            </a:r>
            <a:r>
              <a:rPr lang="nl-NL" dirty="0" err="1"/>
              <a:t>needed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the </a:t>
            </a:r>
            <a:r>
              <a:rPr lang="nl-NL" dirty="0" err="1"/>
              <a:t>influent</a:t>
            </a:r>
            <a:r>
              <a:rPr lang="nl-NL" dirty="0"/>
              <a:t> </a:t>
            </a:r>
            <a:r>
              <a:rPr lang="nl-NL" dirty="0" smtClean="0"/>
              <a:t>flow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059A7F9-AFF3-496F-907D-E32C089AE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730" y="591015"/>
            <a:ext cx="2689049" cy="70329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879" y="2018005"/>
            <a:ext cx="3923900" cy="2948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96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89C253-EB06-454E-BCC9-4B5E8159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Internship</a:t>
            </a:r>
            <a:r>
              <a:rPr lang="nl-NL" dirty="0"/>
              <a:t> </a:t>
            </a:r>
            <a:r>
              <a:rPr lang="nl-NL" dirty="0" err="1"/>
              <a:t>problems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EA9A77-7DF9-4E04-857D-564FC9BE1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Is the WOMBAT controller </a:t>
            </a:r>
            <a:r>
              <a:rPr lang="nl-NL" dirty="0" err="1"/>
              <a:t>able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effectively</a:t>
            </a:r>
            <a:r>
              <a:rPr lang="nl-NL" dirty="0"/>
              <a:t> control </a:t>
            </a:r>
            <a:r>
              <a:rPr lang="nl-NL" dirty="0" smtClean="0"/>
              <a:t>the </a:t>
            </a:r>
            <a:r>
              <a:rPr lang="nl-NL" dirty="0" err="1" smtClean="0"/>
              <a:t>nitrogen</a:t>
            </a:r>
            <a:r>
              <a:rPr lang="nl-NL" dirty="0" smtClean="0"/>
              <a:t> levels in a </a:t>
            </a:r>
            <a:r>
              <a:rPr lang="nl-NL" dirty="0"/>
              <a:t>WWTP?</a:t>
            </a:r>
          </a:p>
          <a:p>
            <a:r>
              <a:rPr lang="nl-NL" dirty="0"/>
              <a:t>Is </a:t>
            </a:r>
            <a:r>
              <a:rPr lang="nl-NL" dirty="0" err="1"/>
              <a:t>the</a:t>
            </a:r>
            <a:r>
              <a:rPr lang="nl-NL" dirty="0"/>
              <a:t> WOMBAT (</a:t>
            </a:r>
            <a:r>
              <a:rPr lang="nl-NL" dirty="0" err="1"/>
              <a:t>robustly</a:t>
            </a:r>
            <a:r>
              <a:rPr lang="nl-NL" dirty="0"/>
              <a:t>) </a:t>
            </a:r>
            <a:r>
              <a:rPr lang="nl-NL" dirty="0" err="1"/>
              <a:t>stable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WWTP</a:t>
            </a:r>
            <a:r>
              <a:rPr lang="nl-NL" dirty="0"/>
              <a:t> system?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07E0429-7E03-4216-9EA2-C84F5A007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730" y="591015"/>
            <a:ext cx="2689049" cy="70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0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2953</TotalTime>
  <Words>486</Words>
  <Application>Microsoft Office PowerPoint</Application>
  <PresentationFormat>Aangepast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1" baseType="lpstr">
      <vt:lpstr>Office Theme</vt:lpstr>
      <vt:lpstr>Introduction to problem</vt:lpstr>
      <vt:lpstr>Problem</vt:lpstr>
      <vt:lpstr>West Water Treatment Plant (WWTP)</vt:lpstr>
      <vt:lpstr>PowerPoint-presentatie</vt:lpstr>
      <vt:lpstr>Nitrification and denitrification</vt:lpstr>
      <vt:lpstr>Control within the reactor </vt:lpstr>
      <vt:lpstr>Energy saving in a WWTP </vt:lpstr>
      <vt:lpstr>WOMBAT controller </vt:lpstr>
      <vt:lpstr>Internship problems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Robustness and stability of the WOMBAT controller</dc:title>
  <dc:creator>Jake Jenden</dc:creator>
  <cp:lastModifiedBy>jake jenden</cp:lastModifiedBy>
  <cp:revision>32</cp:revision>
  <dcterms:created xsi:type="dcterms:W3CDTF">2019-04-05T13:32:36Z</dcterms:created>
  <dcterms:modified xsi:type="dcterms:W3CDTF">2019-04-08T14:05:28Z</dcterms:modified>
</cp:coreProperties>
</file>