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2AC"/>
    <a:srgbClr val="266B8E"/>
    <a:srgbClr val="3BCCE9"/>
    <a:srgbClr val="7CDDF0"/>
    <a:srgbClr val="3C8CB4"/>
    <a:srgbClr val="3E95BC"/>
    <a:srgbClr val="69A2D1"/>
    <a:srgbClr val="31A1C9"/>
    <a:srgbClr val="278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5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22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9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5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9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8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15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60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8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F75F-9650-401F-A52B-1B36B471463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637D-5E96-4225-989C-09DD0191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55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95BC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1" y="3480977"/>
            <a:ext cx="4739425" cy="3244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06" y="3475111"/>
            <a:ext cx="4566602" cy="3250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06" y="167425"/>
            <a:ext cx="4566601" cy="316848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44883"/>
              </p:ext>
            </p:extLst>
          </p:nvPr>
        </p:nvGraphicFramePr>
        <p:xfrm>
          <a:off x="2627290" y="2456563"/>
          <a:ext cx="4726550" cy="864000"/>
        </p:xfrm>
        <a:graphic>
          <a:graphicData uri="http://schemas.openxmlformats.org/drawingml/2006/table">
            <a:tbl>
              <a:tblPr firstRow="1" bandRow="1"/>
              <a:tblGrid>
                <a:gridCol w="472655"/>
                <a:gridCol w="472655"/>
                <a:gridCol w="472655"/>
                <a:gridCol w="472655"/>
                <a:gridCol w="472655"/>
                <a:gridCol w="472655"/>
                <a:gridCol w="472655"/>
                <a:gridCol w="472655"/>
                <a:gridCol w="472655"/>
                <a:gridCol w="472655"/>
              </a:tblGrid>
              <a:tr h="301258">
                <a:tc gridSpan="10">
                  <a:txBody>
                    <a:bodyPr/>
                    <a:lstStyle/>
                    <a:p>
                      <a:pPr algn="ctr" fontAlgn="t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Cross Validation Scores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137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13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84032"/>
              </p:ext>
            </p:extLst>
          </p:nvPr>
        </p:nvGraphicFramePr>
        <p:xfrm>
          <a:off x="2626575" y="1700151"/>
          <a:ext cx="2370427" cy="74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0427"/>
              </a:tblGrid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R-squared</a:t>
                      </a:r>
                      <a:r>
                        <a:rPr lang="en-GB" sz="1800" baseline="0" dirty="0" smtClean="0"/>
                        <a:t> Score</a:t>
                      </a:r>
                      <a:endParaRPr lang="en-GB" sz="1800" dirty="0"/>
                    </a:p>
                  </a:txBody>
                  <a:tcPr/>
                </a:tc>
              </a:tr>
              <a:tr h="34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0.92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8788" y="193183"/>
            <a:ext cx="6001554" cy="1123384"/>
          </a:xfrm>
          <a:prstGeom prst="rect">
            <a:avLst/>
          </a:prstGeom>
          <a:solidFill>
            <a:srgbClr val="3C8CB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Car Price Prediction: </a:t>
            </a:r>
            <a:r>
              <a:rPr lang="en-GB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 Linear Regression Model to Estimate Prices of Used Cars</a:t>
            </a:r>
            <a:r>
              <a:rPr lang="en-GB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endParaRPr lang="en-GB" sz="1100" dirty="0" smtClean="0">
              <a:solidFill>
                <a:schemeClr val="tx1">
                  <a:lumMod val="8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200" dirty="0" smtClean="0">
                <a:solidFill>
                  <a:schemeClr val="tx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[jacobjoshua675@gmail.com]</a:t>
            </a:r>
            <a:endParaRPr lang="en-GB" sz="1200" dirty="0">
              <a:solidFill>
                <a:schemeClr val="tx1">
                  <a:lumMod val="8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788" y="2785765"/>
            <a:ext cx="2338552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Observations:</a:t>
            </a:r>
          </a:p>
          <a:p>
            <a:endParaRPr lang="en-GB" sz="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sz="1400" dirty="0" smtClean="0">
                <a:solidFill>
                  <a:schemeClr val="bg1"/>
                </a:solidFill>
              </a:rPr>
              <a:t>92% of the variance in price is explained by the predictors.</a:t>
            </a:r>
          </a:p>
          <a:p>
            <a:pPr marL="342900" indent="-342900">
              <a:buAutoNum type="arabicPeriod"/>
            </a:pPr>
            <a:r>
              <a:rPr lang="en-GB" sz="1400" b="1" dirty="0" smtClean="0">
                <a:solidFill>
                  <a:schemeClr val="bg1"/>
                </a:solidFill>
              </a:rPr>
              <a:t>Age of car </a:t>
            </a:r>
            <a:r>
              <a:rPr lang="en-GB" sz="1400" dirty="0" smtClean="0">
                <a:solidFill>
                  <a:schemeClr val="bg1"/>
                </a:solidFill>
              </a:rPr>
              <a:t>and </a:t>
            </a:r>
            <a:r>
              <a:rPr lang="en-GB" sz="1400" b="1" dirty="0" smtClean="0">
                <a:solidFill>
                  <a:schemeClr val="bg1"/>
                </a:solidFill>
              </a:rPr>
              <a:t>Mileage</a:t>
            </a:r>
            <a:r>
              <a:rPr lang="en-GB" sz="1400" dirty="0" smtClean="0">
                <a:solidFill>
                  <a:schemeClr val="bg1"/>
                </a:solidFill>
              </a:rPr>
              <a:t> with negative correlations to price are also the top 2 features cutting down on price with </a:t>
            </a:r>
            <a:r>
              <a:rPr lang="en-GB" sz="1400" dirty="0">
                <a:solidFill>
                  <a:schemeClr val="bg1"/>
                </a:solidFill>
              </a:rPr>
              <a:t>standardized </a:t>
            </a:r>
            <a:r>
              <a:rPr lang="en-GB" sz="1400" dirty="0" smtClean="0">
                <a:solidFill>
                  <a:schemeClr val="bg1"/>
                </a:solidFill>
              </a:rPr>
              <a:t>coefficients </a:t>
            </a:r>
            <a:r>
              <a:rPr lang="en-GB" sz="1400" b="1" dirty="0">
                <a:solidFill>
                  <a:schemeClr val="bg1"/>
                </a:solidFill>
              </a:rPr>
              <a:t>-1818 and -</a:t>
            </a:r>
            <a:r>
              <a:rPr lang="en-GB" sz="1400" b="1" dirty="0" smtClean="0">
                <a:solidFill>
                  <a:schemeClr val="bg1"/>
                </a:solidFill>
              </a:rPr>
              <a:t>1282</a:t>
            </a:r>
            <a:r>
              <a:rPr lang="en-GB" sz="1400" dirty="0" smtClean="0">
                <a:solidFill>
                  <a:schemeClr val="bg1"/>
                </a:solidFill>
              </a:rPr>
              <a:t> respectively.</a:t>
            </a:r>
          </a:p>
          <a:p>
            <a:pPr marL="342900" indent="-342900">
              <a:buAutoNum type="arabicPeriod"/>
            </a:pPr>
            <a:r>
              <a:rPr lang="en-GB" sz="1400" dirty="0" smtClean="0">
                <a:solidFill>
                  <a:schemeClr val="bg1"/>
                </a:solidFill>
              </a:rPr>
              <a:t>Evenly scattered and normally distributed residuals confirm a linear model is appropriate for this data.</a:t>
            </a:r>
          </a:p>
        </p:txBody>
      </p:sp>
    </p:spTree>
    <p:extLst>
      <p:ext uri="{BB962C8B-B14F-4D97-AF65-F5344CB8AC3E}">
        <p14:creationId xmlns:p14="http://schemas.microsoft.com/office/powerpoint/2010/main" val="25221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95BC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70458"/>
            <a:ext cx="10470524" cy="5454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3035" y="5873773"/>
            <a:ext cx="4636396" cy="861774"/>
          </a:xfrm>
          <a:prstGeom prst="rect">
            <a:avLst/>
          </a:prstGeom>
          <a:solidFill>
            <a:srgbClr val="2E82AC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Actual vs. Predicted Price is shown only for the first 100 indexes to enhance visualization.</a:t>
            </a:r>
          </a:p>
          <a:p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6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</TotalTime>
  <Words>121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56</cp:revision>
  <dcterms:created xsi:type="dcterms:W3CDTF">2024-11-28T06:27:06Z</dcterms:created>
  <dcterms:modified xsi:type="dcterms:W3CDTF">2024-12-02T23:48:01Z</dcterms:modified>
</cp:coreProperties>
</file>