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clanthology.org/W18-3016.pdf"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https://aclanthology.org/W18-3016.pdf</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Each student should expect to present one research paper during the course. The instructor will ask students to sign up for papers by the end of the first day of class. The instructor will present any unselected papers during the course. Each presentation should take no more than 40 minutes, so that we can have enough time for discussion. The presentation should elaborate on the motivation, related work, research questions, methodology/experimental design, findings, limitations, and future work stated in the paper. To make your presentation more insightful, try to position the paper contribution with respect to the related literature and tell the audience why this work was proposed in the first place, how it advances our understanding about the topic, and how it is different from other related work in the past. You are also encouraged to connect the assigned paper to your own research. </a:t>
            </a:r>
            <a:r>
              <a:rPr b="1" lang="en">
                <a:solidFill>
                  <a:schemeClr val="dk1"/>
                </a:solidFill>
              </a:rPr>
              <a:t>You should prepare a set of questions (either written by yourself or based on questions other students post on Canvas) and co-lead an in-class discussion with the instructor after the presentation.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 recommend that you give yourself enough time to read the paper and prepare your presentation. If you encounter any difficulties understanding the technical content of the paper, please attend office hours for help.</a:t>
            </a:r>
            <a:br>
              <a:rPr lang="en">
                <a:solidFill>
                  <a:schemeClr val="dk1"/>
                </a:solidFill>
              </a:rPr>
            </a:br>
            <a:br>
              <a:rPr lang="en">
                <a:solidFill>
                  <a:schemeClr val="dk1"/>
                </a:solidFill>
              </a:rPr>
            </a:br>
            <a:r>
              <a:rPr lang="en">
                <a:solidFill>
                  <a:schemeClr val="dk1"/>
                </a:solidFill>
              </a:rPr>
              <a:t>Due to the increased cap in student enrollment, some presentations will be presented in teams of 2. In these cases, students either have to combine two related papers into their presentation (usually one main and one supporting paper), or present a longer paper (a journal paper). It is important to note that these presentations will also be limited to 40 minutes. So, you and your partner need to coordinate to deliver a joint presentation that fits the time limit.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d50e2e81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d50e2e81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ccc7c39a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ccc7c39a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d50e2e81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d50e2e8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d50e2e81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d50e2e81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d50e2e81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d50e2e81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d50e2e81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d50e2e81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d50e2e81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d50e2e81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d50e2e81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d50e2e81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ccc7c39a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ccc7c39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d50e2e81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d50e2e81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ccc7c39a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ccc7c39a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d50e2e81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d50e2e81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ccc7c39a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ccc7c39a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d50e2e81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d50e2e81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d50e2e81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d50e2e81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d50e2e81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d50e2e81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d50e2e81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d50e2e81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d50e2e81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d50e2e81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d50e2e81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d50e2e81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d50e2e81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d50e2e81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d50e2e81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d50e2e81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d50e2e81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d50e2e81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ccc7c39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ccc7c39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d50e2e8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d50e2e8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WordNet Embeddings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CSCI 7000-006 Jake Krol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1152475"/>
            <a:ext cx="86784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Text2network</a:t>
            </a:r>
            <a:endParaRPr/>
          </a:p>
          <a:p>
            <a:pPr indent="-290830" lvl="1" marL="914400" rtl="0" algn="l">
              <a:spcBef>
                <a:spcPts val="0"/>
              </a:spcBef>
              <a:spcAft>
                <a:spcPts val="0"/>
              </a:spcAft>
              <a:buSzPct val="100000"/>
              <a:buChar char="○"/>
            </a:pPr>
            <a:r>
              <a:rPr lang="en"/>
              <a:t>Semantic networks extracted from text (Herst 1992)</a:t>
            </a:r>
            <a:endParaRPr/>
          </a:p>
          <a:p>
            <a:pPr indent="-290830" lvl="1" marL="914400" rtl="0" algn="l">
              <a:spcBef>
                <a:spcPts val="0"/>
              </a:spcBef>
              <a:spcAft>
                <a:spcPts val="0"/>
              </a:spcAft>
              <a:buSzPct val="100000"/>
              <a:buChar char="○"/>
            </a:pPr>
            <a:r>
              <a:rPr lang="en"/>
              <a:t>Networks learned from text corpora (Snow 2005)</a:t>
            </a:r>
            <a:endParaRPr/>
          </a:p>
          <a:p>
            <a:pPr indent="-308610" lvl="0" marL="457200" rtl="0" algn="l">
              <a:spcBef>
                <a:spcPts val="0"/>
              </a:spcBef>
              <a:spcAft>
                <a:spcPts val="0"/>
              </a:spcAft>
              <a:buSzPct val="100000"/>
              <a:buChar char="●"/>
            </a:pPr>
            <a:r>
              <a:rPr lang="en"/>
              <a:t>Task-specific embeddings spaces and networks</a:t>
            </a:r>
            <a:endParaRPr/>
          </a:p>
          <a:p>
            <a:pPr indent="-290830" lvl="1" marL="914400" rtl="0" algn="l">
              <a:spcBef>
                <a:spcPts val="0"/>
              </a:spcBef>
              <a:spcAft>
                <a:spcPts val="0"/>
              </a:spcAft>
              <a:buSzPct val="100000"/>
              <a:buChar char="○"/>
            </a:pPr>
            <a:r>
              <a:rPr lang="en"/>
              <a:t>Hypernym detection using dependency paths learned from RNNs (Shwartz 2016)</a:t>
            </a:r>
            <a:endParaRPr/>
          </a:p>
          <a:p>
            <a:pPr indent="-290830" lvl="1" marL="914400" rtl="0" algn="l">
              <a:spcBef>
                <a:spcPts val="0"/>
              </a:spcBef>
              <a:spcAft>
                <a:spcPts val="0"/>
              </a:spcAft>
              <a:buSzPct val="100000"/>
              <a:buChar char="○"/>
            </a:pPr>
            <a:r>
              <a:rPr lang="en"/>
              <a:t>Delineating synonyms and antonyms with syntactic parsers and neural nets (Nguyen 2017)</a:t>
            </a:r>
            <a:endParaRPr/>
          </a:p>
          <a:p>
            <a:pPr indent="-290830" lvl="1" marL="914400" rtl="0" algn="l">
              <a:spcBef>
                <a:spcPts val="0"/>
              </a:spcBef>
              <a:spcAft>
                <a:spcPts val="0"/>
              </a:spcAft>
              <a:buSzPct val="100000"/>
              <a:buChar char="○"/>
            </a:pPr>
            <a:r>
              <a:rPr lang="en"/>
              <a:t>Classification over distributional word vectors (Baroni 2012, Roller 2014, &amp; Weeds 2014)</a:t>
            </a:r>
            <a:endParaRPr/>
          </a:p>
          <a:p>
            <a:pPr indent="-308610" lvl="0" marL="457200" rtl="0" algn="l">
              <a:spcBef>
                <a:spcPts val="0"/>
              </a:spcBef>
              <a:spcAft>
                <a:spcPts val="0"/>
              </a:spcAft>
              <a:buSzPct val="100000"/>
              <a:buChar char="●"/>
            </a:pPr>
            <a:r>
              <a:rPr lang="en"/>
              <a:t>Networks2embeddings</a:t>
            </a:r>
            <a:endParaRPr/>
          </a:p>
          <a:p>
            <a:pPr indent="-290830" lvl="1" marL="914400" rtl="0" algn="l">
              <a:spcBef>
                <a:spcPts val="0"/>
              </a:spcBef>
              <a:spcAft>
                <a:spcPts val="0"/>
              </a:spcAft>
              <a:buSzPct val="100000"/>
              <a:buChar char="○"/>
            </a:pPr>
            <a:r>
              <a:rPr lang="en"/>
              <a:t>Graph-based enhancement of embeddings (Faruqui 2015)</a:t>
            </a:r>
            <a:endParaRPr/>
          </a:p>
          <a:p>
            <a:pPr indent="-290830" lvl="1" marL="914400" rtl="0" algn="l">
              <a:spcBef>
                <a:spcPts val="0"/>
              </a:spcBef>
              <a:spcAft>
                <a:spcPts val="0"/>
              </a:spcAft>
              <a:buSzPct val="100000"/>
              <a:buChar char="○"/>
            </a:pPr>
            <a:r>
              <a:rPr lang="en"/>
              <a:t>TF-IDF plus semantic networks to embeddings (Camacho-Collados 2015)</a:t>
            </a:r>
            <a:endParaRPr/>
          </a:p>
          <a:p>
            <a:pPr indent="-290830" lvl="1" marL="914400" rtl="0" algn="l">
              <a:spcBef>
                <a:spcPts val="0"/>
              </a:spcBef>
              <a:spcAft>
                <a:spcPts val="0"/>
              </a:spcAft>
              <a:buSzPct val="100000"/>
              <a:buChar char="○"/>
            </a:pPr>
            <a:r>
              <a:rPr lang="en"/>
              <a:t>Semantic hierarchies plus images to embeddings (Vendrov 2015)</a:t>
            </a:r>
            <a:endParaRPr/>
          </a:p>
          <a:p>
            <a:pPr indent="-290830" lvl="1" marL="914400" rtl="0" algn="l">
              <a:spcBef>
                <a:spcPts val="0"/>
              </a:spcBef>
              <a:spcAft>
                <a:spcPts val="0"/>
              </a:spcAft>
              <a:buSzPct val="100000"/>
              <a:buChar char="○"/>
            </a:pPr>
            <a:r>
              <a:rPr lang="en"/>
              <a:t>Non-euclidean (hyperbolic) embeddings (Nickel &amp; Kiela 2016)</a:t>
            </a:r>
            <a:endParaRPr/>
          </a:p>
          <a:p>
            <a:pPr indent="-308610" lvl="0" marL="457200" rtl="0" algn="l">
              <a:spcBef>
                <a:spcPts val="0"/>
              </a:spcBef>
              <a:spcAft>
                <a:spcPts val="0"/>
              </a:spcAft>
              <a:buSzPct val="100000"/>
              <a:buChar char="●"/>
            </a:pPr>
            <a:r>
              <a:rPr lang="en"/>
              <a:t>General knowledge graph embedding methods</a:t>
            </a:r>
            <a:endParaRPr/>
          </a:p>
          <a:p>
            <a:pPr indent="-290830" lvl="1" marL="914400" rtl="0" algn="l">
              <a:spcBef>
                <a:spcPts val="0"/>
              </a:spcBef>
              <a:spcAft>
                <a:spcPts val="0"/>
              </a:spcAft>
              <a:buSzPct val="100000"/>
              <a:buChar char="○"/>
            </a:pPr>
            <a:r>
              <a:rPr lang="en"/>
              <a:t>TransE, Google (2013): head entity plus relationship = tail entity</a:t>
            </a:r>
            <a:endParaRPr/>
          </a:p>
          <a:p>
            <a:pPr indent="-290830" lvl="1" marL="914400" rtl="0" algn="l">
              <a:spcBef>
                <a:spcPts val="0"/>
              </a:spcBef>
              <a:spcAft>
                <a:spcPts val="0"/>
              </a:spcAft>
              <a:buSzPct val="100000"/>
              <a:buChar char="○"/>
            </a:pPr>
            <a:r>
              <a:rPr lang="en"/>
              <a:t>TransR (2015): entity and relationship spaces are distinct</a:t>
            </a:r>
            <a:endParaRPr/>
          </a:p>
          <a:p>
            <a:pPr indent="-290830" lvl="1" marL="914400" rtl="0" algn="l">
              <a:spcBef>
                <a:spcPts val="0"/>
              </a:spcBef>
              <a:spcAft>
                <a:spcPts val="0"/>
              </a:spcAft>
              <a:buSzPct val="100000"/>
              <a:buChar char="○"/>
            </a:pPr>
            <a:r>
              <a:rPr lang="en"/>
              <a:t>HolE (2016): holographic embeddings</a:t>
            </a:r>
            <a:endParaRPr/>
          </a:p>
          <a:p>
            <a:pPr indent="-308610" lvl="0" marL="457200" rtl="0" algn="l">
              <a:spcBef>
                <a:spcPts val="0"/>
              </a:spcBef>
              <a:spcAft>
                <a:spcPts val="0"/>
              </a:spcAft>
              <a:buSzPct val="100000"/>
              <a:buChar char="●"/>
            </a:pPr>
            <a:r>
              <a:rPr b="1" lang="en"/>
              <a:t>Q</a:t>
            </a:r>
            <a:r>
              <a:rPr lang="en"/>
              <a:t>: How/can semantic networks effectively be embedded and perform well in semantic similarity tasks?</a:t>
            </a:r>
            <a:endParaRPr/>
          </a:p>
          <a:p>
            <a:pPr indent="0" lvl="0" marL="457200" rtl="0" algn="l">
              <a:spcBef>
                <a:spcPts val="1200"/>
              </a:spcBef>
              <a:spcAft>
                <a:spcPts val="1200"/>
              </a:spcAft>
              <a:buNone/>
            </a:pPr>
            <a:r>
              <a:t/>
            </a:r>
            <a:endParaRPr/>
          </a:p>
        </p:txBody>
      </p:sp>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 forms semantic representations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overview</a:t>
            </a:r>
            <a:endParaRPr/>
          </a:p>
        </p:txBody>
      </p:sp>
      <p:sp>
        <p:nvSpPr>
          <p:cNvPr id="126" name="Google Shape;126;p24"/>
          <p:cNvSpPr txBox="1"/>
          <p:nvPr>
            <p:ph idx="1" type="body"/>
          </p:nvPr>
        </p:nvSpPr>
        <p:spPr>
          <a:xfrm>
            <a:off x="311700" y="1152475"/>
            <a:ext cx="5844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Objective: from semantic network to embeddings</a:t>
            </a:r>
            <a:endParaRPr/>
          </a:p>
          <a:p>
            <a:pPr indent="-342900" lvl="0" marL="457200" rtl="0" algn="l">
              <a:spcBef>
                <a:spcPts val="0"/>
              </a:spcBef>
              <a:spcAft>
                <a:spcPts val="0"/>
              </a:spcAft>
              <a:buSzPts val="1800"/>
              <a:buChar char="●"/>
            </a:pPr>
            <a:r>
              <a:rPr lang="en"/>
              <a:t>Data: WordNet</a:t>
            </a:r>
            <a:endParaRPr/>
          </a:p>
          <a:p>
            <a:pPr indent="-342900" lvl="0" marL="457200" rtl="0" algn="l">
              <a:spcBef>
                <a:spcPts val="0"/>
              </a:spcBef>
              <a:spcAft>
                <a:spcPts val="0"/>
              </a:spcAft>
              <a:buSzPts val="1800"/>
              <a:buChar char="●"/>
            </a:pPr>
            <a:r>
              <a:rPr lang="en"/>
              <a:t>Embeddings: derived from path count and path distance between nodes (words)</a:t>
            </a:r>
            <a:endParaRPr/>
          </a:p>
          <a:p>
            <a:pPr indent="-317500" lvl="1" marL="914400" rtl="0" algn="l">
              <a:spcBef>
                <a:spcPts val="0"/>
              </a:spcBef>
              <a:spcAft>
                <a:spcPts val="0"/>
              </a:spcAft>
              <a:buSzPts val="1400"/>
              <a:buChar char="○"/>
            </a:pPr>
            <a:r>
              <a:rPr lang="en"/>
              <a:t>Normalization: PMI+ &amp; L2</a:t>
            </a:r>
            <a:endParaRPr/>
          </a:p>
          <a:p>
            <a:pPr indent="-317500" lvl="1" marL="914400" rtl="0" algn="l">
              <a:spcBef>
                <a:spcPts val="0"/>
              </a:spcBef>
              <a:spcAft>
                <a:spcPts val="0"/>
              </a:spcAft>
              <a:buSzPts val="1400"/>
              <a:buChar char="○"/>
            </a:pPr>
            <a:r>
              <a:rPr lang="en"/>
              <a:t>Dimensionality reduction: PCA</a:t>
            </a:r>
            <a:endParaRPr/>
          </a:p>
          <a:p>
            <a:pPr indent="-342900" lvl="0" marL="457200" rtl="0" algn="l">
              <a:spcBef>
                <a:spcPts val="0"/>
              </a:spcBef>
              <a:spcAft>
                <a:spcPts val="0"/>
              </a:spcAft>
              <a:buSzPts val="1800"/>
              <a:buChar char="●"/>
            </a:pPr>
            <a:r>
              <a:rPr lang="en"/>
              <a:t>Evaluation:</a:t>
            </a:r>
            <a:endParaRPr/>
          </a:p>
          <a:p>
            <a:pPr indent="-317500" lvl="1" marL="914400" rtl="0" algn="l">
              <a:spcBef>
                <a:spcPts val="0"/>
              </a:spcBef>
              <a:spcAft>
                <a:spcPts val="0"/>
              </a:spcAft>
              <a:buSzPts val="1400"/>
              <a:buChar char="○"/>
            </a:pPr>
            <a:r>
              <a:rPr lang="en"/>
              <a:t>Data: SimLex-999 (&amp; others)</a:t>
            </a:r>
            <a:endParaRPr/>
          </a:p>
          <a:p>
            <a:pPr indent="-317500" lvl="1" marL="914400" rtl="0" algn="l">
              <a:spcBef>
                <a:spcPts val="0"/>
              </a:spcBef>
              <a:spcAft>
                <a:spcPts val="0"/>
              </a:spcAft>
              <a:buSzPts val="1400"/>
              <a:buChar char="○"/>
            </a:pPr>
            <a:r>
              <a:rPr lang="en"/>
              <a:t>Metric: Spearman (&amp; Pearson) correlation of SimLex-999 score and semantic similarity (i.e., cosine similarity)</a:t>
            </a:r>
            <a:endParaRPr/>
          </a:p>
          <a:p>
            <a:pPr indent="-317500" lvl="1" marL="914400" rtl="0" algn="l">
              <a:spcBef>
                <a:spcPts val="0"/>
              </a:spcBef>
              <a:spcAft>
                <a:spcPts val="0"/>
              </a:spcAft>
              <a:buSzPts val="1400"/>
              <a:buChar char="○"/>
            </a:pPr>
            <a:r>
              <a:rPr lang="en"/>
              <a:t>Parameter tuning</a:t>
            </a:r>
            <a:endParaRPr/>
          </a:p>
        </p:txBody>
      </p:sp>
      <p:pic>
        <p:nvPicPr>
          <p:cNvPr id="127" name="Google Shape;127;p24"/>
          <p:cNvPicPr preferRelativeResize="0"/>
          <p:nvPr/>
        </p:nvPicPr>
        <p:blipFill>
          <a:blip r:embed="rId3">
            <a:alphaModFix/>
          </a:blip>
          <a:stretch>
            <a:fillRect/>
          </a:stretch>
        </p:blipFill>
        <p:spPr>
          <a:xfrm>
            <a:off x="6325775" y="1953251"/>
            <a:ext cx="2577000" cy="377175"/>
          </a:xfrm>
          <a:prstGeom prst="rect">
            <a:avLst/>
          </a:prstGeom>
          <a:noFill/>
          <a:ln>
            <a:noFill/>
          </a:ln>
        </p:spPr>
      </p:pic>
      <p:pic>
        <p:nvPicPr>
          <p:cNvPr id="128" name="Google Shape;128;p24"/>
          <p:cNvPicPr preferRelativeResize="0"/>
          <p:nvPr/>
        </p:nvPicPr>
        <p:blipFill>
          <a:blip r:embed="rId4">
            <a:alphaModFix/>
          </a:blip>
          <a:stretch>
            <a:fillRect/>
          </a:stretch>
        </p:blipFill>
        <p:spPr>
          <a:xfrm>
            <a:off x="6276243" y="334625"/>
            <a:ext cx="2742025" cy="1316525"/>
          </a:xfrm>
          <a:prstGeom prst="rect">
            <a:avLst/>
          </a:prstGeom>
          <a:noFill/>
          <a:ln>
            <a:noFill/>
          </a:ln>
        </p:spPr>
      </p:pic>
      <p:pic>
        <p:nvPicPr>
          <p:cNvPr id="129" name="Google Shape;129;p24"/>
          <p:cNvPicPr preferRelativeResize="0"/>
          <p:nvPr/>
        </p:nvPicPr>
        <p:blipFill>
          <a:blip r:embed="rId5">
            <a:alphaModFix/>
          </a:blip>
          <a:stretch>
            <a:fillRect/>
          </a:stretch>
        </p:blipFill>
        <p:spPr>
          <a:xfrm>
            <a:off x="6276249" y="2481333"/>
            <a:ext cx="2867750" cy="6923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WordNet</a:t>
            </a:r>
            <a:endParaRPr/>
          </a:p>
        </p:txBody>
      </p:sp>
      <p:sp>
        <p:nvSpPr>
          <p:cNvPr id="135" name="Google Shape;135;p25"/>
          <p:cNvSpPr txBox="1"/>
          <p:nvPr>
            <p:ph idx="1" type="body"/>
          </p:nvPr>
        </p:nvSpPr>
        <p:spPr>
          <a:xfrm>
            <a:off x="311700" y="1152475"/>
            <a:ext cx="4668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WordNet: Expert curated semantic knowledge graph</a:t>
            </a:r>
            <a:endParaRPr/>
          </a:p>
          <a:p>
            <a:pPr indent="-317500" lvl="1" marL="914400" rtl="0" algn="l">
              <a:spcBef>
                <a:spcPts val="0"/>
              </a:spcBef>
              <a:spcAft>
                <a:spcPts val="0"/>
              </a:spcAft>
              <a:buSzPts val="1400"/>
              <a:buChar char="○"/>
            </a:pPr>
            <a:r>
              <a:rPr lang="en"/>
              <a:t>Nodes: “synsets” (word sets)</a:t>
            </a:r>
            <a:endParaRPr/>
          </a:p>
          <a:p>
            <a:pPr indent="-317500" lvl="1" marL="914400" rtl="0" algn="l">
              <a:spcBef>
                <a:spcPts val="0"/>
              </a:spcBef>
              <a:spcAft>
                <a:spcPts val="0"/>
              </a:spcAft>
              <a:buSzPts val="1400"/>
              <a:buChar char="○"/>
            </a:pPr>
            <a:r>
              <a:rPr lang="en"/>
              <a:t>Edges: semantic relationships</a:t>
            </a:r>
            <a:endParaRPr/>
          </a:p>
          <a:p>
            <a:pPr indent="-317500" lvl="2" marL="1371600" rtl="0" algn="l">
              <a:spcBef>
                <a:spcPts val="0"/>
              </a:spcBef>
              <a:spcAft>
                <a:spcPts val="0"/>
              </a:spcAft>
              <a:buSzPts val="1400"/>
              <a:buChar char="■"/>
            </a:pPr>
            <a:r>
              <a:rPr lang="en"/>
              <a:t>25 types</a:t>
            </a:r>
            <a:endParaRPr/>
          </a:p>
          <a:p>
            <a:pPr indent="-317500" lvl="2" marL="1371600" rtl="0" algn="l">
              <a:spcBef>
                <a:spcPts val="0"/>
              </a:spcBef>
              <a:spcAft>
                <a:spcPts val="0"/>
              </a:spcAft>
              <a:buSzPts val="1400"/>
              <a:buChar char="■"/>
            </a:pPr>
            <a:r>
              <a:rPr lang="en"/>
              <a:t>E.g., hyponym</a:t>
            </a:r>
            <a:endParaRPr/>
          </a:p>
          <a:p>
            <a:pPr indent="-317500" lvl="3" marL="1828800" rtl="0" algn="l">
              <a:spcBef>
                <a:spcPts val="0"/>
              </a:spcBef>
              <a:spcAft>
                <a:spcPts val="0"/>
              </a:spcAft>
              <a:buSzPts val="1400"/>
              <a:buChar char="●"/>
            </a:pPr>
            <a:r>
              <a:rPr lang="en"/>
              <a:t>Allele is a hyponym of gene</a:t>
            </a:r>
            <a:endParaRPr/>
          </a:p>
          <a:p>
            <a:pPr indent="-317500" lvl="2" marL="1371600" rtl="0" algn="l">
              <a:spcBef>
                <a:spcPts val="0"/>
              </a:spcBef>
              <a:spcAft>
                <a:spcPts val="0"/>
              </a:spcAft>
              <a:buSzPts val="1400"/>
              <a:buChar char="■"/>
            </a:pPr>
            <a:r>
              <a:rPr lang="en"/>
              <a:t>Unweighted*</a:t>
            </a:r>
            <a:endParaRPr/>
          </a:p>
          <a:p>
            <a:pPr indent="-317500" lvl="1" marL="914400" rtl="0" algn="l">
              <a:spcBef>
                <a:spcPts val="0"/>
              </a:spcBef>
              <a:spcAft>
                <a:spcPts val="0"/>
              </a:spcAft>
              <a:buSzPts val="1400"/>
              <a:buChar char="○"/>
            </a:pPr>
            <a:r>
              <a:rPr lang="en"/>
              <a:t>~120k total synsets subset to 60k*</a:t>
            </a:r>
            <a:endParaRPr/>
          </a:p>
          <a:p>
            <a:pPr indent="-317500" lvl="2" marL="1371600" rtl="0" algn="l">
              <a:spcBef>
                <a:spcPts val="0"/>
              </a:spcBef>
              <a:spcAft>
                <a:spcPts val="0"/>
              </a:spcAft>
              <a:buSzPts val="1400"/>
              <a:buChar char="■"/>
            </a:pPr>
            <a:r>
              <a:rPr lang="en"/>
              <a:t>Removed more sparse synsets</a:t>
            </a:r>
            <a:endParaRPr/>
          </a:p>
          <a:p>
            <a:pPr indent="-317500" lvl="1" marL="914400" rtl="0" algn="l">
              <a:spcBef>
                <a:spcPts val="0"/>
              </a:spcBef>
              <a:spcAft>
                <a:spcPts val="0"/>
              </a:spcAft>
              <a:buSzPts val="1400"/>
              <a:buChar char="○"/>
            </a:pPr>
            <a:r>
              <a:rPr b="1" lang="en"/>
              <a:t>Adjacency matrix of WordNet is used to derive embeddings</a:t>
            </a:r>
            <a:endParaRPr b="1"/>
          </a:p>
          <a:p>
            <a:pPr indent="0" lvl="0" marL="914400" rtl="0" algn="l">
              <a:spcBef>
                <a:spcPts val="1200"/>
              </a:spcBef>
              <a:spcAft>
                <a:spcPts val="1200"/>
              </a:spcAft>
              <a:buNone/>
            </a:pPr>
            <a:r>
              <a:t/>
            </a:r>
            <a:endParaRPr/>
          </a:p>
        </p:txBody>
      </p:sp>
      <p:pic>
        <p:nvPicPr>
          <p:cNvPr id="136" name="Google Shape;136;p25"/>
          <p:cNvPicPr preferRelativeResize="0"/>
          <p:nvPr/>
        </p:nvPicPr>
        <p:blipFill>
          <a:blip r:embed="rId3">
            <a:alphaModFix/>
          </a:blip>
          <a:stretch>
            <a:fillRect/>
          </a:stretch>
        </p:blipFill>
        <p:spPr>
          <a:xfrm>
            <a:off x="5317225" y="0"/>
            <a:ext cx="3826777" cy="4327075"/>
          </a:xfrm>
          <a:prstGeom prst="rect">
            <a:avLst/>
          </a:prstGeom>
          <a:noFill/>
          <a:ln>
            <a:noFill/>
          </a:ln>
        </p:spPr>
      </p:pic>
      <p:sp>
        <p:nvSpPr>
          <p:cNvPr id="137" name="Google Shape;137;p25"/>
          <p:cNvSpPr txBox="1"/>
          <p:nvPr/>
        </p:nvSpPr>
        <p:spPr>
          <a:xfrm>
            <a:off x="6380113" y="4327075"/>
            <a:ext cx="17010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http://wordnetweb.princeton.edu</a:t>
            </a:r>
            <a:endParaRPr sz="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WordNet to embedding (wnet2vec)</a:t>
            </a:r>
            <a:endParaRPr/>
          </a:p>
        </p:txBody>
      </p:sp>
      <p:sp>
        <p:nvSpPr>
          <p:cNvPr id="143" name="Google Shape;143;p26"/>
          <p:cNvSpPr txBox="1"/>
          <p:nvPr>
            <p:ph idx="1" type="body"/>
          </p:nvPr>
        </p:nvSpPr>
        <p:spPr>
          <a:xfrm>
            <a:off x="311700" y="1143950"/>
            <a:ext cx="4668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Logic: word pairs with </a:t>
            </a:r>
            <a:r>
              <a:rPr b="1" lang="en"/>
              <a:t>many short paths</a:t>
            </a:r>
            <a:r>
              <a:rPr lang="en"/>
              <a:t> between them are semantically similar</a:t>
            </a:r>
            <a:endParaRPr/>
          </a:p>
          <a:p>
            <a:pPr indent="-342900" lvl="0" marL="457200" rtl="0" algn="l">
              <a:spcBef>
                <a:spcPts val="0"/>
              </a:spcBef>
              <a:spcAft>
                <a:spcPts val="0"/>
              </a:spcAft>
              <a:buSzPts val="1800"/>
              <a:buChar char="●"/>
            </a:pPr>
            <a:r>
              <a:rPr lang="en"/>
              <a:t>Implementation: cumulative addition of M</a:t>
            </a:r>
            <a:r>
              <a:rPr baseline="30000" lang="en"/>
              <a:t>e</a:t>
            </a:r>
            <a:r>
              <a:rPr lang="en"/>
              <a:t> (e = path length) scaled by a decay term ⍺</a:t>
            </a:r>
            <a:r>
              <a:rPr baseline="30000" lang="en"/>
              <a:t>e</a:t>
            </a:r>
            <a:endParaRPr/>
          </a:p>
          <a:p>
            <a:pPr indent="-342900" lvl="0" marL="457200" rtl="0" algn="l">
              <a:spcBef>
                <a:spcPts val="0"/>
              </a:spcBef>
              <a:spcAft>
                <a:spcPts val="0"/>
              </a:spcAft>
              <a:buSzPts val="1800"/>
              <a:buChar char="●"/>
            </a:pPr>
            <a:r>
              <a:rPr lang="en"/>
              <a:t>Transformation:</a:t>
            </a:r>
            <a:endParaRPr/>
          </a:p>
          <a:p>
            <a:pPr indent="-317500" lvl="1" marL="914400" rtl="0" algn="l">
              <a:spcBef>
                <a:spcPts val="0"/>
              </a:spcBef>
              <a:spcAft>
                <a:spcPts val="0"/>
              </a:spcAft>
              <a:buSzPts val="1400"/>
              <a:buChar char="○"/>
            </a:pPr>
            <a:r>
              <a:rPr lang="en"/>
              <a:t>Positive pointwise mutual information (PMI+)</a:t>
            </a:r>
            <a:endParaRPr/>
          </a:p>
          <a:p>
            <a:pPr indent="-317500" lvl="2" marL="1371600" rtl="0" algn="l">
              <a:spcBef>
                <a:spcPts val="0"/>
              </a:spcBef>
              <a:spcAft>
                <a:spcPts val="0"/>
              </a:spcAft>
              <a:buSzPts val="1400"/>
              <a:buChar char="■"/>
            </a:pPr>
            <a:r>
              <a:rPr lang="en"/>
              <a:t>Reducing degree bias</a:t>
            </a:r>
            <a:endParaRPr/>
          </a:p>
          <a:p>
            <a:pPr indent="-317500" lvl="1" marL="914400" rtl="0" algn="l">
              <a:spcBef>
                <a:spcPts val="0"/>
              </a:spcBef>
              <a:spcAft>
                <a:spcPts val="0"/>
              </a:spcAft>
              <a:buSzPts val="1400"/>
              <a:buChar char="○"/>
            </a:pPr>
            <a:r>
              <a:rPr lang="en"/>
              <a:t>L2 normalization</a:t>
            </a:r>
            <a:endParaRPr/>
          </a:p>
          <a:p>
            <a:pPr indent="-317500" lvl="1" marL="914400" rtl="0" algn="l">
              <a:spcBef>
                <a:spcPts val="0"/>
              </a:spcBef>
              <a:spcAft>
                <a:spcPts val="0"/>
              </a:spcAft>
              <a:buSzPts val="1400"/>
              <a:buChar char="○"/>
            </a:pPr>
            <a:r>
              <a:rPr lang="en"/>
              <a:t>PCA dimensionality reduction (850 PCs)</a:t>
            </a:r>
            <a:endParaRPr/>
          </a:p>
          <a:p>
            <a:pPr indent="-342900" lvl="0" marL="457200" rtl="0" algn="l">
              <a:spcBef>
                <a:spcPts val="0"/>
              </a:spcBef>
              <a:spcAft>
                <a:spcPts val="0"/>
              </a:spcAft>
              <a:buSzPts val="1800"/>
              <a:buChar char="●"/>
            </a:pPr>
            <a:r>
              <a:rPr lang="en"/>
              <a:t>Result: 850 dimension embedding space</a:t>
            </a:r>
            <a:endParaRPr/>
          </a:p>
        </p:txBody>
      </p:sp>
      <p:pic>
        <p:nvPicPr>
          <p:cNvPr id="144" name="Google Shape;144;p26"/>
          <p:cNvPicPr preferRelativeResize="0"/>
          <p:nvPr/>
        </p:nvPicPr>
        <p:blipFill>
          <a:blip r:embed="rId3">
            <a:alphaModFix/>
          </a:blip>
          <a:stretch>
            <a:fillRect/>
          </a:stretch>
        </p:blipFill>
        <p:spPr>
          <a:xfrm>
            <a:off x="5082274" y="1918381"/>
            <a:ext cx="3891649" cy="494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evaluation</a:t>
            </a:r>
            <a:endParaRPr/>
          </a:p>
        </p:txBody>
      </p:sp>
      <p:sp>
        <p:nvSpPr>
          <p:cNvPr id="150" name="Google Shape;150;p27"/>
          <p:cNvSpPr txBox="1"/>
          <p:nvPr>
            <p:ph idx="1" type="body"/>
          </p:nvPr>
        </p:nvSpPr>
        <p:spPr>
          <a:xfrm>
            <a:off x="311700" y="1152475"/>
            <a:ext cx="4502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SimLex-999</a:t>
            </a:r>
            <a:endParaRPr/>
          </a:p>
          <a:p>
            <a:pPr indent="-317500" lvl="1" marL="914400" rtl="0" algn="l">
              <a:spcBef>
                <a:spcPts val="0"/>
              </a:spcBef>
              <a:spcAft>
                <a:spcPts val="0"/>
              </a:spcAft>
              <a:buSzPts val="1400"/>
              <a:buChar char="○"/>
            </a:pPr>
            <a:r>
              <a:rPr lang="en"/>
              <a:t>Other: RG1963, Wordsim-353-similarity, Wordsim-353-relatedness, MEN, MTurk-771</a:t>
            </a:r>
            <a:endParaRPr/>
          </a:p>
          <a:p>
            <a:pPr indent="-342900" lvl="0" marL="457200" rtl="0" algn="l">
              <a:spcBef>
                <a:spcPts val="0"/>
              </a:spcBef>
              <a:spcAft>
                <a:spcPts val="0"/>
              </a:spcAft>
              <a:buSzPts val="1800"/>
              <a:buChar char="●"/>
            </a:pPr>
            <a:r>
              <a:rPr lang="en"/>
              <a:t>Metric: spearman correlation between SimLex-999 rating and embedding similarity (scaled cosine similarity)</a:t>
            </a:r>
            <a:endParaRPr/>
          </a:p>
        </p:txBody>
      </p:sp>
      <p:pic>
        <p:nvPicPr>
          <p:cNvPr id="151" name="Google Shape;151;p27"/>
          <p:cNvPicPr preferRelativeResize="0"/>
          <p:nvPr/>
        </p:nvPicPr>
        <p:blipFill>
          <a:blip r:embed="rId3">
            <a:alphaModFix/>
          </a:blip>
          <a:stretch>
            <a:fillRect/>
          </a:stretch>
        </p:blipFill>
        <p:spPr>
          <a:xfrm>
            <a:off x="5099325" y="950225"/>
            <a:ext cx="3732975" cy="1028950"/>
          </a:xfrm>
          <a:prstGeom prst="rect">
            <a:avLst/>
          </a:prstGeom>
          <a:noFill/>
          <a:ln>
            <a:noFill/>
          </a:ln>
        </p:spPr>
      </p:pic>
      <p:pic>
        <p:nvPicPr>
          <p:cNvPr id="152" name="Google Shape;152;p27"/>
          <p:cNvPicPr preferRelativeResize="0"/>
          <p:nvPr/>
        </p:nvPicPr>
        <p:blipFill>
          <a:blip r:embed="rId4">
            <a:alphaModFix/>
          </a:blip>
          <a:stretch>
            <a:fillRect/>
          </a:stretch>
        </p:blipFill>
        <p:spPr>
          <a:xfrm>
            <a:off x="6286248" y="2132225"/>
            <a:ext cx="1064400" cy="879050"/>
          </a:xfrm>
          <a:prstGeom prst="rect">
            <a:avLst/>
          </a:prstGeom>
          <a:noFill/>
          <a:ln>
            <a:noFill/>
          </a:ln>
        </p:spPr>
      </p:pic>
      <p:pic>
        <p:nvPicPr>
          <p:cNvPr id="153" name="Google Shape;153;p27"/>
          <p:cNvPicPr preferRelativeResize="0"/>
          <p:nvPr/>
        </p:nvPicPr>
        <p:blipFill>
          <a:blip r:embed="rId5">
            <a:alphaModFix/>
          </a:blip>
          <a:stretch>
            <a:fillRect/>
          </a:stretch>
        </p:blipFill>
        <p:spPr>
          <a:xfrm>
            <a:off x="5545991" y="3274625"/>
            <a:ext cx="2544904" cy="879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Parameter tuning, choosing the sub-graph</a:t>
            </a:r>
            <a:endParaRPr/>
          </a:p>
        </p:txBody>
      </p:sp>
      <p:sp>
        <p:nvSpPr>
          <p:cNvPr id="159" name="Google Shape;159;p28"/>
          <p:cNvSpPr txBox="1"/>
          <p:nvPr>
            <p:ph idx="1" type="body"/>
          </p:nvPr>
        </p:nvSpPr>
        <p:spPr>
          <a:xfrm>
            <a:off x="311700" y="1152475"/>
            <a:ext cx="5013000" cy="38415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Motivation: memory issues for full 120k graph</a:t>
            </a:r>
            <a:endParaRPr/>
          </a:p>
          <a:p>
            <a:pPr indent="-334327" lvl="0" marL="457200" rtl="0" algn="l">
              <a:spcBef>
                <a:spcPts val="0"/>
              </a:spcBef>
              <a:spcAft>
                <a:spcPts val="0"/>
              </a:spcAft>
              <a:buSzPct val="100000"/>
              <a:buChar char="●"/>
            </a:pPr>
            <a:r>
              <a:rPr lang="en"/>
              <a:t>WordNet subsetting</a:t>
            </a:r>
            <a:endParaRPr/>
          </a:p>
          <a:p>
            <a:pPr indent="-310832" lvl="1" marL="914400" rtl="0" algn="l">
              <a:spcBef>
                <a:spcPts val="0"/>
              </a:spcBef>
              <a:spcAft>
                <a:spcPts val="0"/>
              </a:spcAft>
              <a:buSzPct val="100000"/>
              <a:buChar char="○"/>
            </a:pPr>
            <a:r>
              <a:rPr lang="en"/>
              <a:t>25k, 30k, 45k, &amp; 60k sparsity-based subset</a:t>
            </a:r>
            <a:endParaRPr/>
          </a:p>
          <a:p>
            <a:pPr indent="-310832" lvl="2" marL="1371600" rtl="0" algn="l">
              <a:spcBef>
                <a:spcPts val="0"/>
              </a:spcBef>
              <a:spcAft>
                <a:spcPts val="0"/>
              </a:spcAft>
              <a:buSzPct val="100000"/>
              <a:buChar char="■"/>
            </a:pPr>
            <a:r>
              <a:rPr lang="en"/>
              <a:t>Sort by sparsity and randomly remove</a:t>
            </a:r>
            <a:endParaRPr/>
          </a:p>
          <a:p>
            <a:pPr indent="-310832" lvl="1" marL="914400" rtl="0" algn="l">
              <a:spcBef>
                <a:spcPts val="0"/>
              </a:spcBef>
              <a:spcAft>
                <a:spcPts val="0"/>
              </a:spcAft>
              <a:buSzPct val="100000"/>
              <a:buChar char="○"/>
            </a:pPr>
            <a:r>
              <a:rPr lang="en"/>
              <a:t>13k most common English words</a:t>
            </a:r>
            <a:endParaRPr/>
          </a:p>
          <a:p>
            <a:pPr indent="-310832" lvl="1" marL="914400" rtl="0" algn="l">
              <a:spcBef>
                <a:spcPts val="0"/>
              </a:spcBef>
              <a:spcAft>
                <a:spcPts val="0"/>
              </a:spcAft>
              <a:buSzPct val="100000"/>
              <a:buChar char="○"/>
            </a:pPr>
            <a:r>
              <a:rPr lang="en"/>
              <a:t>13k “cue” words from psycholinguistic experiments</a:t>
            </a:r>
            <a:endParaRPr/>
          </a:p>
          <a:p>
            <a:pPr indent="-310832" lvl="1" marL="914400" rtl="0" algn="l">
              <a:spcBef>
                <a:spcPts val="0"/>
              </a:spcBef>
              <a:spcAft>
                <a:spcPts val="0"/>
              </a:spcAft>
              <a:buSzPct val="100000"/>
              <a:buChar char="○"/>
            </a:pPr>
            <a:r>
              <a:rPr lang="en"/>
              <a:t>Argument: high frequency words are more ambiguous and have more relationships in the graph. Seemingly, using high frequency words and increasing the graphs size improve semantic sim performance.</a:t>
            </a:r>
            <a:endParaRPr/>
          </a:p>
          <a:p>
            <a:pPr indent="-310832" lvl="2" marL="1371600" rtl="0" algn="l">
              <a:spcBef>
                <a:spcPts val="0"/>
              </a:spcBef>
              <a:spcAft>
                <a:spcPts val="0"/>
              </a:spcAft>
              <a:buSzPct val="100000"/>
              <a:buChar char="■"/>
            </a:pPr>
            <a:r>
              <a:rPr lang="en"/>
              <a:t>Note: I’ve found high frequency tokens are problematic when applying Word2Vec to genomics.</a:t>
            </a:r>
            <a:endParaRPr/>
          </a:p>
          <a:p>
            <a:pPr indent="-334327" lvl="0" marL="457200" rtl="0" algn="l">
              <a:spcBef>
                <a:spcPts val="0"/>
              </a:spcBef>
              <a:spcAft>
                <a:spcPts val="0"/>
              </a:spcAft>
              <a:buSzPct val="100000"/>
              <a:buChar char="●"/>
            </a:pPr>
            <a:r>
              <a:rPr lang="en"/>
              <a:t>Weighing edges by type did not improve performance</a:t>
            </a:r>
            <a:endParaRPr/>
          </a:p>
        </p:txBody>
      </p:sp>
      <p:pic>
        <p:nvPicPr>
          <p:cNvPr id="160" name="Google Shape;160;p28"/>
          <p:cNvPicPr preferRelativeResize="0"/>
          <p:nvPr/>
        </p:nvPicPr>
        <p:blipFill>
          <a:blip r:embed="rId3">
            <a:alphaModFix/>
          </a:blip>
          <a:stretch>
            <a:fillRect/>
          </a:stretch>
        </p:blipFill>
        <p:spPr>
          <a:xfrm>
            <a:off x="5630800" y="1619162"/>
            <a:ext cx="3096474" cy="1140550"/>
          </a:xfrm>
          <a:prstGeom prst="rect">
            <a:avLst/>
          </a:prstGeom>
          <a:noFill/>
          <a:ln>
            <a:noFill/>
          </a:ln>
        </p:spPr>
      </p:pic>
      <p:pic>
        <p:nvPicPr>
          <p:cNvPr id="161" name="Google Shape;161;p28"/>
          <p:cNvPicPr preferRelativeResize="0"/>
          <p:nvPr/>
        </p:nvPicPr>
        <p:blipFill>
          <a:blip r:embed="rId4">
            <a:alphaModFix/>
          </a:blip>
          <a:stretch>
            <a:fillRect/>
          </a:stretch>
        </p:blipFill>
        <p:spPr>
          <a:xfrm>
            <a:off x="5630800" y="2864037"/>
            <a:ext cx="3258750" cy="16632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parameter tuning</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⍺=0.75 best out of [0.65,0.85] tested</a:t>
            </a:r>
            <a:endParaRPr/>
          </a:p>
          <a:p>
            <a:pPr indent="-342900" lvl="0" marL="457200" rtl="0" algn="l">
              <a:spcBef>
                <a:spcPts val="0"/>
              </a:spcBef>
              <a:spcAft>
                <a:spcPts val="0"/>
              </a:spcAft>
              <a:buSzPts val="1800"/>
              <a:buChar char="●"/>
            </a:pPr>
            <a:r>
              <a:rPr lang="en"/>
              <a:t>Dimensionality reduction</a:t>
            </a:r>
            <a:endParaRPr/>
          </a:p>
          <a:p>
            <a:pPr indent="-317500" lvl="1" marL="914400" rtl="0" algn="l">
              <a:spcBef>
                <a:spcPts val="0"/>
              </a:spcBef>
              <a:spcAft>
                <a:spcPts val="0"/>
              </a:spcAft>
              <a:buSzPts val="1400"/>
              <a:buChar char="○"/>
            </a:pPr>
            <a:r>
              <a:rPr lang="en"/>
              <a:t>PCA performed better than encoder-decoder neural network</a:t>
            </a:r>
            <a:endParaRPr/>
          </a:p>
          <a:p>
            <a:pPr indent="-317500" lvl="1" marL="914400" rtl="0" algn="l">
              <a:spcBef>
                <a:spcPts val="0"/>
              </a:spcBef>
              <a:spcAft>
                <a:spcPts val="0"/>
              </a:spcAft>
              <a:buSzPts val="1400"/>
              <a:buChar char="○"/>
            </a:pPr>
            <a:r>
              <a:rPr lang="en"/>
              <a:t>850 PCs &gt; 100,300, 1000, and 3000 PCs</a:t>
            </a:r>
            <a:endParaRPr/>
          </a:p>
          <a:p>
            <a:pPr indent="-342900" lvl="0" marL="457200" rtl="0" algn="l">
              <a:spcBef>
                <a:spcPts val="0"/>
              </a:spcBef>
              <a:spcAft>
                <a:spcPts val="0"/>
              </a:spcAft>
              <a:buSzPts val="1800"/>
              <a:buChar char="●"/>
            </a:pPr>
            <a:r>
              <a:rPr lang="en"/>
              <a:t>L2 normalization &amp; PMI+ consistently aided performance (ablation test)</a:t>
            </a:r>
            <a:endParaRPr/>
          </a:p>
          <a:p>
            <a:pPr indent="-342900" lvl="0" marL="457200" rtl="0" algn="l">
              <a:spcBef>
                <a:spcPts val="0"/>
              </a:spcBef>
              <a:spcAft>
                <a:spcPts val="0"/>
              </a:spcAft>
              <a:buSzPts val="1800"/>
              <a:buChar char="●"/>
            </a:pPr>
            <a:r>
              <a:rPr b="1" lang="en"/>
              <a:t>Summary</a:t>
            </a:r>
            <a:r>
              <a:rPr lang="en"/>
              <a:t>: parameters were tested reasonably, but not reported well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performance of wnet2vec embeddings</a:t>
            </a:r>
            <a:endParaRPr/>
          </a:p>
        </p:txBody>
      </p:sp>
      <p:pic>
        <p:nvPicPr>
          <p:cNvPr id="178" name="Google Shape;178;p31"/>
          <p:cNvPicPr preferRelativeResize="0"/>
          <p:nvPr/>
        </p:nvPicPr>
        <p:blipFill>
          <a:blip r:embed="rId3">
            <a:alphaModFix/>
          </a:blip>
          <a:stretch>
            <a:fillRect/>
          </a:stretch>
        </p:blipFill>
        <p:spPr>
          <a:xfrm>
            <a:off x="3992725" y="1374676"/>
            <a:ext cx="5151273" cy="2535400"/>
          </a:xfrm>
          <a:prstGeom prst="rect">
            <a:avLst/>
          </a:prstGeom>
          <a:noFill/>
          <a:ln>
            <a:noFill/>
          </a:ln>
        </p:spPr>
      </p:pic>
      <p:pic>
        <p:nvPicPr>
          <p:cNvPr id="179" name="Google Shape;179;p31"/>
          <p:cNvPicPr preferRelativeResize="0"/>
          <p:nvPr/>
        </p:nvPicPr>
        <p:blipFill>
          <a:blip r:embed="rId4">
            <a:alphaModFix/>
          </a:blip>
          <a:stretch>
            <a:fillRect/>
          </a:stretch>
        </p:blipFill>
        <p:spPr>
          <a:xfrm>
            <a:off x="192650" y="1587299"/>
            <a:ext cx="3495576" cy="1807675"/>
          </a:xfrm>
          <a:prstGeom prst="rect">
            <a:avLst/>
          </a:prstGeom>
          <a:noFill/>
          <a:ln>
            <a:noFill/>
          </a:ln>
        </p:spPr>
      </p:pic>
      <p:cxnSp>
        <p:nvCxnSpPr>
          <p:cNvPr id="180" name="Google Shape;180;p31"/>
          <p:cNvCxnSpPr/>
          <p:nvPr/>
        </p:nvCxnSpPr>
        <p:spPr>
          <a:xfrm flipH="1">
            <a:off x="3759925" y="1183825"/>
            <a:ext cx="8400" cy="30276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31"/>
          <p:cNvSpPr txBox="1"/>
          <p:nvPr/>
        </p:nvSpPr>
        <p:spPr>
          <a:xfrm>
            <a:off x="311700" y="4075350"/>
            <a:ext cx="8686800" cy="833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wnet2vec embedding performance is </a:t>
            </a:r>
            <a:r>
              <a:rPr b="1" lang="en" sz="1800">
                <a:solidFill>
                  <a:schemeClr val="dk2"/>
                </a:solidFill>
              </a:rPr>
              <a:t>better on SimLex-999</a:t>
            </a:r>
            <a:r>
              <a:rPr lang="en" sz="1800">
                <a:solidFill>
                  <a:schemeClr val="dk2"/>
                </a:solidFill>
              </a:rPr>
              <a:t> (semantic similarity task), but </a:t>
            </a:r>
            <a:r>
              <a:rPr b="1" lang="en" sz="1800">
                <a:solidFill>
                  <a:schemeClr val="dk2"/>
                </a:solidFill>
              </a:rPr>
              <a:t>worse</a:t>
            </a:r>
            <a:r>
              <a:rPr lang="en" sz="1800">
                <a:solidFill>
                  <a:schemeClr val="dk2"/>
                </a:solidFill>
              </a:rPr>
              <a:t> on</a:t>
            </a:r>
            <a:r>
              <a:rPr b="1" lang="en" sz="1800">
                <a:solidFill>
                  <a:schemeClr val="dk2"/>
                </a:solidFill>
              </a:rPr>
              <a:t> other datasets and for semantic relation tasks</a:t>
            </a:r>
            <a:endParaRPr b="1"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Motivation &amp; research question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conclusions</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Developed a method for learning semantic embeddings from a semantic network</a:t>
            </a:r>
            <a:endParaRPr/>
          </a:p>
          <a:p>
            <a:pPr indent="-342900" lvl="0" marL="457200" rtl="0" algn="l">
              <a:spcBef>
                <a:spcPts val="0"/>
              </a:spcBef>
              <a:spcAft>
                <a:spcPts val="0"/>
              </a:spcAft>
              <a:buSzPts val="1800"/>
              <a:buChar char="●"/>
            </a:pPr>
            <a:r>
              <a:rPr lang="en"/>
              <a:t>Applied method to WordNet semantic network</a:t>
            </a:r>
            <a:endParaRPr/>
          </a:p>
          <a:p>
            <a:pPr indent="-342900" lvl="0" marL="457200" rtl="0" algn="l">
              <a:spcBef>
                <a:spcPts val="0"/>
              </a:spcBef>
              <a:spcAft>
                <a:spcPts val="0"/>
              </a:spcAft>
              <a:buSzPts val="1800"/>
              <a:buChar char="●"/>
            </a:pPr>
            <a:r>
              <a:rPr lang="en"/>
              <a:t>Achieved</a:t>
            </a:r>
            <a:r>
              <a:rPr lang="en"/>
              <a:t> comparable performance to word2vec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Future work and limitations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Critiques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Critiques</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were the following methods not benchmarked against their approach?</a:t>
            </a:r>
            <a:endParaRPr/>
          </a:p>
          <a:p>
            <a:pPr indent="-317500" lvl="1" marL="914400" rtl="0" algn="l">
              <a:spcBef>
                <a:spcPts val="0"/>
              </a:spcBef>
              <a:spcAft>
                <a:spcPts val="0"/>
              </a:spcAft>
              <a:buSzPts val="1400"/>
              <a:buChar char="○"/>
            </a:pPr>
            <a:r>
              <a:rPr lang="en"/>
              <a:t>General graph embedding methods (e.g., TransE)</a:t>
            </a:r>
            <a:endParaRPr/>
          </a:p>
          <a:p>
            <a:pPr indent="-342900" lvl="0" marL="457200" rtl="0" algn="l">
              <a:spcBef>
                <a:spcPts val="0"/>
              </a:spcBef>
              <a:spcAft>
                <a:spcPts val="0"/>
              </a:spcAft>
              <a:buSzPts val="1800"/>
              <a:buChar char="●"/>
            </a:pPr>
            <a:r>
              <a:rPr lang="en"/>
              <a:t>What is the impact? Are general knowledge graph embedding frameworks sufficient?</a:t>
            </a:r>
            <a:endParaRPr/>
          </a:p>
          <a:p>
            <a:pPr indent="-342900" lvl="0" marL="457200" rtl="0" algn="l">
              <a:spcBef>
                <a:spcPts val="0"/>
              </a:spcBef>
              <a:spcAft>
                <a:spcPts val="0"/>
              </a:spcAft>
              <a:buSzPts val="1800"/>
              <a:buChar char="●"/>
            </a:pPr>
            <a:r>
              <a:rPr lang="en"/>
              <a:t>Introductory claims suggest the interoperability between knowledge representations (i.e., graphs, features, and embedding spaces) is beneficial for advancing research, but the results and discussion do not build upon this.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questions</a:t>
            </a:r>
            <a:endParaRPr/>
          </a:p>
        </p:txBody>
      </p:sp>
      <p:sp>
        <p:nvSpPr>
          <p:cNvPr id="214" name="Google Shape;21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you expect WordNet would perform better or worse than general knowledge graph embedding methods?</a:t>
            </a:r>
            <a:endParaRPr/>
          </a:p>
          <a:p>
            <a:pPr indent="-342900" lvl="0" marL="457200" rtl="0" algn="l">
              <a:spcBef>
                <a:spcPts val="0"/>
              </a:spcBef>
              <a:spcAft>
                <a:spcPts val="0"/>
              </a:spcAft>
              <a:buSzPts val="1800"/>
              <a:buChar char="●"/>
            </a:pPr>
            <a:r>
              <a:rPr lang="en"/>
              <a:t>What were the authors’ final conclusions and how does this compare to the results?</a:t>
            </a:r>
            <a:endParaRPr/>
          </a:p>
          <a:p>
            <a:pPr indent="-342900" lvl="0" marL="457200" rtl="0" algn="l">
              <a:spcBef>
                <a:spcPts val="0"/>
              </a:spcBef>
              <a:spcAft>
                <a:spcPts val="0"/>
              </a:spcAft>
              <a:buSzPts val="1800"/>
              <a:buChar char="●"/>
            </a:pPr>
            <a:r>
              <a:rPr lang="en"/>
              <a:t>How can a research paper discuss future directions and </a:t>
            </a:r>
            <a:r>
              <a:rPr lang="en"/>
              <a:t>limitations (without painting a target on their back for reviewers)?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research question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Motivation</a:t>
            </a:r>
            <a:r>
              <a:rPr lang="en"/>
              <a:t>:</a:t>
            </a:r>
            <a:endParaRPr/>
          </a:p>
          <a:p>
            <a:pPr indent="-317500" lvl="1" marL="914400" rtl="0" algn="l">
              <a:spcBef>
                <a:spcPts val="0"/>
              </a:spcBef>
              <a:spcAft>
                <a:spcPts val="0"/>
              </a:spcAft>
              <a:buSzPts val="1400"/>
              <a:buChar char="○"/>
            </a:pPr>
            <a:r>
              <a:rPr lang="en"/>
              <a:t>There’s minimal existing research which specifically converts semantic networks to embedding spaces (?)</a:t>
            </a:r>
            <a:endParaRPr/>
          </a:p>
          <a:p>
            <a:pPr indent="-317500" lvl="1" marL="914400" rtl="0" algn="l">
              <a:spcBef>
                <a:spcPts val="0"/>
              </a:spcBef>
              <a:spcAft>
                <a:spcPts val="0"/>
              </a:spcAft>
              <a:buSzPts val="1400"/>
              <a:buChar char="○"/>
            </a:pPr>
            <a:r>
              <a:rPr lang="en"/>
              <a:t>Applications of word embeddings</a:t>
            </a:r>
            <a:endParaRPr/>
          </a:p>
          <a:p>
            <a:pPr indent="-317500" lvl="2" marL="1371600" rtl="0" algn="l">
              <a:spcBef>
                <a:spcPts val="0"/>
              </a:spcBef>
              <a:spcAft>
                <a:spcPts val="0"/>
              </a:spcAft>
              <a:buSzPts val="1400"/>
              <a:buChar char="■"/>
            </a:pPr>
            <a:r>
              <a:rPr lang="en"/>
              <a:t>1. Cognitive science: effectively representing words and their meaning to study thought, reasoning, and actions in humans</a:t>
            </a:r>
            <a:endParaRPr/>
          </a:p>
          <a:p>
            <a:pPr indent="-317500" lvl="2" marL="1371600" rtl="0" algn="l">
              <a:spcBef>
                <a:spcPts val="0"/>
              </a:spcBef>
              <a:spcAft>
                <a:spcPts val="0"/>
              </a:spcAft>
              <a:buSzPts val="1400"/>
              <a:buChar char="■"/>
            </a:pPr>
            <a:r>
              <a:rPr lang="en"/>
              <a:t>2. Machine processing of language: named entity recognition, semantic similarity, discourse analysis, etc</a:t>
            </a:r>
            <a:endParaRPr/>
          </a:p>
          <a:p>
            <a:pPr indent="-317500" lvl="1" marL="914400" rtl="0" algn="l">
              <a:spcBef>
                <a:spcPts val="0"/>
              </a:spcBef>
              <a:spcAft>
                <a:spcPts val="0"/>
              </a:spcAft>
              <a:buSzPts val="1400"/>
              <a:buChar char="○"/>
            </a:pPr>
            <a:r>
              <a:rPr lang="en"/>
              <a:t>Interoperability between knowledge representations within a field is beneficial to advancing research (?)</a:t>
            </a:r>
            <a:endParaRPr/>
          </a:p>
          <a:p>
            <a:pPr indent="-342900" lvl="0" marL="457200" rtl="0" algn="l">
              <a:spcBef>
                <a:spcPts val="0"/>
              </a:spcBef>
              <a:spcAft>
                <a:spcPts val="0"/>
              </a:spcAft>
              <a:buSzPts val="1800"/>
              <a:buChar char="●"/>
            </a:pPr>
            <a:r>
              <a:rPr b="1" lang="en"/>
              <a:t>Q</a:t>
            </a:r>
            <a:r>
              <a:rPr lang="en"/>
              <a:t>: How/can semantic networks effectively be embedded and perform well in semantic similarity tasks?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personal research</a:t>
            </a:r>
            <a:endParaRPr/>
          </a:p>
        </p:txBody>
      </p:sp>
      <p:sp>
        <p:nvSpPr>
          <p:cNvPr id="72" name="Google Shape;72;p16"/>
          <p:cNvSpPr txBox="1"/>
          <p:nvPr>
            <p:ph idx="1" type="body"/>
          </p:nvPr>
        </p:nvSpPr>
        <p:spPr>
          <a:xfrm>
            <a:off x="311700" y="1152475"/>
            <a:ext cx="8414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Idea</a:t>
            </a:r>
            <a:r>
              <a:rPr lang="en"/>
              <a:t>: During NIH summer internship, I had the idea of modeling genomes as text corpora to study biological phenomena; particularly, to discover systems of biological conflict (e.g., the genes involved in viral defense mechanisms)</a:t>
            </a:r>
            <a:endParaRPr/>
          </a:p>
          <a:p>
            <a:pPr indent="-317500" lvl="1" marL="914400" rtl="0" algn="l">
              <a:spcBef>
                <a:spcPts val="0"/>
              </a:spcBef>
              <a:spcAft>
                <a:spcPts val="0"/>
              </a:spcAft>
              <a:buSzPts val="1400"/>
              <a:buChar char="○"/>
            </a:pPr>
            <a:r>
              <a:rPr b="1" lang="en"/>
              <a:t>Logic</a:t>
            </a:r>
            <a:r>
              <a:rPr lang="en"/>
              <a:t>: gene co-location often implies co-functioning roles. With prior knowledge of bio-conflict genes, the embedding space can reveal new genes and entire systems involved in biological conflict.</a:t>
            </a:r>
            <a:endParaRPr/>
          </a:p>
          <a:p>
            <a:pPr indent="-342900" lvl="0" marL="457200" rtl="0" algn="l">
              <a:spcBef>
                <a:spcPts val="0"/>
              </a:spcBef>
              <a:spcAft>
                <a:spcPts val="0"/>
              </a:spcAft>
              <a:buSzPts val="1800"/>
              <a:buChar char="●"/>
            </a:pPr>
            <a:r>
              <a:rPr b="1" lang="en"/>
              <a:t>Method</a:t>
            </a:r>
            <a:r>
              <a:rPr lang="en"/>
              <a:t>: Learned gene embeddings with word2vec from large in-house genomics database at NIH</a:t>
            </a:r>
            <a:endParaRPr/>
          </a:p>
          <a:p>
            <a:pPr indent="-317500" lvl="1" marL="914400" rtl="0" algn="l">
              <a:spcBef>
                <a:spcPts val="0"/>
              </a:spcBef>
              <a:spcAft>
                <a:spcPts val="0"/>
              </a:spcAft>
              <a:buSzPts val="1400"/>
              <a:buChar char="○"/>
            </a:pPr>
            <a:r>
              <a:rPr lang="en"/>
              <a:t>Example document (word2vec input): “gene</a:t>
            </a:r>
            <a:r>
              <a:rPr baseline="-25000" lang="en"/>
              <a:t>A</a:t>
            </a:r>
            <a:r>
              <a:rPr lang="en"/>
              <a:t>+gene</a:t>
            </a:r>
            <a:r>
              <a:rPr baseline="-25000" lang="en"/>
              <a:t>B</a:t>
            </a:r>
            <a:r>
              <a:rPr lang="en"/>
              <a:t>+gene</a:t>
            </a:r>
            <a:r>
              <a:rPr baseline="-25000" lang="en"/>
              <a:t>C, </a:t>
            </a:r>
            <a:r>
              <a:rPr lang="en"/>
              <a:t>…”</a:t>
            </a:r>
            <a:endParaRPr/>
          </a:p>
          <a:p>
            <a:pPr indent="-342900" lvl="0" marL="457200" rtl="0" algn="l">
              <a:spcBef>
                <a:spcPts val="0"/>
              </a:spcBef>
              <a:spcAft>
                <a:spcPts val="0"/>
              </a:spcAft>
              <a:buSzPts val="1800"/>
              <a:buChar char="●"/>
            </a:pPr>
            <a:r>
              <a:rPr b="1" lang="en"/>
              <a:t>Result</a:t>
            </a:r>
            <a:r>
              <a:rPr lang="en"/>
              <a:t>: Cosine similarity networks are more dense for co-functioning genes.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personal research</a:t>
            </a:r>
            <a:endParaRPr/>
          </a:p>
        </p:txBody>
      </p:sp>
      <p:pic>
        <p:nvPicPr>
          <p:cNvPr id="78" name="Google Shape;78;p17"/>
          <p:cNvPicPr preferRelativeResize="0"/>
          <p:nvPr/>
        </p:nvPicPr>
        <p:blipFill>
          <a:blip r:embed="rId3">
            <a:alphaModFix/>
          </a:blip>
          <a:stretch>
            <a:fillRect/>
          </a:stretch>
        </p:blipFill>
        <p:spPr>
          <a:xfrm>
            <a:off x="224250" y="1141300"/>
            <a:ext cx="4390277" cy="3112623"/>
          </a:xfrm>
          <a:prstGeom prst="rect">
            <a:avLst/>
          </a:prstGeom>
          <a:noFill/>
          <a:ln>
            <a:noFill/>
          </a:ln>
        </p:spPr>
      </p:pic>
      <p:pic>
        <p:nvPicPr>
          <p:cNvPr id="79" name="Google Shape;79;p17"/>
          <p:cNvPicPr preferRelativeResize="0"/>
          <p:nvPr/>
        </p:nvPicPr>
        <p:blipFill>
          <a:blip r:embed="rId4">
            <a:alphaModFix/>
          </a:blip>
          <a:stretch>
            <a:fillRect/>
          </a:stretch>
        </p:blipFill>
        <p:spPr>
          <a:xfrm>
            <a:off x="5187427" y="1277725"/>
            <a:ext cx="3727624" cy="2839783"/>
          </a:xfrm>
          <a:prstGeom prst="rect">
            <a:avLst/>
          </a:prstGeom>
          <a:noFill/>
          <a:ln>
            <a:noFill/>
          </a:ln>
        </p:spPr>
      </p:pic>
      <p:sp>
        <p:nvSpPr>
          <p:cNvPr id="80" name="Google Shape;80;p17"/>
          <p:cNvSpPr txBox="1"/>
          <p:nvPr/>
        </p:nvSpPr>
        <p:spPr>
          <a:xfrm>
            <a:off x="264500" y="4364500"/>
            <a:ext cx="39972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Bio-conflict labeled, top 5 cossim network, (3 connected components)</a:t>
            </a:r>
            <a:endParaRPr sz="1800">
              <a:solidFill>
                <a:schemeClr val="dk2"/>
              </a:solidFill>
            </a:endParaRPr>
          </a:p>
        </p:txBody>
      </p:sp>
      <p:sp>
        <p:nvSpPr>
          <p:cNvPr id="81" name="Google Shape;81;p17"/>
          <p:cNvSpPr txBox="1"/>
          <p:nvPr/>
        </p:nvSpPr>
        <p:spPr>
          <a:xfrm>
            <a:off x="5095000" y="4253925"/>
            <a:ext cx="4049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Random gene sample (repeated 1000x), </a:t>
            </a:r>
            <a:r>
              <a:rPr lang="en" sz="1700">
                <a:solidFill>
                  <a:schemeClr val="dk2"/>
                </a:solidFill>
              </a:rPr>
              <a:t>top 5 cossim network (high # of connected components)</a:t>
            </a:r>
            <a:endParaRPr sz="1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1381813" y="152400"/>
            <a:ext cx="6380378"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&amp; related work</a:t>
            </a:r>
            <a:endParaRPr/>
          </a:p>
        </p:txBody>
      </p:sp>
      <p:sp>
        <p:nvSpPr>
          <p:cNvPr id="92" name="Google Shape;92;p19"/>
          <p:cNvSpPr txBox="1"/>
          <p:nvPr>
            <p:ph idx="1" type="body"/>
          </p:nvPr>
        </p:nvSpPr>
        <p:spPr>
          <a:xfrm>
            <a:off x="311700" y="1152475"/>
            <a:ext cx="435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3 forms of semantic representation</a:t>
            </a:r>
            <a:endParaRPr/>
          </a:p>
          <a:p>
            <a:pPr indent="-317500" lvl="1" marL="914400" rtl="0" algn="l">
              <a:spcBef>
                <a:spcPts val="0"/>
              </a:spcBef>
              <a:spcAft>
                <a:spcPts val="0"/>
              </a:spcAft>
              <a:buSzPts val="1400"/>
              <a:buChar char="○"/>
            </a:pPr>
            <a:r>
              <a:rPr lang="en"/>
              <a:t>Network</a:t>
            </a:r>
            <a:endParaRPr/>
          </a:p>
          <a:p>
            <a:pPr indent="-317500" lvl="1" marL="914400" rtl="0" algn="l">
              <a:spcBef>
                <a:spcPts val="0"/>
              </a:spcBef>
              <a:spcAft>
                <a:spcPts val="0"/>
              </a:spcAft>
              <a:buSzPts val="1400"/>
              <a:buChar char="○"/>
            </a:pPr>
            <a:r>
              <a:rPr lang="en"/>
              <a:t>Feature-based</a:t>
            </a:r>
            <a:endParaRPr/>
          </a:p>
          <a:p>
            <a:pPr indent="-317500" lvl="1" marL="914400" rtl="0" algn="l">
              <a:spcBef>
                <a:spcPts val="0"/>
              </a:spcBef>
              <a:spcAft>
                <a:spcPts val="0"/>
              </a:spcAft>
              <a:buSzPts val="1400"/>
              <a:buChar char="○"/>
            </a:pPr>
            <a:r>
              <a:rPr lang="en"/>
              <a:t>Embedding space</a:t>
            </a:r>
            <a:endParaRPr/>
          </a:p>
          <a:p>
            <a:pPr indent="-342900" lvl="0" marL="457200" rtl="0" algn="l">
              <a:spcBef>
                <a:spcPts val="0"/>
              </a:spcBef>
              <a:spcAft>
                <a:spcPts val="0"/>
              </a:spcAft>
              <a:buSzPts val="1800"/>
              <a:buChar char="●"/>
            </a:pPr>
            <a:r>
              <a:rPr lang="en"/>
              <a:t>Convergence</a:t>
            </a:r>
            <a:endParaRPr/>
          </a:p>
        </p:txBody>
      </p:sp>
      <p:pic>
        <p:nvPicPr>
          <p:cNvPr id="93" name="Google Shape;93;p19"/>
          <p:cNvPicPr preferRelativeResize="0"/>
          <p:nvPr/>
        </p:nvPicPr>
        <p:blipFill rotWithShape="1">
          <a:blip r:embed="rId3">
            <a:alphaModFix/>
          </a:blip>
          <a:srcRect b="0" l="0" r="0" t="28977"/>
          <a:stretch/>
        </p:blipFill>
        <p:spPr>
          <a:xfrm>
            <a:off x="4924150" y="1358300"/>
            <a:ext cx="3521526" cy="1595251"/>
          </a:xfrm>
          <a:prstGeom prst="rect">
            <a:avLst/>
          </a:prstGeom>
          <a:noFill/>
          <a:ln>
            <a:noFill/>
          </a:ln>
        </p:spPr>
      </p:pic>
      <p:sp>
        <p:nvSpPr>
          <p:cNvPr id="94" name="Google Shape;94;p19"/>
          <p:cNvSpPr/>
          <p:nvPr/>
        </p:nvSpPr>
        <p:spPr>
          <a:xfrm>
            <a:off x="4864950" y="656975"/>
            <a:ext cx="1902600" cy="100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5" name="Google Shape;95;p19"/>
          <p:cNvPicPr preferRelativeResize="0"/>
          <p:nvPr/>
        </p:nvPicPr>
        <p:blipFill>
          <a:blip r:embed="rId4">
            <a:alphaModFix/>
          </a:blip>
          <a:stretch>
            <a:fillRect/>
          </a:stretch>
        </p:blipFill>
        <p:spPr>
          <a:xfrm>
            <a:off x="5017834" y="2897329"/>
            <a:ext cx="4126168" cy="2246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Related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 forms semantic representations</a:t>
            </a:r>
            <a:endParaRPr/>
          </a:p>
        </p:txBody>
      </p:sp>
      <p:sp>
        <p:nvSpPr>
          <p:cNvPr id="106" name="Google Shape;106;p21"/>
          <p:cNvSpPr txBox="1"/>
          <p:nvPr>
            <p:ph idx="1" type="body"/>
          </p:nvPr>
        </p:nvSpPr>
        <p:spPr>
          <a:xfrm>
            <a:off x="311700" y="1152475"/>
            <a:ext cx="4638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Networks</a:t>
            </a:r>
            <a:endParaRPr/>
          </a:p>
          <a:p>
            <a:pPr indent="-342900" lvl="0" marL="457200" rtl="0" algn="l">
              <a:spcBef>
                <a:spcPts val="0"/>
              </a:spcBef>
              <a:spcAft>
                <a:spcPts val="0"/>
              </a:spcAft>
              <a:buSzPts val="1800"/>
              <a:buAutoNum type="arabicPeriod"/>
            </a:pPr>
            <a:r>
              <a:rPr lang="en"/>
              <a:t>Features</a:t>
            </a:r>
            <a:endParaRPr/>
          </a:p>
          <a:p>
            <a:pPr indent="-342900" lvl="0" marL="457200" rtl="0" algn="l">
              <a:spcBef>
                <a:spcPts val="0"/>
              </a:spcBef>
              <a:spcAft>
                <a:spcPts val="0"/>
              </a:spcAft>
              <a:buSzPts val="1800"/>
              <a:buAutoNum type="arabicPeriod"/>
            </a:pPr>
            <a:r>
              <a:rPr lang="en"/>
              <a:t>Embedding space</a:t>
            </a:r>
            <a:endParaRPr/>
          </a:p>
          <a:p>
            <a:pPr indent="0" lvl="0" marL="457200" rtl="0" algn="l">
              <a:spcBef>
                <a:spcPts val="1200"/>
              </a:spcBef>
              <a:spcAft>
                <a:spcPts val="1200"/>
              </a:spcAft>
              <a:buNone/>
            </a:pPr>
            <a:r>
              <a:t/>
            </a:r>
            <a:endParaRPr/>
          </a:p>
        </p:txBody>
      </p:sp>
      <p:pic>
        <p:nvPicPr>
          <p:cNvPr id="107" name="Google Shape;107;p21"/>
          <p:cNvPicPr preferRelativeResize="0"/>
          <p:nvPr/>
        </p:nvPicPr>
        <p:blipFill rotWithShape="1">
          <a:blip r:embed="rId3">
            <a:alphaModFix/>
          </a:blip>
          <a:srcRect b="0" l="0" r="0" t="28977"/>
          <a:stretch/>
        </p:blipFill>
        <p:spPr>
          <a:xfrm>
            <a:off x="5318789" y="1662658"/>
            <a:ext cx="3192192" cy="1466981"/>
          </a:xfrm>
          <a:prstGeom prst="rect">
            <a:avLst/>
          </a:prstGeom>
          <a:noFill/>
          <a:ln>
            <a:noFill/>
          </a:ln>
        </p:spPr>
      </p:pic>
      <p:sp>
        <p:nvSpPr>
          <p:cNvPr id="108" name="Google Shape;108;p21"/>
          <p:cNvSpPr/>
          <p:nvPr/>
        </p:nvSpPr>
        <p:spPr>
          <a:xfrm>
            <a:off x="5265125" y="1017725"/>
            <a:ext cx="1724700" cy="92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9" name="Google Shape;109;p21"/>
          <p:cNvPicPr preferRelativeResize="0"/>
          <p:nvPr/>
        </p:nvPicPr>
        <p:blipFill>
          <a:blip r:embed="rId4">
            <a:alphaModFix/>
          </a:blip>
          <a:stretch>
            <a:fillRect/>
          </a:stretch>
        </p:blipFill>
        <p:spPr>
          <a:xfrm>
            <a:off x="5403711" y="3077937"/>
            <a:ext cx="3740288" cy="20655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