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10"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75" y="0"/>
            <a:ext cx="9144000" cy="10104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1137300" y="90000"/>
            <a:ext cx="5733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Times New Roman"/>
                <a:ea typeface="Times New Roman"/>
                <a:cs typeface="Times New Roman"/>
                <a:sym typeface="Times New Roman"/>
              </a:rPr>
              <a:t>Type 1 Diabetes Prediction using Data Mining Techniques</a:t>
            </a:r>
            <a:endParaRPr b="1" sz="1700">
              <a:solidFill>
                <a:schemeClr val="lt1"/>
              </a:solidFill>
            </a:endParaRPr>
          </a:p>
        </p:txBody>
      </p:sp>
      <p:pic>
        <p:nvPicPr>
          <p:cNvPr descr="University of Detroit Mercy" id="56" name="Google Shape;56;p13"/>
          <p:cNvPicPr preferRelativeResize="0"/>
          <p:nvPr/>
        </p:nvPicPr>
        <p:blipFill rotWithShape="1">
          <a:blip r:embed="rId3">
            <a:alphaModFix/>
          </a:blip>
          <a:srcRect b="0" l="0" r="0" t="0"/>
          <a:stretch/>
        </p:blipFill>
        <p:spPr>
          <a:xfrm>
            <a:off x="6871200" y="90000"/>
            <a:ext cx="2049675" cy="830400"/>
          </a:xfrm>
          <a:prstGeom prst="rect">
            <a:avLst/>
          </a:prstGeom>
          <a:noFill/>
          <a:ln>
            <a:noFill/>
          </a:ln>
        </p:spPr>
      </p:pic>
      <p:sp>
        <p:nvSpPr>
          <p:cNvPr id="57" name="Google Shape;57;p13"/>
          <p:cNvSpPr txBox="1"/>
          <p:nvPr/>
        </p:nvSpPr>
        <p:spPr>
          <a:xfrm>
            <a:off x="13125" y="419875"/>
            <a:ext cx="4545900" cy="818400"/>
          </a:xfrm>
          <a:prstGeom prst="rect">
            <a:avLst/>
          </a:prstGeom>
          <a:noFill/>
          <a:ln>
            <a:noFill/>
          </a:ln>
        </p:spPr>
        <p:txBody>
          <a:bodyPr anchorCtr="0" anchor="t" bIns="91425" lIns="91425" spcFirstLastPara="1" rIns="91425" wrap="square" tIns="91425">
            <a:spAutoFit/>
          </a:bodyPr>
          <a:lstStyle/>
          <a:p>
            <a:pPr indent="-50800" lvl="0" marL="0" rtl="0" algn="l">
              <a:spcBef>
                <a:spcPts val="0"/>
              </a:spcBef>
              <a:spcAft>
                <a:spcPts val="0"/>
              </a:spcAft>
              <a:buClr>
                <a:srgbClr val="F81B02"/>
              </a:buClr>
              <a:buSzPts val="800"/>
              <a:buFont typeface="Noto Sans Symbols"/>
              <a:buChar char="▪"/>
            </a:pPr>
            <a:r>
              <a:rPr b="1" lang="en" sz="800">
                <a:solidFill>
                  <a:schemeClr val="lt1"/>
                </a:solidFill>
                <a:latin typeface="Rockwell"/>
                <a:ea typeface="Rockwell"/>
                <a:cs typeface="Rockwell"/>
                <a:sym typeface="Rockwell"/>
              </a:rPr>
              <a:t> Students: </a:t>
            </a:r>
            <a:r>
              <a:rPr lang="en" sz="800">
                <a:solidFill>
                  <a:schemeClr val="lt1"/>
                </a:solidFill>
                <a:latin typeface="Rockwell"/>
                <a:ea typeface="Rockwell"/>
                <a:cs typeface="Rockwell"/>
                <a:sym typeface="Rockwell"/>
              </a:rPr>
              <a:t>Jake Leslie, </a:t>
            </a:r>
            <a:r>
              <a:rPr lang="en" sz="800">
                <a:solidFill>
                  <a:schemeClr val="lt1"/>
                </a:solidFill>
                <a:latin typeface="Rockwell"/>
                <a:ea typeface="Rockwell"/>
                <a:cs typeface="Rockwell"/>
                <a:sym typeface="Rockwell"/>
              </a:rPr>
              <a:t>Shermana Akter, Nathan Boyar</a:t>
            </a:r>
            <a:r>
              <a:rPr lang="en" sz="800">
                <a:solidFill>
                  <a:schemeClr val="lt1"/>
                </a:solidFill>
                <a:latin typeface="Rockwell"/>
                <a:ea typeface="Rockwell"/>
                <a:cs typeface="Rockwell"/>
                <a:sym typeface="Rockwell"/>
              </a:rPr>
              <a:t>, College of Engineering &amp; Science </a:t>
            </a:r>
            <a:endParaRPr sz="800">
              <a:solidFill>
                <a:schemeClr val="dk1"/>
              </a:solidFill>
              <a:latin typeface="Rockwell"/>
              <a:ea typeface="Rockwell"/>
              <a:cs typeface="Rockwell"/>
              <a:sym typeface="Rockwell"/>
            </a:endParaRPr>
          </a:p>
          <a:p>
            <a:pPr indent="-50800" lvl="0" marL="0" rtl="0" algn="l">
              <a:spcBef>
                <a:spcPts val="1100"/>
              </a:spcBef>
              <a:spcAft>
                <a:spcPts val="0"/>
              </a:spcAft>
              <a:buClr>
                <a:srgbClr val="F81B02"/>
              </a:buClr>
              <a:buSzPts val="800"/>
              <a:buFont typeface="Noto Sans Symbols"/>
              <a:buChar char="▪"/>
            </a:pPr>
            <a:r>
              <a:rPr b="1" lang="en" sz="800">
                <a:solidFill>
                  <a:schemeClr val="lt1"/>
                </a:solidFill>
                <a:latin typeface="Rockwell"/>
                <a:ea typeface="Rockwell"/>
                <a:cs typeface="Rockwell"/>
                <a:sym typeface="Rockwell"/>
              </a:rPr>
              <a:t> Supervisor: </a:t>
            </a:r>
            <a:r>
              <a:rPr lang="en" sz="800">
                <a:solidFill>
                  <a:schemeClr val="lt1"/>
                </a:solidFill>
                <a:latin typeface="Rockwell"/>
                <a:ea typeface="Rockwell"/>
                <a:cs typeface="Rockwell"/>
                <a:sym typeface="Rockwell"/>
              </a:rPr>
              <a:t>Dr. Shadi Bani Ta’an, College of Engineering &amp; Science				</a:t>
            </a:r>
            <a:endParaRPr sz="800">
              <a:solidFill>
                <a:schemeClr val="dk1"/>
              </a:solidFill>
              <a:latin typeface="Rockwell"/>
              <a:ea typeface="Rockwell"/>
              <a:cs typeface="Rockwell"/>
              <a:sym typeface="Rockwell"/>
            </a:endParaRPr>
          </a:p>
          <a:p>
            <a:pPr indent="0" lvl="0" marL="0" rtl="0" algn="l">
              <a:spcBef>
                <a:spcPts val="0"/>
              </a:spcBef>
              <a:spcAft>
                <a:spcPts val="0"/>
              </a:spcAft>
              <a:buNone/>
            </a:pPr>
            <a:r>
              <a:t/>
            </a:r>
            <a:endParaRPr sz="800"/>
          </a:p>
        </p:txBody>
      </p:sp>
      <p:sp>
        <p:nvSpPr>
          <p:cNvPr id="58" name="Google Shape;58;p13"/>
          <p:cNvSpPr/>
          <p:nvPr/>
        </p:nvSpPr>
        <p:spPr>
          <a:xfrm>
            <a:off x="104975" y="1154650"/>
            <a:ext cx="2296200" cy="210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104975" y="1105750"/>
            <a:ext cx="2049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rPr>
              <a:t>Abstract</a:t>
            </a:r>
            <a:endParaRPr sz="800">
              <a:solidFill>
                <a:schemeClr val="lt1"/>
              </a:solidFill>
            </a:endParaRPr>
          </a:p>
        </p:txBody>
      </p:sp>
      <p:sp>
        <p:nvSpPr>
          <p:cNvPr id="60" name="Google Shape;60;p13"/>
          <p:cNvSpPr txBox="1"/>
          <p:nvPr/>
        </p:nvSpPr>
        <p:spPr>
          <a:xfrm>
            <a:off x="131225" y="1413550"/>
            <a:ext cx="2243700" cy="1323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b="1" i="1" lang="en" sz="500">
                <a:solidFill>
                  <a:schemeClr val="dk1"/>
                </a:solidFill>
                <a:latin typeface="Times New Roman"/>
                <a:ea typeface="Times New Roman"/>
                <a:cs typeface="Times New Roman"/>
                <a:sym typeface="Times New Roman"/>
              </a:rPr>
              <a:t>Type 1 diabetes is a chronic condition where one’s pancreas produces little to no insulin, which results in individuals using insulin therapy or other forms to keep their blood sugar levels at a healthy standard. Although type 1 diabetes impacts nearly 1.6 million people in the United States alone, some patients can go untreated which can create long-term negative effects on their health. Using data mining, the chances of patients who have type 1 diabetes going untreated can be cut down drastically. This research paper will focus on two datasets and different algorithms to determine the accuracy of identifying type 1 diabetes patients. Some of the sets will focus on looking at a patient’s glucose levels, blood pressure, insulin, diabetes pedigree function, and other traits that can determine if a patient may or may not have the disease. The results determine that the Decision Tree Classifier is the most accurate out of all classification algorithms for both datasets</a:t>
            </a:r>
            <a:endParaRPr sz="500"/>
          </a:p>
        </p:txBody>
      </p:sp>
      <p:sp>
        <p:nvSpPr>
          <p:cNvPr id="61" name="Google Shape;61;p13"/>
          <p:cNvSpPr/>
          <p:nvPr/>
        </p:nvSpPr>
        <p:spPr>
          <a:xfrm>
            <a:off x="2732925" y="1154650"/>
            <a:ext cx="4072500" cy="210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2706188" y="1105750"/>
            <a:ext cx="2049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rPr>
              <a:t>Overall Approach</a:t>
            </a:r>
            <a:endParaRPr sz="800">
              <a:solidFill>
                <a:schemeClr val="lt1"/>
              </a:solidFill>
            </a:endParaRPr>
          </a:p>
        </p:txBody>
      </p:sp>
      <p:pic>
        <p:nvPicPr>
          <p:cNvPr id="63" name="Google Shape;63;p13"/>
          <p:cNvPicPr preferRelativeResize="0"/>
          <p:nvPr/>
        </p:nvPicPr>
        <p:blipFill>
          <a:blip r:embed="rId4">
            <a:alphaModFix/>
          </a:blip>
          <a:stretch>
            <a:fillRect/>
          </a:stretch>
        </p:blipFill>
        <p:spPr>
          <a:xfrm>
            <a:off x="2787725" y="1413550"/>
            <a:ext cx="4017700" cy="1158200"/>
          </a:xfrm>
          <a:prstGeom prst="rect">
            <a:avLst/>
          </a:prstGeom>
          <a:noFill/>
          <a:ln>
            <a:noFill/>
          </a:ln>
        </p:spPr>
      </p:pic>
      <p:sp>
        <p:nvSpPr>
          <p:cNvPr id="64" name="Google Shape;64;p13"/>
          <p:cNvSpPr/>
          <p:nvPr/>
        </p:nvSpPr>
        <p:spPr>
          <a:xfrm>
            <a:off x="131225" y="2694775"/>
            <a:ext cx="2243700" cy="210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131225" y="2645875"/>
            <a:ext cx="179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rPr>
              <a:t>Datasets</a:t>
            </a:r>
            <a:endParaRPr sz="800">
              <a:solidFill>
                <a:schemeClr val="lt1"/>
              </a:solidFill>
            </a:endParaRPr>
          </a:p>
        </p:txBody>
      </p:sp>
      <p:pic>
        <p:nvPicPr>
          <p:cNvPr id="66" name="Google Shape;66;p13"/>
          <p:cNvPicPr preferRelativeResize="0"/>
          <p:nvPr/>
        </p:nvPicPr>
        <p:blipFill>
          <a:blip r:embed="rId5">
            <a:alphaModFix/>
          </a:blip>
          <a:stretch>
            <a:fillRect/>
          </a:stretch>
        </p:blipFill>
        <p:spPr>
          <a:xfrm>
            <a:off x="104975" y="2953675"/>
            <a:ext cx="1051725" cy="1069000"/>
          </a:xfrm>
          <a:prstGeom prst="rect">
            <a:avLst/>
          </a:prstGeom>
          <a:noFill/>
          <a:ln>
            <a:noFill/>
          </a:ln>
        </p:spPr>
      </p:pic>
      <p:sp>
        <p:nvSpPr>
          <p:cNvPr id="67" name="Google Shape;67;p13"/>
          <p:cNvSpPr txBox="1"/>
          <p:nvPr/>
        </p:nvSpPr>
        <p:spPr>
          <a:xfrm>
            <a:off x="104975" y="4009925"/>
            <a:ext cx="1189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t>Pima Indian Diabetes Dataset</a:t>
            </a:r>
            <a:endParaRPr b="1" sz="600"/>
          </a:p>
          <a:p>
            <a:pPr indent="0" lvl="0" marL="0" rtl="0" algn="l">
              <a:spcBef>
                <a:spcPts val="0"/>
              </a:spcBef>
              <a:spcAft>
                <a:spcPts val="0"/>
              </a:spcAft>
              <a:buNone/>
            </a:pPr>
            <a:r>
              <a:rPr lang="en" sz="600"/>
              <a:t>Number of instances: 768, Number of attributes: 9</a:t>
            </a:r>
            <a:endParaRPr sz="600"/>
          </a:p>
          <a:p>
            <a:pPr indent="0" lvl="0" marL="0" rtl="0" algn="l">
              <a:spcBef>
                <a:spcPts val="0"/>
              </a:spcBef>
              <a:spcAft>
                <a:spcPts val="0"/>
              </a:spcAft>
              <a:buNone/>
            </a:pPr>
            <a:r>
              <a:rPr lang="en" sz="600"/>
              <a:t>Attributes: Pregnancies, Glucose, BloodPressure, SkinThickness, Insulin, BMI, DiabetesPedigreeFunction, Age, Outcome</a:t>
            </a:r>
            <a:endParaRPr sz="600"/>
          </a:p>
        </p:txBody>
      </p:sp>
      <p:pic>
        <p:nvPicPr>
          <p:cNvPr id="68" name="Google Shape;68;p13"/>
          <p:cNvPicPr preferRelativeResize="0"/>
          <p:nvPr/>
        </p:nvPicPr>
        <p:blipFill>
          <a:blip r:embed="rId6">
            <a:alphaModFix/>
          </a:blip>
          <a:stretch>
            <a:fillRect/>
          </a:stretch>
        </p:blipFill>
        <p:spPr>
          <a:xfrm>
            <a:off x="1258050" y="2953675"/>
            <a:ext cx="1116875" cy="1069000"/>
          </a:xfrm>
          <a:prstGeom prst="rect">
            <a:avLst/>
          </a:prstGeom>
          <a:noFill/>
          <a:ln>
            <a:noFill/>
          </a:ln>
        </p:spPr>
      </p:pic>
      <p:sp>
        <p:nvSpPr>
          <p:cNvPr id="69" name="Google Shape;69;p13"/>
          <p:cNvSpPr/>
          <p:nvPr/>
        </p:nvSpPr>
        <p:spPr>
          <a:xfrm>
            <a:off x="2842525" y="2571750"/>
            <a:ext cx="4017600" cy="210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Results</a:t>
            </a:r>
            <a:endParaRPr/>
          </a:p>
        </p:txBody>
      </p:sp>
      <p:pic>
        <p:nvPicPr>
          <p:cNvPr id="70" name="Google Shape;70;p13"/>
          <p:cNvPicPr preferRelativeResize="0"/>
          <p:nvPr/>
        </p:nvPicPr>
        <p:blipFill>
          <a:blip r:embed="rId7">
            <a:alphaModFix/>
          </a:blip>
          <a:stretch>
            <a:fillRect/>
          </a:stretch>
        </p:blipFill>
        <p:spPr>
          <a:xfrm>
            <a:off x="2842525" y="2917200"/>
            <a:ext cx="4017601" cy="936200"/>
          </a:xfrm>
          <a:prstGeom prst="rect">
            <a:avLst/>
          </a:prstGeom>
          <a:noFill/>
          <a:ln>
            <a:noFill/>
          </a:ln>
        </p:spPr>
      </p:pic>
      <p:pic>
        <p:nvPicPr>
          <p:cNvPr id="71" name="Google Shape;71;p13"/>
          <p:cNvPicPr preferRelativeResize="0"/>
          <p:nvPr/>
        </p:nvPicPr>
        <p:blipFill>
          <a:blip r:embed="rId8">
            <a:alphaModFix/>
          </a:blip>
          <a:stretch>
            <a:fillRect/>
          </a:stretch>
        </p:blipFill>
        <p:spPr>
          <a:xfrm>
            <a:off x="2842525" y="3988850"/>
            <a:ext cx="1913274" cy="857050"/>
          </a:xfrm>
          <a:prstGeom prst="rect">
            <a:avLst/>
          </a:prstGeom>
          <a:noFill/>
          <a:ln>
            <a:noFill/>
          </a:ln>
        </p:spPr>
      </p:pic>
      <p:pic>
        <p:nvPicPr>
          <p:cNvPr id="72" name="Google Shape;72;p13"/>
          <p:cNvPicPr preferRelativeResize="0"/>
          <p:nvPr/>
        </p:nvPicPr>
        <p:blipFill>
          <a:blip r:embed="rId9">
            <a:alphaModFix/>
          </a:blip>
          <a:stretch>
            <a:fillRect/>
          </a:stretch>
        </p:blipFill>
        <p:spPr>
          <a:xfrm>
            <a:off x="4792325" y="3988850"/>
            <a:ext cx="2078875" cy="857050"/>
          </a:xfrm>
          <a:prstGeom prst="rect">
            <a:avLst/>
          </a:prstGeom>
          <a:noFill/>
          <a:ln>
            <a:noFill/>
          </a:ln>
        </p:spPr>
      </p:pic>
      <p:pic>
        <p:nvPicPr>
          <p:cNvPr id="73" name="Google Shape;73;p13"/>
          <p:cNvPicPr preferRelativeResize="0"/>
          <p:nvPr/>
        </p:nvPicPr>
        <p:blipFill>
          <a:blip r:embed="rId10">
            <a:alphaModFix/>
          </a:blip>
          <a:stretch>
            <a:fillRect/>
          </a:stretch>
        </p:blipFill>
        <p:spPr>
          <a:xfrm>
            <a:off x="6922550" y="1154650"/>
            <a:ext cx="2157749" cy="1366175"/>
          </a:xfrm>
          <a:prstGeom prst="rect">
            <a:avLst/>
          </a:prstGeom>
          <a:noFill/>
          <a:ln>
            <a:noFill/>
          </a:ln>
        </p:spPr>
      </p:pic>
      <p:sp>
        <p:nvSpPr>
          <p:cNvPr id="74" name="Google Shape;74;p13"/>
          <p:cNvSpPr/>
          <p:nvPr/>
        </p:nvSpPr>
        <p:spPr>
          <a:xfrm>
            <a:off x="7001125" y="2571750"/>
            <a:ext cx="2049600" cy="210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nvSpPr>
        <p:spPr>
          <a:xfrm>
            <a:off x="6998438" y="2522850"/>
            <a:ext cx="179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rPr>
              <a:t>Conclusion</a:t>
            </a:r>
            <a:endParaRPr sz="800">
              <a:solidFill>
                <a:schemeClr val="lt1"/>
              </a:solidFill>
            </a:endParaRPr>
          </a:p>
        </p:txBody>
      </p:sp>
      <p:sp>
        <p:nvSpPr>
          <p:cNvPr id="76" name="Google Shape;76;p13"/>
          <p:cNvSpPr txBox="1"/>
          <p:nvPr/>
        </p:nvSpPr>
        <p:spPr>
          <a:xfrm>
            <a:off x="6976550" y="2737150"/>
            <a:ext cx="2049600" cy="25563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en" sz="450">
                <a:solidFill>
                  <a:schemeClr val="dk1"/>
                </a:solidFill>
                <a:latin typeface="Times New Roman"/>
                <a:ea typeface="Times New Roman"/>
                <a:cs typeface="Times New Roman"/>
                <a:sym typeface="Times New Roman"/>
              </a:rPr>
              <a:t>Data mining is an incredibly useful tool by compiling incredible amounts of data to solve problems that would be impossible to do by hand. In our case, understanding correlations in the data can help susceptible patients gain not only knowledge about type 1 diabetes but can help manage the lifelong illness. Type 1 diabetes affects a significant portion of the population; therefore it is important that there should be efforts made to find the most accurate classification model to predict this disease so people can get the care they need faster. We learned from other similar reports that discuss type 1 diabetes and data mining, how important the issue is. These multiple reports also discuss the diagnosis of type 1 diabetes growing around the world. We can assume that this is because the way to diagnose type 1 diabetes is becoming a quicker process as technology advances. Additionally, but more importantly to our studies, we learned what data mining techniques would be the most useful to analyze patient data to determine if they are T1D positive. </a:t>
            </a:r>
            <a:endParaRPr sz="45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450">
                <a:solidFill>
                  <a:schemeClr val="dk1"/>
                </a:solidFill>
                <a:latin typeface="Times New Roman"/>
                <a:ea typeface="Times New Roman"/>
                <a:cs typeface="Times New Roman"/>
                <a:sym typeface="Times New Roman"/>
              </a:rPr>
              <a:t>Our work focuses on two datasets that have patient information to help determine if someone is T1D positive. We used different algorithms to conclude on which algorithm is most accurate when it came to the datasets. Through our methods of analysis, we found that the Decision Tree Classifier was the most accurate data mining model in terms of consistency and outcomes. We hope that scientists can use data mining techniques in order to predict those who may have type 1 diabetes before it gets to a point where they have long-lasting issues. As we learned from Kavakiotis and colleagues [8], early diagnosis can slow disease progression, improve medication selection, prolong life expectancy, and reduce future complications. Thus, data mining can be used to improve the lives of those who must type 1 diabetes. This type of algorithm-based data mining on datasets related to patient health can lead to early diagnosis for other illnesses as well. As data mining continues to progress and be more accurate, the hope is to help all patients in need, not just T1D positive patients.</a:t>
            </a:r>
            <a:endParaRPr sz="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400">
                <a:solidFill>
                  <a:schemeClr val="dk1"/>
                </a:solidFill>
                <a:latin typeface="Times New Roman"/>
                <a:ea typeface="Times New Roman"/>
                <a:cs typeface="Times New Roman"/>
                <a:sym typeface="Times New Roman"/>
              </a:rPr>
              <a:t> </a:t>
            </a:r>
            <a:endParaRPr sz="400">
              <a:solidFill>
                <a:schemeClr val="dk1"/>
              </a:solidFill>
              <a:latin typeface="Times New Roman"/>
              <a:ea typeface="Times New Roman"/>
              <a:cs typeface="Times New Roman"/>
              <a:sym typeface="Times New Roman"/>
            </a:endParaRPr>
          </a:p>
        </p:txBody>
      </p:sp>
      <p:sp>
        <p:nvSpPr>
          <p:cNvPr id="77" name="Google Shape;77;p13"/>
          <p:cNvSpPr txBox="1"/>
          <p:nvPr/>
        </p:nvSpPr>
        <p:spPr>
          <a:xfrm>
            <a:off x="1258025" y="4022675"/>
            <a:ext cx="1116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
              <a:t>Early Stage Diabetes Risk Dataset</a:t>
            </a:r>
            <a:endParaRPr b="1" sz="500"/>
          </a:p>
          <a:p>
            <a:pPr indent="0" lvl="0" marL="0" rtl="0" algn="l">
              <a:spcBef>
                <a:spcPts val="0"/>
              </a:spcBef>
              <a:spcAft>
                <a:spcPts val="0"/>
              </a:spcAft>
              <a:buNone/>
            </a:pPr>
            <a:r>
              <a:rPr lang="en" sz="500"/>
              <a:t>Number of instances: 520,</a:t>
            </a:r>
            <a:endParaRPr sz="500"/>
          </a:p>
          <a:p>
            <a:pPr indent="0" lvl="0" marL="0" rtl="0" algn="l">
              <a:spcBef>
                <a:spcPts val="0"/>
              </a:spcBef>
              <a:spcAft>
                <a:spcPts val="0"/>
              </a:spcAft>
              <a:buNone/>
            </a:pPr>
            <a:r>
              <a:rPr lang="en" sz="500"/>
              <a:t>Number of attributes: 17</a:t>
            </a:r>
            <a:endParaRPr sz="500"/>
          </a:p>
          <a:p>
            <a:pPr indent="0" lvl="0" marL="0" rtl="0" algn="l">
              <a:spcBef>
                <a:spcPts val="0"/>
              </a:spcBef>
              <a:spcAft>
                <a:spcPts val="0"/>
              </a:spcAft>
              <a:buNone/>
            </a:pPr>
            <a:r>
              <a:rPr lang="en" sz="500"/>
              <a:t>Attributes: Age, Gender, Polyuria, Polydipsia, SuddenWeightLoss, Weakness, Polyphagia, GenitalThrush, VisualBlurring, Itching, Irritability, DelayedHealing, PartialParesis, MuscleStiffness, Alopecia, Obesity, Class</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