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7B292D"/>
    <a:srgbClr val="D9D9D9"/>
    <a:srgbClr val="8CADAE"/>
    <a:srgbClr val="3F5168"/>
    <a:srgbClr val="F0CA7C"/>
    <a:srgbClr val="EDEBEB"/>
    <a:srgbClr val="756866"/>
    <a:srgbClr val="F3EC95"/>
    <a:srgbClr val="FADF97"/>
    <a:srgbClr val="FFF69B"/>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9924" autoAdjust="0"/>
  </p:normalViewPr>
  <p:slideViewPr>
    <p:cSldViewPr snapToGrid="0" snapToObjects="1">
      <p:cViewPr>
        <p:scale>
          <a:sx n="30" d="100"/>
          <a:sy n="30" d="100"/>
        </p:scale>
        <p:origin x="-192" y="-80"/>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4DD713-1DCB-D641-AE4B-5C9DC4A0EC92}" type="datetimeFigureOut">
              <a:rPr lang="en-US" smtClean="0"/>
              <a:t>12/4/15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B2A3B2-3F0E-884E-A372-9A39CE3B0A7B}" type="slidenum">
              <a:rPr lang="en-US" smtClean="0"/>
              <a:t>‹#›</a:t>
            </a:fld>
            <a:endParaRPr lang="en-US"/>
          </a:p>
        </p:txBody>
      </p:sp>
    </p:spTree>
    <p:extLst>
      <p:ext uri="{BB962C8B-B14F-4D97-AF65-F5344CB8AC3E}">
        <p14:creationId xmlns:p14="http://schemas.microsoft.com/office/powerpoint/2010/main" val="294062639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B2A3B2-3F0E-884E-A372-9A39CE3B0A7B}" type="slidenum">
              <a:rPr lang="en-US" smtClean="0"/>
              <a:t>1</a:t>
            </a:fld>
            <a:endParaRPr lang="en-US"/>
          </a:p>
        </p:txBody>
      </p:sp>
    </p:spTree>
    <p:extLst>
      <p:ext uri="{BB962C8B-B14F-4D97-AF65-F5344CB8AC3E}">
        <p14:creationId xmlns:p14="http://schemas.microsoft.com/office/powerpoint/2010/main" val="591261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0A7B595-9D43-A64C-BF79-56B08CD95626}" type="datetimeFigureOut">
              <a:rPr lang="en-US" smtClean="0"/>
              <a:t>12/4/15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19F530-FFB0-D141-884B-ACCB2B99C609}" type="slidenum">
              <a:rPr lang="en-US" smtClean="0"/>
              <a:t>‹#›</a:t>
            </a:fld>
            <a:endParaRPr lang="en-US"/>
          </a:p>
        </p:txBody>
      </p:sp>
    </p:spTree>
    <p:extLst>
      <p:ext uri="{BB962C8B-B14F-4D97-AF65-F5344CB8AC3E}">
        <p14:creationId xmlns:p14="http://schemas.microsoft.com/office/powerpoint/2010/main" val="2300948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A7B595-9D43-A64C-BF79-56B08CD95626}" type="datetimeFigureOut">
              <a:rPr lang="en-US" smtClean="0"/>
              <a:t>12/4/15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19F530-FFB0-D141-884B-ACCB2B99C609}" type="slidenum">
              <a:rPr lang="en-US" smtClean="0"/>
              <a:t>‹#›</a:t>
            </a:fld>
            <a:endParaRPr lang="en-US"/>
          </a:p>
        </p:txBody>
      </p:sp>
    </p:spTree>
    <p:extLst>
      <p:ext uri="{BB962C8B-B14F-4D97-AF65-F5344CB8AC3E}">
        <p14:creationId xmlns:p14="http://schemas.microsoft.com/office/powerpoint/2010/main" val="3108249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A7B595-9D43-A64C-BF79-56B08CD95626}" type="datetimeFigureOut">
              <a:rPr lang="en-US" smtClean="0"/>
              <a:t>12/4/15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19F530-FFB0-D141-884B-ACCB2B99C609}" type="slidenum">
              <a:rPr lang="en-US" smtClean="0"/>
              <a:t>‹#›</a:t>
            </a:fld>
            <a:endParaRPr lang="en-US"/>
          </a:p>
        </p:txBody>
      </p:sp>
    </p:spTree>
    <p:extLst>
      <p:ext uri="{BB962C8B-B14F-4D97-AF65-F5344CB8AC3E}">
        <p14:creationId xmlns:p14="http://schemas.microsoft.com/office/powerpoint/2010/main" val="2691370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A7B595-9D43-A64C-BF79-56B08CD95626}" type="datetimeFigureOut">
              <a:rPr lang="en-US" smtClean="0"/>
              <a:t>12/4/15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19F530-FFB0-D141-884B-ACCB2B99C609}" type="slidenum">
              <a:rPr lang="en-US" smtClean="0"/>
              <a:t>‹#›</a:t>
            </a:fld>
            <a:endParaRPr lang="en-US"/>
          </a:p>
        </p:txBody>
      </p:sp>
    </p:spTree>
    <p:extLst>
      <p:ext uri="{BB962C8B-B14F-4D97-AF65-F5344CB8AC3E}">
        <p14:creationId xmlns:p14="http://schemas.microsoft.com/office/powerpoint/2010/main" val="2193957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A7B595-9D43-A64C-BF79-56B08CD95626}" type="datetimeFigureOut">
              <a:rPr lang="en-US" smtClean="0"/>
              <a:t>12/4/15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19F530-FFB0-D141-884B-ACCB2B99C609}" type="slidenum">
              <a:rPr lang="en-US" smtClean="0"/>
              <a:t>‹#›</a:t>
            </a:fld>
            <a:endParaRPr lang="en-US"/>
          </a:p>
        </p:txBody>
      </p:sp>
    </p:spTree>
    <p:extLst>
      <p:ext uri="{BB962C8B-B14F-4D97-AF65-F5344CB8AC3E}">
        <p14:creationId xmlns:p14="http://schemas.microsoft.com/office/powerpoint/2010/main" val="3513702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0A7B595-9D43-A64C-BF79-56B08CD95626}" type="datetimeFigureOut">
              <a:rPr lang="en-US" smtClean="0"/>
              <a:t>12/4/15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19F530-FFB0-D141-884B-ACCB2B99C609}" type="slidenum">
              <a:rPr lang="en-US" smtClean="0"/>
              <a:t>‹#›</a:t>
            </a:fld>
            <a:endParaRPr lang="en-US"/>
          </a:p>
        </p:txBody>
      </p:sp>
    </p:spTree>
    <p:extLst>
      <p:ext uri="{BB962C8B-B14F-4D97-AF65-F5344CB8AC3E}">
        <p14:creationId xmlns:p14="http://schemas.microsoft.com/office/powerpoint/2010/main" val="3157616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A7B595-9D43-A64C-BF79-56B08CD95626}" type="datetimeFigureOut">
              <a:rPr lang="en-US" smtClean="0"/>
              <a:t>12/4/15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19F530-FFB0-D141-884B-ACCB2B99C609}" type="slidenum">
              <a:rPr lang="en-US" smtClean="0"/>
              <a:t>‹#›</a:t>
            </a:fld>
            <a:endParaRPr lang="en-US"/>
          </a:p>
        </p:txBody>
      </p:sp>
    </p:spTree>
    <p:extLst>
      <p:ext uri="{BB962C8B-B14F-4D97-AF65-F5344CB8AC3E}">
        <p14:creationId xmlns:p14="http://schemas.microsoft.com/office/powerpoint/2010/main" val="2557281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A7B595-9D43-A64C-BF79-56B08CD95626}" type="datetimeFigureOut">
              <a:rPr lang="en-US" smtClean="0"/>
              <a:t>12/4/15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19F530-FFB0-D141-884B-ACCB2B99C609}" type="slidenum">
              <a:rPr lang="en-US" smtClean="0"/>
              <a:t>‹#›</a:t>
            </a:fld>
            <a:endParaRPr lang="en-US"/>
          </a:p>
        </p:txBody>
      </p:sp>
    </p:spTree>
    <p:extLst>
      <p:ext uri="{BB962C8B-B14F-4D97-AF65-F5344CB8AC3E}">
        <p14:creationId xmlns:p14="http://schemas.microsoft.com/office/powerpoint/2010/main" val="3328496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A7B595-9D43-A64C-BF79-56B08CD95626}" type="datetimeFigureOut">
              <a:rPr lang="en-US" smtClean="0"/>
              <a:t>12/4/15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19F530-FFB0-D141-884B-ACCB2B99C609}" type="slidenum">
              <a:rPr lang="en-US" smtClean="0"/>
              <a:t>‹#›</a:t>
            </a:fld>
            <a:endParaRPr lang="en-US"/>
          </a:p>
        </p:txBody>
      </p:sp>
    </p:spTree>
    <p:extLst>
      <p:ext uri="{BB962C8B-B14F-4D97-AF65-F5344CB8AC3E}">
        <p14:creationId xmlns:p14="http://schemas.microsoft.com/office/powerpoint/2010/main" val="595121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A7B595-9D43-A64C-BF79-56B08CD95626}" type="datetimeFigureOut">
              <a:rPr lang="en-US" smtClean="0"/>
              <a:t>12/4/15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19F530-FFB0-D141-884B-ACCB2B99C609}" type="slidenum">
              <a:rPr lang="en-US" smtClean="0"/>
              <a:t>‹#›</a:t>
            </a:fld>
            <a:endParaRPr lang="en-US"/>
          </a:p>
        </p:txBody>
      </p:sp>
    </p:spTree>
    <p:extLst>
      <p:ext uri="{BB962C8B-B14F-4D97-AF65-F5344CB8AC3E}">
        <p14:creationId xmlns:p14="http://schemas.microsoft.com/office/powerpoint/2010/main" val="1677110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A7B595-9D43-A64C-BF79-56B08CD95626}" type="datetimeFigureOut">
              <a:rPr lang="en-US" smtClean="0"/>
              <a:t>12/4/15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19F530-FFB0-D141-884B-ACCB2B99C609}" type="slidenum">
              <a:rPr lang="en-US" smtClean="0"/>
              <a:t>‹#›</a:t>
            </a:fld>
            <a:endParaRPr lang="en-US"/>
          </a:p>
        </p:txBody>
      </p:sp>
    </p:spTree>
    <p:extLst>
      <p:ext uri="{BB962C8B-B14F-4D97-AF65-F5344CB8AC3E}">
        <p14:creationId xmlns:p14="http://schemas.microsoft.com/office/powerpoint/2010/main" val="272420430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F0A7B595-9D43-A64C-BF79-56B08CD95626}" type="datetimeFigureOut">
              <a:rPr lang="en-US" smtClean="0"/>
              <a:t>12/4/15</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2E19F530-FFB0-D141-884B-ACCB2B99C609}" type="slidenum">
              <a:rPr lang="en-US" smtClean="0"/>
              <a:t>‹#›</a:t>
            </a:fld>
            <a:endParaRPr lang="en-US"/>
          </a:p>
        </p:txBody>
      </p:sp>
    </p:spTree>
    <p:extLst>
      <p:ext uri="{BB962C8B-B14F-4D97-AF65-F5344CB8AC3E}">
        <p14:creationId xmlns:p14="http://schemas.microsoft.com/office/powerpoint/2010/main" val="13402047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png"/><Relationship Id="rId12" Type="http://schemas.openxmlformats.org/officeDocument/2006/relationships/image" Target="../media/image10.png"/><Relationship Id="rId13" Type="http://schemas.openxmlformats.org/officeDocument/2006/relationships/image" Target="../media/image11.png"/><Relationship Id="rId14" Type="http://schemas.openxmlformats.org/officeDocument/2006/relationships/image" Target="../media/image12.png"/><Relationship Id="rId15" Type="http://schemas.openxmlformats.org/officeDocument/2006/relationships/image" Target="../media/image13.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967632" y="3458695"/>
            <a:ext cx="41971055" cy="28763970"/>
          </a:xfrm>
          <a:prstGeom prst="roundRect">
            <a:avLst>
              <a:gd name="adj" fmla="val 4619"/>
            </a:avLst>
          </a:prstGeom>
          <a:solidFill>
            <a:srgbClr val="7B292D"/>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extBox 3"/>
          <p:cNvSpPr txBox="1"/>
          <p:nvPr/>
        </p:nvSpPr>
        <p:spPr>
          <a:xfrm>
            <a:off x="1797519" y="802250"/>
            <a:ext cx="40296163" cy="1338828"/>
          </a:xfrm>
          <a:prstGeom prst="rect">
            <a:avLst/>
          </a:prstGeom>
          <a:noFill/>
        </p:spPr>
        <p:txBody>
          <a:bodyPr wrap="square" rtlCol="0">
            <a:spAutoFit/>
          </a:bodyPr>
          <a:lstStyle/>
          <a:p>
            <a:pPr algn="ctr"/>
            <a:r>
              <a:rPr lang="en-US" sz="8100" dirty="0" smtClean="0">
                <a:latin typeface="Arial"/>
                <a:cs typeface="Arial"/>
              </a:rPr>
              <a:t>Solving Tetris: A Heuristic-Based Reinforcement Learning Approach</a:t>
            </a:r>
            <a:endParaRPr lang="en-US" sz="8100" dirty="0">
              <a:latin typeface="Arial"/>
              <a:cs typeface="Arial"/>
            </a:endParaRPr>
          </a:p>
        </p:txBody>
      </p:sp>
      <p:sp>
        <p:nvSpPr>
          <p:cNvPr id="5" name="TextBox 4"/>
          <p:cNvSpPr txBox="1"/>
          <p:nvPr/>
        </p:nvSpPr>
        <p:spPr>
          <a:xfrm>
            <a:off x="1797519" y="2151662"/>
            <a:ext cx="40296163" cy="923330"/>
          </a:xfrm>
          <a:prstGeom prst="rect">
            <a:avLst/>
          </a:prstGeom>
          <a:noFill/>
        </p:spPr>
        <p:txBody>
          <a:bodyPr wrap="square" rtlCol="0">
            <a:spAutoFit/>
          </a:bodyPr>
          <a:lstStyle/>
          <a:p>
            <a:pPr algn="ctr"/>
            <a:r>
              <a:rPr lang="en-US" sz="5400" dirty="0" smtClean="0">
                <a:latin typeface="Arial"/>
                <a:cs typeface="Arial"/>
              </a:rPr>
              <a:t>Alex Bartlett, Jake Lynch</a:t>
            </a:r>
            <a:r>
              <a:rPr lang="en-US" sz="5400" smtClean="0">
                <a:latin typeface="Arial"/>
                <a:cs typeface="Arial"/>
              </a:rPr>
              <a:t>, </a:t>
            </a:r>
            <a:r>
              <a:rPr lang="en-US" sz="5400" smtClean="0">
                <a:latin typeface="Arial"/>
                <a:cs typeface="Arial"/>
              </a:rPr>
              <a:t>Austin King</a:t>
            </a:r>
            <a:endParaRPr lang="en-US" sz="5400" dirty="0">
              <a:latin typeface="Arial"/>
              <a:cs typeface="Arial"/>
            </a:endParaRPr>
          </a:p>
        </p:txBody>
      </p:sp>
      <p:sp>
        <p:nvSpPr>
          <p:cNvPr id="6" name="Rounded Rectangle 5"/>
          <p:cNvSpPr/>
          <p:nvPr/>
        </p:nvSpPr>
        <p:spPr>
          <a:xfrm>
            <a:off x="1662419" y="4218191"/>
            <a:ext cx="9431821" cy="13994000"/>
          </a:xfrm>
          <a:prstGeom prst="roundRect">
            <a:avLst>
              <a:gd name="adj" fmla="val 4619"/>
            </a:avLst>
          </a:prstGeom>
          <a:solidFill>
            <a:schemeClr val="bg1">
              <a:lumMod val="9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p:nvSpPr>
        <p:spPr>
          <a:xfrm>
            <a:off x="2154507" y="6167221"/>
            <a:ext cx="8447645" cy="5509201"/>
          </a:xfrm>
          <a:prstGeom prst="rect">
            <a:avLst/>
          </a:prstGeom>
          <a:noFill/>
          <a:ln w="19050" cmpd="sng">
            <a:noFill/>
            <a:round/>
          </a:ln>
        </p:spPr>
        <p:txBody>
          <a:bodyPr wrap="square" rtlCol="0">
            <a:spAutoFit/>
          </a:bodyPr>
          <a:lstStyle/>
          <a:p>
            <a:pPr algn="just"/>
            <a:r>
              <a:rPr lang="en-US" sz="3600" b="1" dirty="0" smtClean="0">
                <a:latin typeface="Times"/>
                <a:cs typeface="Times"/>
              </a:rPr>
              <a:t>Artificial Intelligence in Game Playing</a:t>
            </a:r>
          </a:p>
          <a:p>
            <a:pPr algn="just"/>
            <a:endParaRPr lang="en-US" sz="3600" dirty="0">
              <a:latin typeface="Times"/>
              <a:cs typeface="Times"/>
            </a:endParaRPr>
          </a:p>
          <a:p>
            <a:pPr marL="457200" indent="-457200" algn="just">
              <a:buFont typeface="Arial"/>
              <a:buChar char="•"/>
            </a:pPr>
            <a:r>
              <a:rPr lang="en-US" sz="2800" dirty="0">
                <a:latin typeface="Times"/>
                <a:cs typeface="Times"/>
              </a:rPr>
              <a:t>C</a:t>
            </a:r>
            <a:r>
              <a:rPr lang="en-US" sz="2800" dirty="0" smtClean="0">
                <a:latin typeface="Times"/>
                <a:cs typeface="Times"/>
              </a:rPr>
              <a:t>omputer science and algorithms found in the field of artificial intelligence have been used to attempt to play and solve popular games for decades (</a:t>
            </a:r>
            <a:r>
              <a:rPr lang="en-US" sz="2800" dirty="0" err="1" smtClean="0">
                <a:latin typeface="Times"/>
                <a:cs typeface="Times"/>
              </a:rPr>
              <a:t>Grob</a:t>
            </a:r>
            <a:r>
              <a:rPr lang="en-US" sz="2800" dirty="0" smtClean="0">
                <a:latin typeface="Times"/>
                <a:cs typeface="Times"/>
              </a:rPr>
              <a:t> et al., 2008)</a:t>
            </a:r>
          </a:p>
          <a:p>
            <a:pPr marL="457200" indent="-457200" algn="just">
              <a:buFont typeface="Arial"/>
              <a:buChar char="•"/>
            </a:pPr>
            <a:r>
              <a:rPr lang="en-US" sz="2800" dirty="0" smtClean="0">
                <a:latin typeface="Times"/>
                <a:cs typeface="Times"/>
              </a:rPr>
              <a:t>Classic video games like Tetris, Pong, Breakout, and Minesweeper are particularly interesting problems because of the computer involvement</a:t>
            </a:r>
          </a:p>
          <a:p>
            <a:pPr marL="457200" indent="-457200" algn="just">
              <a:buFont typeface="Arial"/>
              <a:buChar char="•"/>
            </a:pPr>
            <a:r>
              <a:rPr lang="en-US" sz="2800" dirty="0" smtClean="0">
                <a:latin typeface="Times"/>
                <a:cs typeface="Times"/>
              </a:rPr>
              <a:t>Expansions on these games are even more challenging to solve </a:t>
            </a:r>
          </a:p>
          <a:p>
            <a:pPr marL="457200" indent="-457200" algn="just">
              <a:buFont typeface="Arial"/>
              <a:buChar char="•"/>
            </a:pPr>
            <a:endParaRPr lang="en-US" sz="2800" dirty="0" smtClean="0">
              <a:latin typeface="Times"/>
              <a:cs typeface="Times"/>
            </a:endParaRPr>
          </a:p>
        </p:txBody>
      </p:sp>
      <p:sp>
        <p:nvSpPr>
          <p:cNvPr id="7" name="Rectangle 6"/>
          <p:cNvSpPr/>
          <p:nvPr/>
        </p:nvSpPr>
        <p:spPr>
          <a:xfrm>
            <a:off x="1405060" y="4734642"/>
            <a:ext cx="8634125" cy="1152867"/>
          </a:xfrm>
          <a:prstGeom prst="rect">
            <a:avLst/>
          </a:prstGeom>
          <a:solidFill>
            <a:srgbClr val="D9D9D9"/>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5200" b="1" dirty="0">
                <a:solidFill>
                  <a:schemeClr val="tx1">
                    <a:lumMod val="95000"/>
                    <a:lumOff val="5000"/>
                  </a:schemeClr>
                </a:solidFill>
                <a:latin typeface="Arial"/>
                <a:cs typeface="Arial"/>
              </a:rPr>
              <a:t>INTRODUCTION</a:t>
            </a:r>
          </a:p>
        </p:txBody>
      </p:sp>
      <p:sp>
        <p:nvSpPr>
          <p:cNvPr id="48" name="Rounded Rectangle 47"/>
          <p:cNvSpPr/>
          <p:nvPr/>
        </p:nvSpPr>
        <p:spPr>
          <a:xfrm>
            <a:off x="1662419" y="19245414"/>
            <a:ext cx="9431821" cy="12450281"/>
          </a:xfrm>
          <a:prstGeom prst="roundRect">
            <a:avLst>
              <a:gd name="adj" fmla="val 4619"/>
            </a:avLst>
          </a:prstGeom>
          <a:solidFill>
            <a:schemeClr val="bg1">
              <a:lumMod val="9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TextBox 48"/>
          <p:cNvSpPr txBox="1"/>
          <p:nvPr/>
        </p:nvSpPr>
        <p:spPr>
          <a:xfrm>
            <a:off x="2154507" y="20983140"/>
            <a:ext cx="8447645" cy="5693866"/>
          </a:xfrm>
          <a:prstGeom prst="rect">
            <a:avLst/>
          </a:prstGeom>
          <a:noFill/>
          <a:ln w="19050" cmpd="sng">
            <a:noFill/>
            <a:round/>
          </a:ln>
        </p:spPr>
        <p:txBody>
          <a:bodyPr wrap="square" rtlCol="0">
            <a:spAutoFit/>
          </a:bodyPr>
          <a:lstStyle/>
          <a:p>
            <a:pPr algn="just"/>
            <a:r>
              <a:rPr lang="en-US" sz="3600" b="1" dirty="0" smtClean="0">
                <a:latin typeface="Times"/>
                <a:cs typeface="Times"/>
              </a:rPr>
              <a:t>Solving Traditional Tetris</a:t>
            </a:r>
          </a:p>
          <a:p>
            <a:pPr algn="just"/>
            <a:endParaRPr lang="en-US" sz="3600" b="1" dirty="0" smtClean="0">
              <a:latin typeface="Times"/>
              <a:cs typeface="Times"/>
            </a:endParaRPr>
          </a:p>
          <a:p>
            <a:pPr marL="457200" indent="-457200" algn="just">
              <a:buFont typeface="Arial"/>
              <a:buChar char="•"/>
            </a:pPr>
            <a:r>
              <a:rPr lang="en-US" sz="2800" dirty="0">
                <a:latin typeface="Times"/>
                <a:cs typeface="Times"/>
              </a:rPr>
              <a:t>M</a:t>
            </a:r>
            <a:r>
              <a:rPr lang="en-US" sz="2800" dirty="0" smtClean="0">
                <a:latin typeface="Times"/>
                <a:cs typeface="Times"/>
              </a:rPr>
              <a:t>ain goal: build a Tetris game-playing agent </a:t>
            </a:r>
          </a:p>
          <a:p>
            <a:pPr marL="457200" indent="-457200" algn="just">
              <a:buFont typeface="Arial"/>
              <a:buChar char="•"/>
            </a:pPr>
            <a:r>
              <a:rPr lang="en-US" sz="2800" dirty="0" smtClean="0">
                <a:latin typeface="Times"/>
                <a:cs typeface="Times"/>
              </a:rPr>
              <a:t>Develop a heuristic for finding the optimal resting position and rotation for whichever random piece is currently falling</a:t>
            </a:r>
          </a:p>
          <a:p>
            <a:pPr marL="457200" indent="-457200" algn="just">
              <a:buFont typeface="Arial"/>
              <a:buChar char="•"/>
            </a:pPr>
            <a:r>
              <a:rPr lang="en-US" sz="2800" dirty="0" smtClean="0">
                <a:latin typeface="Times"/>
                <a:cs typeface="Times"/>
              </a:rPr>
              <a:t>Rotate and place the piece optimally</a:t>
            </a:r>
          </a:p>
          <a:p>
            <a:pPr marL="457200" indent="-457200" algn="just">
              <a:buFont typeface="Arial"/>
              <a:buChar char="•"/>
            </a:pPr>
            <a:r>
              <a:rPr lang="en-US" sz="2800" dirty="0" smtClean="0">
                <a:latin typeface="Times"/>
                <a:cs typeface="Times"/>
              </a:rPr>
              <a:t>Improve performance over time using Q-learning</a:t>
            </a:r>
          </a:p>
          <a:p>
            <a:pPr marL="457200" indent="-457200" algn="just">
              <a:buFont typeface="Arial"/>
              <a:buChar char="•"/>
            </a:pPr>
            <a:r>
              <a:rPr lang="en-US" sz="2800" dirty="0" smtClean="0">
                <a:latin typeface="Times"/>
                <a:cs typeface="Times"/>
              </a:rPr>
              <a:t>Display self-solving game in a traditional interface</a:t>
            </a:r>
          </a:p>
          <a:p>
            <a:pPr marL="457200" indent="-457200" algn="just">
              <a:buFont typeface="Arial"/>
              <a:buChar char="•"/>
            </a:pPr>
            <a:endParaRPr lang="en-US" sz="3200" dirty="0" smtClean="0">
              <a:latin typeface="Times"/>
              <a:cs typeface="Times"/>
            </a:endParaRPr>
          </a:p>
          <a:p>
            <a:pPr algn="just"/>
            <a:endParaRPr lang="en-US" sz="3200" dirty="0" smtClean="0">
              <a:latin typeface="Times"/>
              <a:cs typeface="Times"/>
            </a:endParaRPr>
          </a:p>
          <a:p>
            <a:pPr algn="just"/>
            <a:endParaRPr lang="en-US" sz="3200" dirty="0" smtClean="0">
              <a:latin typeface="Times"/>
              <a:cs typeface="Times"/>
            </a:endParaRPr>
          </a:p>
        </p:txBody>
      </p:sp>
      <p:sp>
        <p:nvSpPr>
          <p:cNvPr id="50" name="Rectangle 49"/>
          <p:cNvSpPr/>
          <p:nvPr/>
        </p:nvSpPr>
        <p:spPr>
          <a:xfrm>
            <a:off x="1405060" y="19788887"/>
            <a:ext cx="8634125" cy="1152867"/>
          </a:xfrm>
          <a:prstGeom prst="rect">
            <a:avLst/>
          </a:prstGeom>
          <a:solidFill>
            <a:srgbClr val="D9D9D9"/>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5200" b="1" dirty="0" smtClean="0">
                <a:solidFill>
                  <a:schemeClr val="tx1">
                    <a:lumMod val="95000"/>
                    <a:lumOff val="5000"/>
                  </a:schemeClr>
                </a:solidFill>
                <a:latin typeface="Arial"/>
                <a:cs typeface="Arial"/>
              </a:rPr>
              <a:t>BASIC OBJECTIVES</a:t>
            </a:r>
            <a:endParaRPr lang="en-US" sz="5200" b="1" dirty="0">
              <a:solidFill>
                <a:schemeClr val="tx1">
                  <a:lumMod val="95000"/>
                  <a:lumOff val="5000"/>
                </a:schemeClr>
              </a:solidFill>
              <a:latin typeface="Arial"/>
              <a:cs typeface="Arial"/>
            </a:endParaRPr>
          </a:p>
        </p:txBody>
      </p:sp>
      <p:sp>
        <p:nvSpPr>
          <p:cNvPr id="53" name="Rounded Rectangle 52"/>
          <p:cNvSpPr/>
          <p:nvPr/>
        </p:nvSpPr>
        <p:spPr>
          <a:xfrm>
            <a:off x="11744860" y="4218190"/>
            <a:ext cx="9431821" cy="27477505"/>
          </a:xfrm>
          <a:prstGeom prst="roundRect">
            <a:avLst>
              <a:gd name="adj" fmla="val 4619"/>
            </a:avLst>
          </a:prstGeom>
          <a:solidFill>
            <a:schemeClr val="bg1">
              <a:lumMod val="9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TextBox 53"/>
          <p:cNvSpPr txBox="1"/>
          <p:nvPr/>
        </p:nvSpPr>
        <p:spPr>
          <a:xfrm>
            <a:off x="12236948" y="6167221"/>
            <a:ext cx="8447645" cy="10064293"/>
          </a:xfrm>
          <a:prstGeom prst="rect">
            <a:avLst/>
          </a:prstGeom>
          <a:noFill/>
          <a:ln w="19050" cmpd="sng">
            <a:noFill/>
            <a:round/>
          </a:ln>
        </p:spPr>
        <p:txBody>
          <a:bodyPr wrap="square" rtlCol="0">
            <a:spAutoFit/>
          </a:bodyPr>
          <a:lstStyle/>
          <a:p>
            <a:pPr algn="just"/>
            <a:r>
              <a:rPr lang="en-US" sz="3600" b="1" dirty="0" smtClean="0">
                <a:latin typeface="Times"/>
                <a:cs typeface="Times"/>
              </a:rPr>
              <a:t>Challenges in Tetris Heuristic</a:t>
            </a:r>
          </a:p>
          <a:p>
            <a:pPr algn="just"/>
            <a:endParaRPr lang="en-US" sz="3600" b="1" dirty="0" smtClean="0">
              <a:latin typeface="Times"/>
              <a:cs typeface="Times"/>
            </a:endParaRPr>
          </a:p>
          <a:p>
            <a:pPr marL="457200" indent="-457200" algn="just">
              <a:buFont typeface="Arial"/>
              <a:buChar char="•"/>
            </a:pPr>
            <a:r>
              <a:rPr lang="en-US" sz="2800" dirty="0" smtClean="0">
                <a:latin typeface="Times"/>
                <a:cs typeface="Times"/>
              </a:rPr>
              <a:t>Difficult to develop good heuristic because goal of game (removing rows) can only be discretized in terms of how many rows a piece can remove, which is between 0 and 4 inclusive</a:t>
            </a:r>
          </a:p>
          <a:p>
            <a:pPr marL="457200" indent="-457200" algn="just">
              <a:buFont typeface="Arial"/>
              <a:buChar char="•"/>
            </a:pPr>
            <a:r>
              <a:rPr lang="en-US" sz="2800" dirty="0" smtClean="0">
                <a:latin typeface="Times"/>
                <a:cs typeface="Times"/>
              </a:rPr>
              <a:t>Additional difficulty: removing rows is not the only desired metric to consider, e.g. a piece that removes a row but encloses 15 empty spaces is undesirable</a:t>
            </a:r>
          </a:p>
          <a:p>
            <a:pPr marL="457200" indent="-457200" algn="just">
              <a:buFont typeface="Arial"/>
              <a:buChar char="•"/>
            </a:pPr>
            <a:endParaRPr lang="en-US" sz="2800" dirty="0" smtClean="0">
              <a:latin typeface="Times"/>
              <a:cs typeface="Times"/>
            </a:endParaRPr>
          </a:p>
          <a:p>
            <a:pPr algn="just"/>
            <a:r>
              <a:rPr lang="en-US" sz="3600" b="1" dirty="0" smtClean="0">
                <a:latin typeface="Times"/>
                <a:cs typeface="Times"/>
              </a:rPr>
              <a:t>Developing a Heuristic</a:t>
            </a:r>
          </a:p>
          <a:p>
            <a:pPr algn="just"/>
            <a:endParaRPr lang="en-US" sz="3600" b="1" dirty="0" smtClean="0">
              <a:latin typeface="Times"/>
              <a:cs typeface="Times"/>
            </a:endParaRPr>
          </a:p>
          <a:p>
            <a:pPr marL="457200" indent="-457200" algn="just">
              <a:buFont typeface="Arial"/>
              <a:buChar char="•"/>
            </a:pPr>
            <a:r>
              <a:rPr lang="en-US" sz="2800" dirty="0" smtClean="0">
                <a:latin typeface="Times"/>
                <a:cs typeface="Times"/>
              </a:rPr>
              <a:t>We considered 4 characteristics of optimal game playing, 1) attempting to remove rows, 2) attempting not to trap empty space, 3) attempting to decrease average height of piece on board, 4) attempting to minimize the height differential between resting place of falling piece and next horizontally adjacent piece</a:t>
            </a:r>
          </a:p>
          <a:p>
            <a:pPr marL="457200" indent="-457200" algn="just">
              <a:buFont typeface="Arial"/>
              <a:buChar char="•"/>
            </a:pPr>
            <a:r>
              <a:rPr lang="en-US" sz="2800" dirty="0" smtClean="0">
                <a:latin typeface="Times"/>
                <a:cs typeface="Times"/>
              </a:rPr>
              <a:t>Our original heuristic used characteristics 1 and 2 because they were sufficiently easy to parameterize and adequately increased the performance of the game-playing agent</a:t>
            </a:r>
          </a:p>
        </p:txBody>
      </p:sp>
      <p:sp>
        <p:nvSpPr>
          <p:cNvPr id="55" name="Rectangle 54"/>
          <p:cNvSpPr/>
          <p:nvPr/>
        </p:nvSpPr>
        <p:spPr>
          <a:xfrm>
            <a:off x="11487501" y="4734642"/>
            <a:ext cx="9132884" cy="1152867"/>
          </a:xfrm>
          <a:prstGeom prst="rect">
            <a:avLst/>
          </a:prstGeom>
          <a:solidFill>
            <a:srgbClr val="D9D9D9"/>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5200" b="1" dirty="0" smtClean="0">
                <a:solidFill>
                  <a:schemeClr val="tx1">
                    <a:lumMod val="95000"/>
                    <a:lumOff val="5000"/>
                  </a:schemeClr>
                </a:solidFill>
                <a:latin typeface="Arial"/>
                <a:cs typeface="Arial"/>
              </a:rPr>
              <a:t>HEURISTIC &amp; STATE SPACE</a:t>
            </a:r>
            <a:endParaRPr lang="en-US" sz="5200" b="1" dirty="0">
              <a:solidFill>
                <a:schemeClr val="tx1">
                  <a:lumMod val="95000"/>
                  <a:lumOff val="5000"/>
                </a:schemeClr>
              </a:solidFill>
              <a:latin typeface="Arial"/>
              <a:cs typeface="Arial"/>
            </a:endParaRPr>
          </a:p>
        </p:txBody>
      </p:sp>
      <p:sp>
        <p:nvSpPr>
          <p:cNvPr id="58" name="Rounded Rectangle 57"/>
          <p:cNvSpPr/>
          <p:nvPr/>
        </p:nvSpPr>
        <p:spPr>
          <a:xfrm>
            <a:off x="22319389" y="4218190"/>
            <a:ext cx="9431821" cy="27477505"/>
          </a:xfrm>
          <a:prstGeom prst="roundRect">
            <a:avLst>
              <a:gd name="adj" fmla="val 4619"/>
            </a:avLst>
          </a:prstGeom>
          <a:solidFill>
            <a:schemeClr val="bg1">
              <a:lumMod val="9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TextBox 58"/>
          <p:cNvSpPr txBox="1"/>
          <p:nvPr/>
        </p:nvSpPr>
        <p:spPr>
          <a:xfrm>
            <a:off x="12172740" y="24088523"/>
            <a:ext cx="8447645" cy="6986528"/>
          </a:xfrm>
          <a:prstGeom prst="rect">
            <a:avLst/>
          </a:prstGeom>
          <a:noFill/>
          <a:ln w="19050" cmpd="sng">
            <a:noFill/>
            <a:round/>
          </a:ln>
        </p:spPr>
        <p:txBody>
          <a:bodyPr wrap="square" rtlCol="0">
            <a:spAutoFit/>
          </a:bodyPr>
          <a:lstStyle/>
          <a:p>
            <a:pPr marL="457200" indent="-457200" algn="just">
              <a:buFont typeface="Arial"/>
              <a:buChar char="•"/>
            </a:pPr>
            <a:r>
              <a:rPr lang="en-US" sz="2800" dirty="0" smtClean="0">
                <a:latin typeface="Times"/>
                <a:cs typeface="Times"/>
              </a:rPr>
              <a:t>A standard Tetris board has 10 columns and 20 rows and each square can be filled or unfilled, leading to approximately 2</a:t>
            </a:r>
            <a:r>
              <a:rPr lang="en-US" sz="2800" baseline="30000" dirty="0" smtClean="0">
                <a:latin typeface="Times"/>
                <a:cs typeface="Times"/>
              </a:rPr>
              <a:t>200</a:t>
            </a:r>
            <a:r>
              <a:rPr lang="en-US" sz="2800" dirty="0" smtClean="0">
                <a:latin typeface="Times"/>
                <a:cs typeface="Times"/>
              </a:rPr>
              <a:t> states (</a:t>
            </a:r>
            <a:r>
              <a:rPr lang="en-US" sz="2800" dirty="0" err="1">
                <a:latin typeface="Times"/>
                <a:cs typeface="Times"/>
              </a:rPr>
              <a:t>Grob</a:t>
            </a:r>
            <a:r>
              <a:rPr lang="en-US" sz="2800" dirty="0">
                <a:latin typeface="Times"/>
                <a:cs typeface="Times"/>
              </a:rPr>
              <a:t> et al., 2008)</a:t>
            </a:r>
            <a:r>
              <a:rPr lang="en-US" sz="2800" dirty="0" smtClean="0">
                <a:latin typeface="Times"/>
                <a:cs typeface="Times"/>
              </a:rPr>
              <a:t>—way too many to store!</a:t>
            </a:r>
          </a:p>
          <a:p>
            <a:pPr marL="457200" indent="-457200" algn="just">
              <a:buFont typeface="Arial"/>
              <a:buChar char="•"/>
            </a:pPr>
            <a:r>
              <a:rPr lang="en-US" sz="2800" dirty="0" smtClean="0">
                <a:latin typeface="Times"/>
                <a:cs typeface="Times"/>
              </a:rPr>
              <a:t>Need ways to reduce number of states heuristic and Q-learning must consider</a:t>
            </a:r>
          </a:p>
          <a:p>
            <a:pPr marL="457200" indent="-457200" algn="just">
              <a:buFont typeface="Arial"/>
              <a:buChar char="•"/>
            </a:pPr>
            <a:r>
              <a:rPr lang="en-US" sz="2800" dirty="0" smtClean="0">
                <a:latin typeface="Times"/>
                <a:cs typeface="Times"/>
              </a:rPr>
              <a:t>One possibility: consider top 4 filled rows, state space ~10</a:t>
            </a:r>
            <a:r>
              <a:rPr lang="en-US" sz="2800" baseline="30000" dirty="0" smtClean="0">
                <a:latin typeface="Times"/>
                <a:cs typeface="Times"/>
              </a:rPr>
              <a:t>12</a:t>
            </a:r>
            <a:r>
              <a:rPr lang="en-US" sz="2800" dirty="0" smtClean="0">
                <a:latin typeface="Times"/>
                <a:cs typeface="Times"/>
              </a:rPr>
              <a:t>, still too large, limiting rows further not insightful enough</a:t>
            </a:r>
          </a:p>
          <a:p>
            <a:pPr marL="457200" indent="-457200" algn="just">
              <a:buFont typeface="Arial"/>
              <a:buChar char="•"/>
            </a:pPr>
            <a:r>
              <a:rPr lang="en-US" sz="2800" dirty="0" smtClean="0">
                <a:latin typeface="Times"/>
                <a:cs typeface="Times"/>
              </a:rPr>
              <a:t>Another possibility: consider each column of 4 rows separately, and encode the height of the highest filled cell.  This yields ~ 10</a:t>
            </a:r>
            <a:r>
              <a:rPr lang="en-US" sz="2800" baseline="30000" dirty="0" smtClean="0">
                <a:latin typeface="Times"/>
                <a:cs typeface="Times"/>
              </a:rPr>
              <a:t>7</a:t>
            </a:r>
            <a:r>
              <a:rPr lang="en-US" sz="2800" dirty="0" smtClean="0">
                <a:latin typeface="Times"/>
                <a:cs typeface="Times"/>
              </a:rPr>
              <a:t> different states—reasonable! We will use this approach to representing the state of the board</a:t>
            </a:r>
          </a:p>
          <a:p>
            <a:pPr marL="457200" indent="-457200" algn="just">
              <a:buFont typeface="Arial"/>
              <a:buChar char="•"/>
            </a:pPr>
            <a:r>
              <a:rPr lang="en-US" sz="2800" dirty="0" smtClean="0">
                <a:latin typeface="Times"/>
                <a:cs typeface="Times"/>
              </a:rPr>
              <a:t>Drawback to best possibility: no way of representing enclosed open space </a:t>
            </a:r>
          </a:p>
        </p:txBody>
      </p:sp>
      <p:sp>
        <p:nvSpPr>
          <p:cNvPr id="60" name="Rectangle 59"/>
          <p:cNvSpPr/>
          <p:nvPr/>
        </p:nvSpPr>
        <p:spPr>
          <a:xfrm>
            <a:off x="22062030" y="4734642"/>
            <a:ext cx="8634125" cy="1152867"/>
          </a:xfrm>
          <a:prstGeom prst="rect">
            <a:avLst/>
          </a:prstGeom>
          <a:solidFill>
            <a:srgbClr val="D9D9D9"/>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5200" b="1" dirty="0" smtClean="0">
                <a:solidFill>
                  <a:schemeClr val="tx1">
                    <a:lumMod val="95000"/>
                    <a:lumOff val="5000"/>
                  </a:schemeClr>
                </a:solidFill>
                <a:latin typeface="Arial"/>
                <a:cs typeface="Arial"/>
              </a:rPr>
              <a:t>APPLYING Q-LEARNING</a:t>
            </a:r>
            <a:endParaRPr lang="en-US" sz="5200" b="1" dirty="0">
              <a:solidFill>
                <a:schemeClr val="tx1">
                  <a:lumMod val="95000"/>
                  <a:lumOff val="5000"/>
                </a:schemeClr>
              </a:solidFill>
              <a:latin typeface="Arial"/>
              <a:cs typeface="Arial"/>
            </a:endParaRPr>
          </a:p>
        </p:txBody>
      </p:sp>
      <p:sp>
        <p:nvSpPr>
          <p:cNvPr id="63" name="Rounded Rectangle 62"/>
          <p:cNvSpPr/>
          <p:nvPr/>
        </p:nvSpPr>
        <p:spPr>
          <a:xfrm>
            <a:off x="32893918" y="4218190"/>
            <a:ext cx="9431821" cy="13994001"/>
          </a:xfrm>
          <a:prstGeom prst="roundRect">
            <a:avLst>
              <a:gd name="adj" fmla="val 4619"/>
            </a:avLst>
          </a:prstGeom>
          <a:solidFill>
            <a:schemeClr val="bg1">
              <a:lumMod val="9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TextBox 63"/>
          <p:cNvSpPr txBox="1"/>
          <p:nvPr/>
        </p:nvSpPr>
        <p:spPr>
          <a:xfrm>
            <a:off x="22811477" y="6227684"/>
            <a:ext cx="8447645" cy="7540526"/>
          </a:xfrm>
          <a:prstGeom prst="rect">
            <a:avLst/>
          </a:prstGeom>
          <a:noFill/>
          <a:ln w="19050" cmpd="sng">
            <a:noFill/>
            <a:round/>
          </a:ln>
        </p:spPr>
        <p:txBody>
          <a:bodyPr wrap="square" rtlCol="0">
            <a:spAutoFit/>
          </a:bodyPr>
          <a:lstStyle/>
          <a:p>
            <a:pPr algn="just"/>
            <a:r>
              <a:rPr lang="en-US" sz="3600" b="1" dirty="0" smtClean="0">
                <a:latin typeface="Times"/>
                <a:cs typeface="Times"/>
              </a:rPr>
              <a:t>Reinforcement Learning for Tetris</a:t>
            </a:r>
          </a:p>
          <a:p>
            <a:pPr algn="just"/>
            <a:endParaRPr lang="en-US" sz="2800" dirty="0" smtClean="0">
              <a:latin typeface="Times"/>
              <a:cs typeface="Times"/>
            </a:endParaRPr>
          </a:p>
          <a:p>
            <a:pPr marL="457200" indent="-457200" algn="just">
              <a:buFont typeface="Arial"/>
              <a:buChar char="•"/>
            </a:pPr>
            <a:r>
              <a:rPr lang="en-US" sz="2800" dirty="0">
                <a:latin typeface="Times"/>
                <a:cs typeface="Times"/>
              </a:rPr>
              <a:t>Tetris is </a:t>
            </a:r>
            <a:r>
              <a:rPr lang="en-US" sz="2800" dirty="0" smtClean="0">
                <a:latin typeface="Times"/>
                <a:cs typeface="Times"/>
              </a:rPr>
              <a:t>NP-complete, therefore it is impossible to find an optimal policy effectively. </a:t>
            </a:r>
            <a:r>
              <a:rPr lang="en-US" sz="2800" dirty="0">
                <a:latin typeface="Times"/>
                <a:cs typeface="Times"/>
              </a:rPr>
              <a:t>Reinforcement learning is especially useful for Tetris </a:t>
            </a:r>
            <a:r>
              <a:rPr lang="en-US" sz="2800" dirty="0" smtClean="0">
                <a:latin typeface="Times"/>
                <a:cs typeface="Times"/>
              </a:rPr>
              <a:t>because it can be used to approximate useful solutions</a:t>
            </a:r>
          </a:p>
          <a:p>
            <a:pPr marL="457200" indent="-457200" algn="just">
              <a:buFont typeface="Arial"/>
              <a:buChar char="•"/>
            </a:pPr>
            <a:r>
              <a:rPr lang="en-US" sz="2800" dirty="0" smtClean="0">
                <a:latin typeface="Times"/>
                <a:cs typeface="Times"/>
              </a:rPr>
              <a:t>Reinforcement learning generally used when action in current state can be selected from action space, must estimate utility of states based on received rewards feedback over time</a:t>
            </a:r>
          </a:p>
          <a:p>
            <a:pPr marL="457200" indent="-457200" algn="just">
              <a:buFont typeface="Arial"/>
              <a:buChar char="•"/>
            </a:pPr>
            <a:r>
              <a:rPr lang="en-US" sz="2800" dirty="0" smtClean="0">
                <a:latin typeface="Times"/>
                <a:cs typeface="Times"/>
              </a:rPr>
              <a:t>Tetris is not winnable, therefore reward must be granted throughout game, not at end</a:t>
            </a:r>
          </a:p>
          <a:p>
            <a:pPr marL="457200" indent="-457200" algn="just">
              <a:buFont typeface="Arial"/>
              <a:buChar char="•"/>
            </a:pPr>
            <a:r>
              <a:rPr lang="en-US" sz="2800" dirty="0" smtClean="0">
                <a:latin typeface="Times"/>
                <a:cs typeface="Times"/>
              </a:rPr>
              <a:t>Reward function we used is based on normalizing the heuristic and taking into account the highest used row of the board before and after an action</a:t>
            </a:r>
          </a:p>
          <a:p>
            <a:pPr marL="457200" indent="-457200" algn="just">
              <a:buFont typeface="Arial"/>
              <a:buChar char="•"/>
            </a:pPr>
            <a:endParaRPr lang="en-US" sz="2800" dirty="0">
              <a:latin typeface="Times"/>
              <a:cs typeface="Times"/>
            </a:endParaRPr>
          </a:p>
          <a:p>
            <a:pPr algn="just"/>
            <a:endParaRPr lang="en-US" sz="2800" dirty="0" smtClean="0">
              <a:latin typeface="Times"/>
              <a:cs typeface="Times"/>
            </a:endParaRPr>
          </a:p>
        </p:txBody>
      </p:sp>
      <p:sp>
        <p:nvSpPr>
          <p:cNvPr id="65" name="Rectangle 64"/>
          <p:cNvSpPr/>
          <p:nvPr/>
        </p:nvSpPr>
        <p:spPr>
          <a:xfrm>
            <a:off x="32636559" y="4734642"/>
            <a:ext cx="8634125" cy="1152867"/>
          </a:xfrm>
          <a:prstGeom prst="rect">
            <a:avLst/>
          </a:prstGeom>
          <a:solidFill>
            <a:srgbClr val="D9D9D9"/>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5200" b="1" dirty="0" smtClean="0">
                <a:solidFill>
                  <a:schemeClr val="tx1">
                    <a:lumMod val="95000"/>
                    <a:lumOff val="5000"/>
                  </a:schemeClr>
                </a:solidFill>
                <a:latin typeface="Arial"/>
                <a:cs typeface="Arial"/>
              </a:rPr>
              <a:t>NEXT STEPS</a:t>
            </a:r>
            <a:endParaRPr lang="en-US" sz="5200" b="1" dirty="0">
              <a:solidFill>
                <a:schemeClr val="tx1">
                  <a:lumMod val="95000"/>
                  <a:lumOff val="5000"/>
                </a:schemeClr>
              </a:solidFill>
              <a:latin typeface="Arial"/>
              <a:cs typeface="Arial"/>
            </a:endParaRPr>
          </a:p>
        </p:txBody>
      </p:sp>
      <p:sp>
        <p:nvSpPr>
          <p:cNvPr id="10" name="Rectangle 9"/>
          <p:cNvSpPr/>
          <p:nvPr/>
        </p:nvSpPr>
        <p:spPr>
          <a:xfrm>
            <a:off x="12172740" y="22491794"/>
            <a:ext cx="8447645" cy="1200329"/>
          </a:xfrm>
          <a:prstGeom prst="rect">
            <a:avLst/>
          </a:prstGeom>
        </p:spPr>
        <p:txBody>
          <a:bodyPr wrap="square">
            <a:spAutoFit/>
          </a:bodyPr>
          <a:lstStyle/>
          <a:p>
            <a:pPr lvl="0"/>
            <a:r>
              <a:rPr lang="en-US" sz="3600" b="1" dirty="0" smtClean="0">
                <a:solidFill>
                  <a:prstClr val="black"/>
                </a:solidFill>
                <a:latin typeface="Times"/>
                <a:cs typeface="Times"/>
              </a:rPr>
              <a:t>Challenges in Representing the State Space</a:t>
            </a:r>
            <a:endParaRPr lang="en-US" sz="3600" b="1" dirty="0">
              <a:solidFill>
                <a:prstClr val="black"/>
              </a:solidFill>
              <a:latin typeface="Times"/>
              <a:cs typeface="Times"/>
            </a:endParaRPr>
          </a:p>
        </p:txBody>
      </p:sp>
      <p:sp>
        <p:nvSpPr>
          <p:cNvPr id="40" name="Rounded Rectangle 39"/>
          <p:cNvSpPr/>
          <p:nvPr/>
        </p:nvSpPr>
        <p:spPr>
          <a:xfrm>
            <a:off x="32893918" y="18962040"/>
            <a:ext cx="9431821" cy="6688088"/>
          </a:xfrm>
          <a:prstGeom prst="roundRect">
            <a:avLst>
              <a:gd name="adj" fmla="val 4619"/>
            </a:avLst>
          </a:prstGeom>
          <a:solidFill>
            <a:schemeClr val="bg1">
              <a:lumMod val="9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33386006" y="6510290"/>
            <a:ext cx="8447645" cy="7232750"/>
          </a:xfrm>
          <a:prstGeom prst="rect">
            <a:avLst/>
          </a:prstGeom>
          <a:noFill/>
          <a:ln w="19050" cmpd="sng">
            <a:noFill/>
            <a:round/>
          </a:ln>
        </p:spPr>
        <p:txBody>
          <a:bodyPr wrap="square" rtlCol="0">
            <a:spAutoFit/>
          </a:bodyPr>
          <a:lstStyle/>
          <a:p>
            <a:pPr algn="just"/>
            <a:r>
              <a:rPr lang="en-US" sz="3600" b="1" dirty="0" smtClean="0">
                <a:latin typeface="Times"/>
                <a:cs typeface="Times"/>
              </a:rPr>
              <a:t>Adversarial Tetris</a:t>
            </a:r>
          </a:p>
          <a:p>
            <a:pPr algn="just"/>
            <a:endParaRPr lang="en-US" sz="2800" dirty="0">
              <a:latin typeface="Times"/>
              <a:cs typeface="Times"/>
            </a:endParaRPr>
          </a:p>
          <a:p>
            <a:pPr marL="571500" indent="-571500" algn="just">
              <a:buFont typeface="Arial"/>
              <a:buChar char="•"/>
            </a:pPr>
            <a:r>
              <a:rPr lang="en-US" sz="2800" dirty="0" smtClean="0">
                <a:latin typeface="Times"/>
                <a:cs typeface="Times"/>
              </a:rPr>
              <a:t>A new more difficult version of Tetris in which the user plays against the computer, which gives the user the least useful piece possible at every opportunity</a:t>
            </a:r>
          </a:p>
          <a:p>
            <a:pPr marL="571500" indent="-571500" algn="just">
              <a:buFont typeface="Arial"/>
              <a:buChar char="•"/>
            </a:pPr>
            <a:r>
              <a:rPr lang="en-US" sz="2800" dirty="0" smtClean="0">
                <a:latin typeface="Times"/>
                <a:cs typeface="Times"/>
              </a:rPr>
              <a:t>Solving this would require use of adversarial game playing algorithms like </a:t>
            </a:r>
            <a:r>
              <a:rPr lang="en-US" sz="2800" dirty="0" err="1" smtClean="0">
                <a:latin typeface="Times"/>
                <a:cs typeface="Times"/>
              </a:rPr>
              <a:t>Minimax</a:t>
            </a:r>
            <a:r>
              <a:rPr lang="en-US" sz="2800" dirty="0" smtClean="0">
                <a:latin typeface="Times"/>
                <a:cs typeface="Times"/>
              </a:rPr>
              <a:t> as well as our current framework</a:t>
            </a:r>
          </a:p>
          <a:p>
            <a:pPr algn="just"/>
            <a:endParaRPr lang="en-US" sz="2800" dirty="0" smtClean="0">
              <a:latin typeface="Times"/>
              <a:cs typeface="Times"/>
            </a:endParaRPr>
          </a:p>
          <a:p>
            <a:pPr algn="just"/>
            <a:r>
              <a:rPr lang="en-US" sz="3600" b="1" dirty="0" smtClean="0">
                <a:latin typeface="Times"/>
                <a:cs typeface="Times"/>
              </a:rPr>
              <a:t>Faces-</a:t>
            </a:r>
            <a:r>
              <a:rPr lang="en-US" sz="3600" b="1" dirty="0" err="1" smtClean="0">
                <a:latin typeface="Times"/>
                <a:cs typeface="Times"/>
              </a:rPr>
              <a:t>tris</a:t>
            </a:r>
            <a:endParaRPr lang="en-US" sz="3600" b="1" dirty="0" smtClean="0">
              <a:latin typeface="Times"/>
              <a:cs typeface="Times"/>
            </a:endParaRPr>
          </a:p>
          <a:p>
            <a:pPr marL="571500" indent="-571500" algn="just">
              <a:buFont typeface="Arial"/>
              <a:buChar char="•"/>
            </a:pPr>
            <a:r>
              <a:rPr lang="en-US" sz="2800" dirty="0" smtClean="0">
                <a:latin typeface="Times"/>
                <a:cs typeface="Times"/>
              </a:rPr>
              <a:t>Pieces must be arranged to form a complete face of a historical figure</a:t>
            </a:r>
          </a:p>
          <a:p>
            <a:pPr marL="571500" indent="-571500" algn="just">
              <a:buFont typeface="Arial"/>
              <a:buChar char="•"/>
            </a:pPr>
            <a:r>
              <a:rPr lang="en-US" sz="2800" dirty="0">
                <a:latin typeface="Times"/>
                <a:cs typeface="Times"/>
              </a:rPr>
              <a:t>M</a:t>
            </a:r>
            <a:r>
              <a:rPr lang="en-US" sz="2800" dirty="0" smtClean="0">
                <a:latin typeface="Times"/>
                <a:cs typeface="Times"/>
              </a:rPr>
              <a:t>ultiple difficulty levels and a head-to-head mode</a:t>
            </a:r>
          </a:p>
          <a:p>
            <a:pPr marL="571500" indent="-571500" algn="just">
              <a:buFont typeface="Arial"/>
              <a:buChar char="•"/>
            </a:pPr>
            <a:r>
              <a:rPr lang="en-US" sz="2800" dirty="0" smtClean="0">
                <a:latin typeface="Times"/>
                <a:cs typeface="Times"/>
              </a:rPr>
              <a:t>Algorithm would need to be trained on each individual face and modified to include multiplayer capability</a:t>
            </a:r>
          </a:p>
        </p:txBody>
      </p:sp>
      <p:sp>
        <p:nvSpPr>
          <p:cNvPr id="42" name="Rectangle 41"/>
          <p:cNvSpPr/>
          <p:nvPr/>
        </p:nvSpPr>
        <p:spPr>
          <a:xfrm>
            <a:off x="32636559" y="19428233"/>
            <a:ext cx="8634125" cy="1152867"/>
          </a:xfrm>
          <a:prstGeom prst="rect">
            <a:avLst/>
          </a:prstGeom>
          <a:solidFill>
            <a:srgbClr val="D9D9D9"/>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5200" b="1" dirty="0" smtClean="0">
                <a:solidFill>
                  <a:schemeClr val="tx1">
                    <a:lumMod val="95000"/>
                    <a:lumOff val="5000"/>
                  </a:schemeClr>
                </a:solidFill>
                <a:latin typeface="Arial"/>
                <a:cs typeface="Arial"/>
              </a:rPr>
              <a:t>LITERATURE CITED</a:t>
            </a:r>
            <a:endParaRPr lang="en-US" sz="5200" b="1" dirty="0">
              <a:solidFill>
                <a:schemeClr val="tx1">
                  <a:lumMod val="95000"/>
                  <a:lumOff val="5000"/>
                </a:schemeClr>
              </a:solidFill>
              <a:latin typeface="Arial"/>
              <a:cs typeface="Arial"/>
            </a:endParaRPr>
          </a:p>
        </p:txBody>
      </p:sp>
      <p:sp>
        <p:nvSpPr>
          <p:cNvPr id="44" name="Rounded Rectangle 43"/>
          <p:cNvSpPr/>
          <p:nvPr/>
        </p:nvSpPr>
        <p:spPr>
          <a:xfrm>
            <a:off x="32893918" y="26375391"/>
            <a:ext cx="9431821" cy="5284505"/>
          </a:xfrm>
          <a:prstGeom prst="roundRect">
            <a:avLst>
              <a:gd name="adj" fmla="val 4619"/>
            </a:avLst>
          </a:prstGeom>
          <a:solidFill>
            <a:schemeClr val="bg1">
              <a:lumMod val="9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ectangle 44"/>
          <p:cNvSpPr/>
          <p:nvPr/>
        </p:nvSpPr>
        <p:spPr>
          <a:xfrm>
            <a:off x="32636559" y="26836778"/>
            <a:ext cx="8634125" cy="1152867"/>
          </a:xfrm>
          <a:prstGeom prst="rect">
            <a:avLst/>
          </a:prstGeom>
          <a:solidFill>
            <a:srgbClr val="D9D9D9"/>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5200" b="1" dirty="0" smtClean="0">
                <a:solidFill>
                  <a:schemeClr val="tx1">
                    <a:lumMod val="95000"/>
                    <a:lumOff val="5000"/>
                  </a:schemeClr>
                </a:solidFill>
                <a:latin typeface="Arial"/>
                <a:cs typeface="Arial"/>
              </a:rPr>
              <a:t>ACKNOWLEDGEMENTS</a:t>
            </a:r>
            <a:endParaRPr lang="en-US" sz="5200" b="1" dirty="0">
              <a:solidFill>
                <a:schemeClr val="tx1">
                  <a:lumMod val="95000"/>
                  <a:lumOff val="5000"/>
                </a:schemeClr>
              </a:solidFill>
              <a:latin typeface="Arial"/>
              <a:cs typeface="Arial"/>
            </a:endParaRPr>
          </a:p>
        </p:txBody>
      </p:sp>
      <p:sp>
        <p:nvSpPr>
          <p:cNvPr id="46" name="TextBox 45"/>
          <p:cNvSpPr txBox="1"/>
          <p:nvPr/>
        </p:nvSpPr>
        <p:spPr>
          <a:xfrm>
            <a:off x="33386006" y="21394828"/>
            <a:ext cx="8447645" cy="3354765"/>
          </a:xfrm>
          <a:prstGeom prst="rect">
            <a:avLst/>
          </a:prstGeom>
          <a:noFill/>
          <a:ln w="19050" cmpd="sng">
            <a:noFill/>
            <a:round/>
          </a:ln>
        </p:spPr>
        <p:txBody>
          <a:bodyPr wrap="square" rtlCol="0">
            <a:spAutoFit/>
          </a:bodyPr>
          <a:lstStyle/>
          <a:p>
            <a:pPr algn="just"/>
            <a:r>
              <a:rPr lang="en-US" sz="2400" dirty="0" smtClean="0">
                <a:latin typeface="Times"/>
                <a:cs typeface="Times"/>
              </a:rPr>
              <a:t>Carr, Donald.  “Applying Reinforcement Learning to Tetris.” 2005. Web.  4 Dec 2015.    </a:t>
            </a:r>
            <a:endParaRPr lang="en-US" sz="2400" dirty="0">
              <a:latin typeface="Times"/>
              <a:cs typeface="Times"/>
            </a:endParaRPr>
          </a:p>
          <a:p>
            <a:pPr algn="just"/>
            <a:endParaRPr lang="en-US" sz="2400" dirty="0" smtClean="0">
              <a:latin typeface="Times"/>
              <a:cs typeface="Times"/>
            </a:endParaRPr>
          </a:p>
          <a:p>
            <a:pPr algn="just"/>
            <a:r>
              <a:rPr lang="en-US" sz="2400" dirty="0" err="1" smtClean="0">
                <a:latin typeface="Times"/>
                <a:cs typeface="Times"/>
              </a:rPr>
              <a:t>Groß</a:t>
            </a:r>
            <a:r>
              <a:rPr lang="en-US" sz="2400" dirty="0">
                <a:latin typeface="Times"/>
                <a:cs typeface="Times"/>
              </a:rPr>
              <a:t>, Alexander, Jan </a:t>
            </a:r>
            <a:r>
              <a:rPr lang="en-US" sz="2400" dirty="0" err="1">
                <a:latin typeface="Times"/>
                <a:cs typeface="Times"/>
              </a:rPr>
              <a:t>Friedland</a:t>
            </a:r>
            <a:r>
              <a:rPr lang="en-US" sz="2400" dirty="0">
                <a:latin typeface="Times"/>
                <a:cs typeface="Times"/>
              </a:rPr>
              <a:t>, and </a:t>
            </a:r>
            <a:r>
              <a:rPr lang="en-US" sz="2400" dirty="0" err="1">
                <a:latin typeface="Times"/>
                <a:cs typeface="Times"/>
              </a:rPr>
              <a:t>Friedhelm</a:t>
            </a:r>
            <a:r>
              <a:rPr lang="en-US" sz="2400" dirty="0">
                <a:latin typeface="Times"/>
                <a:cs typeface="Times"/>
              </a:rPr>
              <a:t> </a:t>
            </a:r>
            <a:r>
              <a:rPr lang="en-US" sz="2400" dirty="0" err="1">
                <a:latin typeface="Times"/>
                <a:cs typeface="Times"/>
              </a:rPr>
              <a:t>Schwenker</a:t>
            </a:r>
            <a:r>
              <a:rPr lang="en-US" sz="2400" dirty="0">
                <a:latin typeface="Times"/>
                <a:cs typeface="Times"/>
              </a:rPr>
              <a:t>. "Learning to Play </a:t>
            </a:r>
            <a:r>
              <a:rPr lang="en-US" sz="2400" dirty="0" smtClean="0">
                <a:latin typeface="Times"/>
                <a:cs typeface="Times"/>
              </a:rPr>
              <a:t>Tetris </a:t>
            </a:r>
            <a:r>
              <a:rPr lang="en-US" sz="2400" dirty="0">
                <a:latin typeface="Times"/>
                <a:cs typeface="Times"/>
              </a:rPr>
              <a:t>Applying Reinforcement Learning Methods." European Symposium on Artificial Neural Networks. Bruges. 23 Apr. 2008. Lecture</a:t>
            </a:r>
            <a:r>
              <a:rPr lang="en-US" sz="2400" dirty="0" smtClean="0">
                <a:latin typeface="Times"/>
                <a:cs typeface="Times"/>
              </a:rPr>
              <a:t>.</a:t>
            </a:r>
          </a:p>
          <a:p>
            <a:pPr algn="just"/>
            <a:endParaRPr lang="en-US" sz="2400" dirty="0">
              <a:latin typeface="Times"/>
              <a:cs typeface="Times"/>
            </a:endParaRPr>
          </a:p>
          <a:p>
            <a:pPr algn="just"/>
            <a:endParaRPr lang="en-US" sz="2000" dirty="0">
              <a:latin typeface="Times"/>
              <a:cs typeface="Times"/>
            </a:endParaRPr>
          </a:p>
        </p:txBody>
      </p:sp>
      <p:sp>
        <p:nvSpPr>
          <p:cNvPr id="47" name="TextBox 46"/>
          <p:cNvSpPr txBox="1"/>
          <p:nvPr/>
        </p:nvSpPr>
        <p:spPr>
          <a:xfrm>
            <a:off x="33174588" y="28654393"/>
            <a:ext cx="8659064" cy="1815882"/>
          </a:xfrm>
          <a:prstGeom prst="rect">
            <a:avLst/>
          </a:prstGeom>
          <a:noFill/>
          <a:ln w="19050" cmpd="sng">
            <a:noFill/>
            <a:round/>
          </a:ln>
        </p:spPr>
        <p:txBody>
          <a:bodyPr wrap="square" rtlCol="0">
            <a:spAutoFit/>
          </a:bodyPr>
          <a:lstStyle/>
          <a:p>
            <a:pPr algn="just"/>
            <a:r>
              <a:rPr lang="en-US" sz="2800" dirty="0" smtClean="0">
                <a:latin typeface="Times"/>
                <a:cs typeface="Times"/>
              </a:rPr>
              <a:t>We thank all of the CS 182 course staff, especially Professor Rush and our assigned project TF, </a:t>
            </a:r>
            <a:r>
              <a:rPr lang="en-US" sz="2800" dirty="0" err="1" smtClean="0">
                <a:latin typeface="Times"/>
                <a:cs typeface="Times"/>
              </a:rPr>
              <a:t>Jaemin</a:t>
            </a:r>
            <a:r>
              <a:rPr lang="en-US" sz="2800" dirty="0" smtClean="0">
                <a:latin typeface="Times"/>
                <a:cs typeface="Times"/>
              </a:rPr>
              <a:t> </a:t>
            </a:r>
            <a:r>
              <a:rPr lang="en-US" sz="2800" dirty="0" err="1" smtClean="0">
                <a:latin typeface="Times"/>
                <a:cs typeface="Times"/>
              </a:rPr>
              <a:t>Cheun</a:t>
            </a:r>
            <a:r>
              <a:rPr lang="en-US" sz="2800" dirty="0" smtClean="0">
                <a:latin typeface="Times"/>
                <a:cs typeface="Times"/>
              </a:rPr>
              <a:t>.  We also thank the MCB Graphics office for their assistance in printing our poster</a:t>
            </a:r>
            <a:endParaRPr lang="en-US" sz="2800" dirty="0">
              <a:latin typeface="Times"/>
              <a:cs typeface="Times"/>
            </a:endParaRPr>
          </a:p>
        </p:txBody>
      </p:sp>
      <p:pic>
        <p:nvPicPr>
          <p:cNvPr id="12" name="Picture 11"/>
          <p:cNvPicPr>
            <a:picLocks noChangeAspect="1"/>
          </p:cNvPicPr>
          <p:nvPr/>
        </p:nvPicPr>
        <p:blipFill>
          <a:blip r:embed="rId3"/>
          <a:stretch>
            <a:fillRect/>
          </a:stretch>
        </p:blipFill>
        <p:spPr>
          <a:xfrm>
            <a:off x="2263721" y="11411245"/>
            <a:ext cx="3924205" cy="2455792"/>
          </a:xfrm>
          <a:prstGeom prst="rect">
            <a:avLst/>
          </a:prstGeom>
        </p:spPr>
      </p:pic>
      <p:pic>
        <p:nvPicPr>
          <p:cNvPr id="13" name="Picture 12"/>
          <p:cNvPicPr>
            <a:picLocks noChangeAspect="1"/>
          </p:cNvPicPr>
          <p:nvPr/>
        </p:nvPicPr>
        <p:blipFill>
          <a:blip r:embed="rId4"/>
          <a:stretch>
            <a:fillRect/>
          </a:stretch>
        </p:blipFill>
        <p:spPr>
          <a:xfrm>
            <a:off x="6620387" y="11082657"/>
            <a:ext cx="3981765" cy="2654510"/>
          </a:xfrm>
          <a:prstGeom prst="rect">
            <a:avLst/>
          </a:prstGeom>
        </p:spPr>
      </p:pic>
      <p:pic>
        <p:nvPicPr>
          <p:cNvPr id="16" name="Picture 15"/>
          <p:cNvPicPr>
            <a:picLocks noChangeAspect="1"/>
          </p:cNvPicPr>
          <p:nvPr/>
        </p:nvPicPr>
        <p:blipFill>
          <a:blip r:embed="rId5"/>
          <a:stretch>
            <a:fillRect/>
          </a:stretch>
        </p:blipFill>
        <p:spPr>
          <a:xfrm>
            <a:off x="7022420" y="13980629"/>
            <a:ext cx="3364064" cy="2712689"/>
          </a:xfrm>
          <a:prstGeom prst="rect">
            <a:avLst/>
          </a:prstGeom>
        </p:spPr>
      </p:pic>
      <p:pic>
        <p:nvPicPr>
          <p:cNvPr id="17" name="Picture 16"/>
          <p:cNvPicPr>
            <a:picLocks noChangeAspect="1"/>
          </p:cNvPicPr>
          <p:nvPr/>
        </p:nvPicPr>
        <p:blipFill>
          <a:blip r:embed="rId6"/>
          <a:stretch>
            <a:fillRect/>
          </a:stretch>
        </p:blipFill>
        <p:spPr>
          <a:xfrm>
            <a:off x="2154507" y="14076850"/>
            <a:ext cx="4651499" cy="2616468"/>
          </a:xfrm>
          <a:prstGeom prst="rect">
            <a:avLst/>
          </a:prstGeom>
        </p:spPr>
      </p:pic>
      <p:pic>
        <p:nvPicPr>
          <p:cNvPr id="19" name="Picture 18"/>
          <p:cNvPicPr>
            <a:picLocks noChangeAspect="1"/>
          </p:cNvPicPr>
          <p:nvPr/>
        </p:nvPicPr>
        <p:blipFill>
          <a:blip r:embed="rId7"/>
          <a:stretch>
            <a:fillRect/>
          </a:stretch>
        </p:blipFill>
        <p:spPr>
          <a:xfrm>
            <a:off x="2154507" y="25953957"/>
            <a:ext cx="2286000" cy="2971800"/>
          </a:xfrm>
          <a:prstGeom prst="rect">
            <a:avLst/>
          </a:prstGeom>
        </p:spPr>
      </p:pic>
      <p:sp>
        <p:nvSpPr>
          <p:cNvPr id="21" name="TextBox 20"/>
          <p:cNvSpPr txBox="1"/>
          <p:nvPr/>
        </p:nvSpPr>
        <p:spPr>
          <a:xfrm>
            <a:off x="2154507" y="16787344"/>
            <a:ext cx="7884678" cy="1200328"/>
          </a:xfrm>
          <a:prstGeom prst="rect">
            <a:avLst/>
          </a:prstGeom>
          <a:noFill/>
        </p:spPr>
        <p:txBody>
          <a:bodyPr wrap="square" rtlCol="0">
            <a:spAutoFit/>
          </a:bodyPr>
          <a:lstStyle/>
          <a:p>
            <a:r>
              <a:rPr lang="en-US" sz="2400" dirty="0" smtClean="0">
                <a:latin typeface="Times New Roman"/>
                <a:cs typeface="Times New Roman"/>
              </a:rPr>
              <a:t>Figure 1: Traditional representations of classical video games that have been solved using CS. Top left: Tetris, top right: Pong, bottom left: Minesweeper, bottom right: Breakout</a:t>
            </a:r>
            <a:endParaRPr lang="en-US" sz="2400" dirty="0">
              <a:latin typeface="Times New Roman"/>
              <a:cs typeface="Times New Roman"/>
            </a:endParaRPr>
          </a:p>
        </p:txBody>
      </p:sp>
      <p:pic>
        <p:nvPicPr>
          <p:cNvPr id="22" name="Picture 21"/>
          <p:cNvPicPr>
            <a:picLocks noChangeAspect="1"/>
          </p:cNvPicPr>
          <p:nvPr/>
        </p:nvPicPr>
        <p:blipFill>
          <a:blip r:embed="rId8"/>
          <a:stretch>
            <a:fillRect/>
          </a:stretch>
        </p:blipFill>
        <p:spPr>
          <a:xfrm>
            <a:off x="4841364" y="25590552"/>
            <a:ext cx="5496135" cy="4119944"/>
          </a:xfrm>
          <a:prstGeom prst="rect">
            <a:avLst/>
          </a:prstGeom>
        </p:spPr>
      </p:pic>
      <p:sp>
        <p:nvSpPr>
          <p:cNvPr id="23" name="TextBox 22"/>
          <p:cNvSpPr txBox="1"/>
          <p:nvPr/>
        </p:nvSpPr>
        <p:spPr>
          <a:xfrm>
            <a:off x="2263721" y="29832764"/>
            <a:ext cx="7557297" cy="1200328"/>
          </a:xfrm>
          <a:prstGeom prst="rect">
            <a:avLst/>
          </a:prstGeom>
          <a:noFill/>
        </p:spPr>
        <p:txBody>
          <a:bodyPr wrap="square" rtlCol="0">
            <a:spAutoFit/>
          </a:bodyPr>
          <a:lstStyle/>
          <a:p>
            <a:r>
              <a:rPr lang="en-US" sz="2400" dirty="0" smtClean="0">
                <a:latin typeface="Times New Roman"/>
                <a:cs typeface="Times New Roman"/>
              </a:rPr>
              <a:t>Figure 2: </a:t>
            </a:r>
          </a:p>
          <a:p>
            <a:r>
              <a:rPr lang="en-US" sz="2400" dirty="0" smtClean="0">
                <a:latin typeface="Times New Roman"/>
                <a:cs typeface="Times New Roman"/>
              </a:rPr>
              <a:t>Left: All possible rotations of all possible </a:t>
            </a:r>
            <a:r>
              <a:rPr lang="en-US" sz="2400" dirty="0" err="1" smtClean="0">
                <a:latin typeface="Times New Roman"/>
                <a:cs typeface="Times New Roman"/>
              </a:rPr>
              <a:t>tetris</a:t>
            </a:r>
            <a:r>
              <a:rPr lang="en-US" sz="2400" dirty="0" smtClean="0">
                <a:latin typeface="Times New Roman"/>
                <a:cs typeface="Times New Roman"/>
              </a:rPr>
              <a:t> pieces</a:t>
            </a:r>
          </a:p>
          <a:p>
            <a:r>
              <a:rPr lang="en-US" sz="2400" dirty="0" smtClean="0">
                <a:latin typeface="Times New Roman"/>
                <a:cs typeface="Times New Roman"/>
              </a:rPr>
              <a:t>Right: An example of a </a:t>
            </a:r>
            <a:r>
              <a:rPr lang="en-US" sz="2400" dirty="0" err="1" smtClean="0">
                <a:latin typeface="Times New Roman"/>
                <a:cs typeface="Times New Roman"/>
              </a:rPr>
              <a:t>tetris</a:t>
            </a:r>
            <a:r>
              <a:rPr lang="en-US" sz="2400" dirty="0" smtClean="0">
                <a:latin typeface="Times New Roman"/>
                <a:cs typeface="Times New Roman"/>
              </a:rPr>
              <a:t>-solving heuristic</a:t>
            </a:r>
            <a:endParaRPr lang="en-US" sz="2400" dirty="0">
              <a:latin typeface="Times New Roman"/>
              <a:cs typeface="Times New Roman"/>
            </a:endParaRPr>
          </a:p>
        </p:txBody>
      </p:sp>
      <p:pic>
        <p:nvPicPr>
          <p:cNvPr id="24" name="Picture 23"/>
          <p:cNvPicPr>
            <a:picLocks noChangeAspect="1"/>
          </p:cNvPicPr>
          <p:nvPr/>
        </p:nvPicPr>
        <p:blipFill>
          <a:blip r:embed="rId9"/>
          <a:stretch>
            <a:fillRect/>
          </a:stretch>
        </p:blipFill>
        <p:spPr>
          <a:xfrm>
            <a:off x="16608999" y="16604354"/>
            <a:ext cx="4324704" cy="3236785"/>
          </a:xfrm>
          <a:prstGeom prst="rect">
            <a:avLst/>
          </a:prstGeom>
        </p:spPr>
      </p:pic>
      <p:pic>
        <p:nvPicPr>
          <p:cNvPr id="25" name="Picture 24"/>
          <p:cNvPicPr>
            <a:picLocks noChangeAspect="1"/>
          </p:cNvPicPr>
          <p:nvPr/>
        </p:nvPicPr>
        <p:blipFill>
          <a:blip r:embed="rId10"/>
          <a:stretch>
            <a:fillRect/>
          </a:stretch>
        </p:blipFill>
        <p:spPr>
          <a:xfrm>
            <a:off x="12055615" y="17060092"/>
            <a:ext cx="4553384" cy="2656141"/>
          </a:xfrm>
          <a:prstGeom prst="rect">
            <a:avLst/>
          </a:prstGeom>
        </p:spPr>
      </p:pic>
      <p:sp>
        <p:nvSpPr>
          <p:cNvPr id="27" name="TextBox 26"/>
          <p:cNvSpPr txBox="1"/>
          <p:nvPr/>
        </p:nvSpPr>
        <p:spPr>
          <a:xfrm>
            <a:off x="12236948" y="20531700"/>
            <a:ext cx="8447645" cy="1569660"/>
          </a:xfrm>
          <a:prstGeom prst="rect">
            <a:avLst/>
          </a:prstGeom>
          <a:noFill/>
        </p:spPr>
        <p:txBody>
          <a:bodyPr wrap="square" rtlCol="0">
            <a:spAutoFit/>
          </a:bodyPr>
          <a:lstStyle/>
          <a:p>
            <a:r>
              <a:rPr lang="en-US" sz="2400" dirty="0" smtClean="0">
                <a:latin typeface="Times New Roman"/>
                <a:cs typeface="Times New Roman"/>
              </a:rPr>
              <a:t>Figure 3: Example of necessary heuristic complexity.  Although the piece falling in the board on the left will only complete 1 row, it will not enclose any open space, avoiding the fate of the highly undesirable board on the right</a:t>
            </a:r>
            <a:endParaRPr lang="en-US" sz="2400" dirty="0">
              <a:latin typeface="Times New Roman"/>
              <a:cs typeface="Times New Roman"/>
            </a:endParaRPr>
          </a:p>
        </p:txBody>
      </p:sp>
      <p:pic>
        <p:nvPicPr>
          <p:cNvPr id="28" name="Picture 27" descr="Screen Shot 2015-12-03 at 11.07.54 PM.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3092555" y="13200447"/>
            <a:ext cx="7994190" cy="5387389"/>
          </a:xfrm>
          <a:prstGeom prst="rect">
            <a:avLst/>
          </a:prstGeom>
        </p:spPr>
      </p:pic>
      <p:sp>
        <p:nvSpPr>
          <p:cNvPr id="29" name="TextBox 28"/>
          <p:cNvSpPr txBox="1"/>
          <p:nvPr/>
        </p:nvSpPr>
        <p:spPr>
          <a:xfrm>
            <a:off x="23092555" y="18828069"/>
            <a:ext cx="7603600" cy="1200328"/>
          </a:xfrm>
          <a:prstGeom prst="rect">
            <a:avLst/>
          </a:prstGeom>
          <a:noFill/>
        </p:spPr>
        <p:txBody>
          <a:bodyPr wrap="square" rtlCol="0">
            <a:spAutoFit/>
          </a:bodyPr>
          <a:lstStyle/>
          <a:p>
            <a:r>
              <a:rPr lang="en-US" sz="2400" dirty="0" smtClean="0">
                <a:latin typeface="Times New Roman"/>
                <a:cs typeface="Times New Roman"/>
              </a:rPr>
              <a:t>Figure 4: A diagram showing the interaction between the game playing agent and its environment, in our case, the Tetris board </a:t>
            </a:r>
            <a:r>
              <a:rPr lang="en-US" sz="2400" dirty="0">
                <a:latin typeface="Times New Roman"/>
                <a:cs typeface="Times New Roman"/>
              </a:rPr>
              <a:t>(</a:t>
            </a:r>
            <a:r>
              <a:rPr lang="en-US" sz="2400" dirty="0" err="1">
                <a:latin typeface="Times New Roman"/>
                <a:cs typeface="Times New Roman"/>
              </a:rPr>
              <a:t>Grob</a:t>
            </a:r>
            <a:r>
              <a:rPr lang="en-US" sz="2400" dirty="0">
                <a:latin typeface="Times New Roman"/>
                <a:cs typeface="Times New Roman"/>
              </a:rPr>
              <a:t> et al., 2008)</a:t>
            </a:r>
          </a:p>
        </p:txBody>
      </p:sp>
      <p:sp>
        <p:nvSpPr>
          <p:cNvPr id="30" name="TextBox 29"/>
          <p:cNvSpPr txBox="1"/>
          <p:nvPr/>
        </p:nvSpPr>
        <p:spPr>
          <a:xfrm>
            <a:off x="23092555" y="20367586"/>
            <a:ext cx="8166567" cy="6309420"/>
          </a:xfrm>
          <a:prstGeom prst="rect">
            <a:avLst/>
          </a:prstGeom>
          <a:noFill/>
        </p:spPr>
        <p:txBody>
          <a:bodyPr wrap="square" rtlCol="0">
            <a:spAutoFit/>
          </a:bodyPr>
          <a:lstStyle/>
          <a:p>
            <a:r>
              <a:rPr lang="en-US" sz="3600" b="1" dirty="0" smtClean="0">
                <a:latin typeface="Times New Roman"/>
                <a:cs typeface="Times New Roman"/>
              </a:rPr>
              <a:t>Q Learning for Tetris</a:t>
            </a:r>
          </a:p>
          <a:p>
            <a:endParaRPr lang="en-US" sz="3600" b="1" dirty="0" smtClean="0">
              <a:latin typeface="Times New Roman"/>
              <a:cs typeface="Times New Roman"/>
            </a:endParaRPr>
          </a:p>
          <a:p>
            <a:pPr marL="342900" indent="-342900">
              <a:buFont typeface="Arial"/>
              <a:buChar char="•"/>
            </a:pPr>
            <a:r>
              <a:rPr lang="en-US" sz="2800" dirty="0" smtClean="0">
                <a:latin typeface="Times New Roman"/>
                <a:cs typeface="Times New Roman"/>
              </a:rPr>
              <a:t>Value of each (</a:t>
            </a:r>
            <a:r>
              <a:rPr lang="en-US" sz="2800" i="1" dirty="0" smtClean="0">
                <a:latin typeface="Times New Roman"/>
                <a:cs typeface="Times New Roman"/>
              </a:rPr>
              <a:t>s, a</a:t>
            </a:r>
            <a:r>
              <a:rPr lang="en-US" sz="2800" dirty="0">
                <a:latin typeface="Times New Roman"/>
                <a:cs typeface="Times New Roman"/>
              </a:rPr>
              <a:t>)</a:t>
            </a:r>
            <a:r>
              <a:rPr lang="en-US" sz="2800" dirty="0" smtClean="0">
                <a:latin typeface="Times New Roman"/>
                <a:cs typeface="Times New Roman"/>
              </a:rPr>
              <a:t> pair initialized to 0, updated based on temporal difference estimate</a:t>
            </a:r>
          </a:p>
          <a:p>
            <a:pPr marL="342900" indent="-342900">
              <a:buFont typeface="Arial"/>
              <a:buChar char="•"/>
            </a:pPr>
            <a:r>
              <a:rPr lang="en-US" sz="2800" dirty="0" smtClean="0">
                <a:latin typeface="Times New Roman"/>
                <a:cs typeface="Times New Roman"/>
              </a:rPr>
              <a:t>Temporal difference estimate: previous value of pair, discounted reward of taking action </a:t>
            </a:r>
            <a:r>
              <a:rPr lang="en-US" sz="2800" i="1" dirty="0" smtClean="0">
                <a:latin typeface="Times New Roman"/>
                <a:cs typeface="Times New Roman"/>
              </a:rPr>
              <a:t>a</a:t>
            </a:r>
            <a:r>
              <a:rPr lang="en-US" sz="2800" dirty="0" smtClean="0">
                <a:latin typeface="Times New Roman"/>
                <a:cs typeface="Times New Roman"/>
              </a:rPr>
              <a:t> and arriving at state </a:t>
            </a:r>
            <a:r>
              <a:rPr lang="en-US" sz="2800" i="1" dirty="0" smtClean="0">
                <a:latin typeface="Times New Roman"/>
                <a:cs typeface="Times New Roman"/>
              </a:rPr>
              <a:t>s’</a:t>
            </a:r>
            <a:r>
              <a:rPr lang="en-US" sz="2800" dirty="0" smtClean="0">
                <a:latin typeface="Times New Roman"/>
                <a:cs typeface="Times New Roman"/>
              </a:rPr>
              <a:t>, and discounted difference between value of (</a:t>
            </a:r>
            <a:r>
              <a:rPr lang="en-US" sz="2800" i="1" dirty="0" smtClean="0">
                <a:latin typeface="Times New Roman"/>
                <a:cs typeface="Times New Roman"/>
              </a:rPr>
              <a:t>s’, a’)</a:t>
            </a:r>
            <a:r>
              <a:rPr lang="en-US" sz="2800" dirty="0" smtClean="0">
                <a:latin typeface="Times New Roman"/>
                <a:cs typeface="Times New Roman"/>
              </a:rPr>
              <a:t> where </a:t>
            </a:r>
            <a:r>
              <a:rPr lang="en-US" sz="2800" i="1" dirty="0" smtClean="0">
                <a:latin typeface="Times New Roman"/>
                <a:cs typeface="Times New Roman"/>
              </a:rPr>
              <a:t>a’ </a:t>
            </a:r>
            <a:r>
              <a:rPr lang="en-US" sz="2800" dirty="0" smtClean="0">
                <a:latin typeface="Times New Roman"/>
                <a:cs typeface="Times New Roman"/>
              </a:rPr>
              <a:t>is best action at </a:t>
            </a:r>
            <a:r>
              <a:rPr lang="en-US" sz="2800" i="1" dirty="0" smtClean="0">
                <a:latin typeface="Times New Roman"/>
                <a:cs typeface="Times New Roman"/>
              </a:rPr>
              <a:t>s’ </a:t>
            </a:r>
            <a:r>
              <a:rPr lang="en-US" sz="2800" dirty="0" smtClean="0">
                <a:latin typeface="Times New Roman"/>
                <a:cs typeface="Times New Roman"/>
              </a:rPr>
              <a:t>and the value of (s, a)</a:t>
            </a:r>
          </a:p>
          <a:p>
            <a:pPr marL="342900" indent="-342900">
              <a:buFont typeface="Arial"/>
              <a:buChar char="•"/>
            </a:pPr>
            <a:r>
              <a:rPr lang="en-US" sz="2800" dirty="0" smtClean="0">
                <a:latin typeface="Times New Roman"/>
                <a:cs typeface="Times New Roman"/>
              </a:rPr>
              <a:t>Running algorithm many times creates even more reliable estimates of values of </a:t>
            </a:r>
            <a:r>
              <a:rPr lang="en-US" sz="2800" dirty="0">
                <a:latin typeface="Times New Roman"/>
                <a:cs typeface="Times New Roman"/>
              </a:rPr>
              <a:t>(</a:t>
            </a:r>
            <a:r>
              <a:rPr lang="en-US" sz="2800" i="1" dirty="0">
                <a:latin typeface="Times New Roman"/>
                <a:cs typeface="Times New Roman"/>
              </a:rPr>
              <a:t>s, a</a:t>
            </a:r>
            <a:r>
              <a:rPr lang="en-US" sz="2800" dirty="0">
                <a:latin typeface="Times New Roman"/>
                <a:cs typeface="Times New Roman"/>
              </a:rPr>
              <a:t>) </a:t>
            </a:r>
            <a:r>
              <a:rPr lang="en-US" sz="2800" dirty="0" smtClean="0">
                <a:latin typeface="Times New Roman"/>
                <a:cs typeface="Times New Roman"/>
              </a:rPr>
              <a:t>pairs, which means that the best actions are more reliably chosen and the best states are more reliably reached</a:t>
            </a:r>
            <a:endParaRPr lang="en-US" sz="2800" dirty="0">
              <a:latin typeface="Times New Roman"/>
              <a:cs typeface="Times New Roman"/>
            </a:endParaRPr>
          </a:p>
          <a:p>
            <a:endParaRPr lang="en-US" sz="2400" b="1" dirty="0">
              <a:latin typeface="Times New Roman"/>
              <a:cs typeface="Times New Roman"/>
            </a:endParaRPr>
          </a:p>
        </p:txBody>
      </p:sp>
      <p:pic>
        <p:nvPicPr>
          <p:cNvPr id="31" name="Picture 30" descr="Screen Shot 2015-12-03 at 11.29.45 PM.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4045044" y="26375391"/>
            <a:ext cx="5792967" cy="1032201"/>
          </a:xfrm>
          <a:prstGeom prst="rect">
            <a:avLst/>
          </a:prstGeom>
        </p:spPr>
      </p:pic>
      <p:pic>
        <p:nvPicPr>
          <p:cNvPr id="32" name="Picture 31" descr="Screen Shot 2015-12-03 at 11.29.57 PM.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3092555" y="27200094"/>
            <a:ext cx="7700906" cy="1075055"/>
          </a:xfrm>
          <a:prstGeom prst="rect">
            <a:avLst/>
          </a:prstGeom>
        </p:spPr>
      </p:pic>
      <p:pic>
        <p:nvPicPr>
          <p:cNvPr id="33" name="Picture 32" descr="Screen Shot 2015-12-03 at 11.30.10 PM.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3092555" y="28177107"/>
            <a:ext cx="7923889" cy="831662"/>
          </a:xfrm>
          <a:prstGeom prst="rect">
            <a:avLst/>
          </a:prstGeom>
        </p:spPr>
      </p:pic>
      <p:sp>
        <p:nvSpPr>
          <p:cNvPr id="34" name="TextBox 33"/>
          <p:cNvSpPr txBox="1"/>
          <p:nvPr/>
        </p:nvSpPr>
        <p:spPr>
          <a:xfrm>
            <a:off x="22811477" y="29008769"/>
            <a:ext cx="8198650" cy="2308324"/>
          </a:xfrm>
          <a:prstGeom prst="rect">
            <a:avLst/>
          </a:prstGeom>
          <a:noFill/>
        </p:spPr>
        <p:txBody>
          <a:bodyPr wrap="square" rtlCol="0">
            <a:spAutoFit/>
          </a:bodyPr>
          <a:lstStyle/>
          <a:p>
            <a:r>
              <a:rPr lang="en-US" sz="2400" dirty="0" smtClean="0">
                <a:latin typeface="Times New Roman"/>
                <a:cs typeface="Times New Roman"/>
              </a:rPr>
              <a:t>Figure 5: Mathematical representations of how the value of each state is updated. Top: finding the best action at a state using the reward and the discounted value of the next state. Middle: the optimal value function as determined by the reward and an MDP. Bottom: the temporal difference estimate for the optimal value function </a:t>
            </a:r>
            <a:r>
              <a:rPr lang="en-US" sz="2400" smtClean="0">
                <a:latin typeface="Times New Roman"/>
                <a:cs typeface="Times New Roman"/>
              </a:rPr>
              <a:t>(Carr 2005)</a:t>
            </a:r>
            <a:endParaRPr lang="en-US" sz="2400" dirty="0">
              <a:latin typeface="Times New Roman"/>
              <a:cs typeface="Times New Roman"/>
            </a:endParaRPr>
          </a:p>
        </p:txBody>
      </p:sp>
      <p:pic>
        <p:nvPicPr>
          <p:cNvPr id="35" name="Picture 34"/>
          <p:cNvPicPr>
            <a:picLocks noChangeAspect="1"/>
          </p:cNvPicPr>
          <p:nvPr/>
        </p:nvPicPr>
        <p:blipFill>
          <a:blip r:embed="rId15"/>
          <a:stretch>
            <a:fillRect/>
          </a:stretch>
        </p:blipFill>
        <p:spPr>
          <a:xfrm>
            <a:off x="35463544" y="13867037"/>
            <a:ext cx="4064000" cy="2705100"/>
          </a:xfrm>
          <a:prstGeom prst="rect">
            <a:avLst/>
          </a:prstGeom>
        </p:spPr>
      </p:pic>
      <p:sp>
        <p:nvSpPr>
          <p:cNvPr id="36" name="TextBox 35"/>
          <p:cNvSpPr txBox="1"/>
          <p:nvPr/>
        </p:nvSpPr>
        <p:spPr>
          <a:xfrm>
            <a:off x="33696250" y="17060092"/>
            <a:ext cx="7873747" cy="830997"/>
          </a:xfrm>
          <a:prstGeom prst="rect">
            <a:avLst/>
          </a:prstGeom>
          <a:noFill/>
        </p:spPr>
        <p:txBody>
          <a:bodyPr wrap="square" rtlCol="0">
            <a:spAutoFit/>
          </a:bodyPr>
          <a:lstStyle/>
          <a:p>
            <a:r>
              <a:rPr lang="en-US" sz="2400" dirty="0" smtClean="0"/>
              <a:t>Figure 6: An interface of Faces-</a:t>
            </a:r>
            <a:r>
              <a:rPr lang="en-US" sz="2400" dirty="0" err="1" smtClean="0"/>
              <a:t>tris</a:t>
            </a:r>
            <a:r>
              <a:rPr lang="en-US" sz="2400" dirty="0" smtClean="0"/>
              <a:t>, showing how pieces can be manipulated to form human faces in different columns</a:t>
            </a:r>
            <a:endParaRPr lang="en-US" sz="2400" dirty="0"/>
          </a:p>
        </p:txBody>
      </p:sp>
    </p:spTree>
    <p:extLst>
      <p:ext uri="{BB962C8B-B14F-4D97-AF65-F5344CB8AC3E}">
        <p14:creationId xmlns:p14="http://schemas.microsoft.com/office/powerpoint/2010/main" val="167047835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1988</TotalTime>
  <Words>1075</Words>
  <Application>Microsoft Macintosh PowerPoint</Application>
  <PresentationFormat>Custom</PresentationFormat>
  <Paragraphs>70</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Manager/>
  <Company>Harvard Medical School</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Beth Beighlie</dc:creator>
  <cp:keywords/>
  <dc:description/>
  <cp:lastModifiedBy>Alex Bartlett</cp:lastModifiedBy>
  <cp:revision>157</cp:revision>
  <cp:lastPrinted>2013-03-14T20:06:17Z</cp:lastPrinted>
  <dcterms:created xsi:type="dcterms:W3CDTF">2013-02-28T21:00:12Z</dcterms:created>
  <dcterms:modified xsi:type="dcterms:W3CDTF">2015-12-04T17:07:03Z</dcterms:modified>
  <cp:category/>
</cp:coreProperties>
</file>