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1" r:id="rId4"/>
    <p:sldId id="286" r:id="rId5"/>
    <p:sldId id="260" r:id="rId6"/>
    <p:sldId id="285" r:id="rId7"/>
    <p:sldId id="283" r:id="rId8"/>
    <p:sldId id="275" r:id="rId9"/>
    <p:sldId id="277" r:id="rId10"/>
    <p:sldId id="272" r:id="rId11"/>
    <p:sldId id="278" r:id="rId12"/>
    <p:sldId id="280" r:id="rId13"/>
    <p:sldId id="279" r:id="rId14"/>
    <p:sldId id="282" r:id="rId15"/>
    <p:sldId id="287" r:id="rId16"/>
    <p:sldId id="289" r:id="rId17"/>
    <p:sldId id="288" r:id="rId18"/>
    <p:sldId id="264" r:id="rId19"/>
    <p:sldId id="265" r:id="rId20"/>
    <p:sldId id="266" r:id="rId21"/>
    <p:sldId id="284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 Learning: What Is Machine Learning? - TechUpdatesDaily">
            <a:extLst>
              <a:ext uri="{FF2B5EF4-FFF2-40B4-BE49-F238E27FC236}">
                <a16:creationId xmlns:a16="http://schemas.microsoft.com/office/drawing/2014/main" id="{74B06EA8-538F-AC1B-D457-E2E5037C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78960" cy="320413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800" dirty="0">
                <a:cs typeface="Calibri Light"/>
              </a:rPr>
            </a:br>
            <a:r>
              <a:rPr lang="en-US" sz="6600" dirty="0">
                <a:solidFill>
                  <a:schemeClr val="bg1"/>
                </a:solidFill>
                <a:latin typeface="Times New Roman"/>
                <a:cs typeface="Calibri Light"/>
              </a:rPr>
              <a:t>College Improvement</a:t>
            </a:r>
            <a:endParaRPr lang="en-US" sz="6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Using Machine Learning to Improve the Lives of Students and Universities </a:t>
            </a:r>
            <a:endParaRPr lang="en-US" sz="20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154F0-3989-0448-2D83-E19A77F2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about Predicting Score from Features for Duquesne?</a:t>
            </a:r>
          </a:p>
        </p:txBody>
      </p:sp>
      <p:pic>
        <p:nvPicPr>
          <p:cNvPr id="4" name="Content Placeholder 3" descr="The Ultimate Guide to Decision Trees for Machine Learning">
            <a:extLst>
              <a:ext uri="{FF2B5EF4-FFF2-40B4-BE49-F238E27FC236}">
                <a16:creationId xmlns:a16="http://schemas.microsoft.com/office/drawing/2014/main" id="{F28804B9-74B7-4873-D58C-FFC048CEC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479" y="1675227"/>
            <a:ext cx="71450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E9EC406-5329-BB47-57BE-83E3E3EB3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2726"/>
            <a:ext cx="11277600" cy="58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24182C1-C971-9997-3D20-6965F0F20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4320"/>
            <a:ext cx="10972798" cy="6309360"/>
          </a:xfrm>
        </p:spPr>
      </p:pic>
    </p:spTree>
    <p:extLst>
      <p:ext uri="{BB962C8B-B14F-4D97-AF65-F5344CB8AC3E}">
        <p14:creationId xmlns:p14="http://schemas.microsoft.com/office/powerpoint/2010/main" val="39433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0C9BB-AD96-E5A8-144A-A24BAA7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Pittsburgh College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Totals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43051-E232-DCDE-E5AC-AEFDC83F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668139"/>
            <a:ext cx="10183646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59EEA-19AB-1ADA-8766-E3F564FA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4430416"/>
            <a:ext cx="10183646" cy="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30F9B-884F-8071-D00D-B8E02943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>
                <a:ea typeface="Calibri Light"/>
                <a:cs typeface="Calibri Light"/>
              </a:rPr>
              <a:t>Endowments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BEDD-B153-A4C9-5207-C9C2938C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ea typeface="Calibri"/>
                <a:cs typeface="Calibri"/>
              </a:rPr>
              <a:t>Some Colleges Receive more money than others, so to maintain proportionally I’ll show financial metrics with and without outliers (3 outliers being MIT, Harvard, and Princeton)</a:t>
            </a:r>
          </a:p>
          <a:p>
            <a:r>
              <a:rPr lang="en-US" sz="2000" b="1" dirty="0">
                <a:cs typeface="Calibri"/>
              </a:rPr>
              <a:t>Average Duquesne Endowment: $</a:t>
            </a:r>
            <a:r>
              <a:rPr lang="en-US" sz="2000" b="1" i="0" dirty="0">
                <a:effectLst/>
              </a:rPr>
              <a:t>247,335,875.00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Average Endowment of top 30 universities Excluding Outliers: $</a:t>
            </a:r>
            <a:r>
              <a:rPr lang="en-US" sz="2000" b="1" dirty="0"/>
              <a:t>282,327,970.86</a:t>
            </a:r>
          </a:p>
          <a:p>
            <a:endParaRPr lang="en-US" sz="2200" b="1" dirty="0"/>
          </a:p>
          <a:p>
            <a:endParaRPr lang="en-US" sz="2200" dirty="0"/>
          </a:p>
        </p:txBody>
      </p:sp>
      <p:pic>
        <p:nvPicPr>
          <p:cNvPr id="5" name="Picture 4" descr="A white and blue graph&#10;&#10;Description automatically generated">
            <a:extLst>
              <a:ext uri="{FF2B5EF4-FFF2-40B4-BE49-F238E27FC236}">
                <a16:creationId xmlns:a16="http://schemas.microsoft.com/office/drawing/2014/main" id="{D99D9428-B871-C532-8863-09968997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9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AFCB-381E-A150-7D5B-8A95D3F8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-599729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Improving Duquesne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9E0F-7DCD-A0F8-E41C-E51D31AE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12" y="1302902"/>
            <a:ext cx="5219307" cy="50544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Top 30 Universities Average Programs: </a:t>
            </a:r>
            <a:r>
              <a:rPr lang="en-US" sz="2000" b="1" dirty="0"/>
              <a:t>25.19</a:t>
            </a:r>
            <a:r>
              <a:rPr lang="en-US" sz="2000" dirty="0"/>
              <a:t>, Duquesne: </a:t>
            </a:r>
            <a:r>
              <a:rPr lang="en-US" sz="2000" b="1" dirty="0"/>
              <a:t>15.345</a:t>
            </a:r>
          </a:p>
          <a:p>
            <a:pPr marL="0" indent="0">
              <a:buNone/>
            </a:pPr>
            <a:r>
              <a:rPr lang="en-US" sz="2000" dirty="0"/>
              <a:t>Increase number of programs by approximately 10</a:t>
            </a:r>
          </a:p>
          <a:p>
            <a:pPr marL="0" indent="0">
              <a:buNone/>
            </a:pPr>
            <a:r>
              <a:rPr lang="en-US" sz="2000" b="1" dirty="0"/>
              <a:t>14.2%</a:t>
            </a:r>
            <a:r>
              <a:rPr lang="en-US" sz="2000" b="0" i="0" dirty="0">
                <a:effectLst/>
              </a:rPr>
              <a:t> of top 30 degrees are engineering, Duquesne: 0.3%</a:t>
            </a:r>
          </a:p>
          <a:p>
            <a:pPr marL="0" indent="0">
              <a:buNone/>
            </a:pPr>
            <a:r>
              <a:rPr lang="en-US" sz="2000" dirty="0"/>
              <a:t>Offer a more robust engineering program to offer better paths for students, engineering in high demand!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Top 30 Universities Instructional Expenditures per Student </a:t>
            </a:r>
            <a:r>
              <a:rPr lang="en-US" sz="2000" b="1" dirty="0"/>
              <a:t>$50,201.86. Without outliers</a:t>
            </a:r>
            <a:r>
              <a:rPr lang="en-US" sz="2000" dirty="0"/>
              <a:t> </a:t>
            </a:r>
            <a:r>
              <a:rPr lang="en-US" sz="2000" b="1" dirty="0"/>
              <a:t>$27,037.0</a:t>
            </a:r>
            <a:r>
              <a:rPr lang="en-US" sz="2000" dirty="0"/>
              <a:t>, Duquesne: </a:t>
            </a:r>
            <a:r>
              <a:rPr lang="en-US" sz="2000" b="1" dirty="0"/>
              <a:t>$10,748.12</a:t>
            </a:r>
          </a:p>
          <a:p>
            <a:pPr marL="0" indent="0">
              <a:buNone/>
            </a:pPr>
            <a:r>
              <a:rPr lang="en-US" sz="2000" dirty="0"/>
              <a:t>Increase Spending in the classrooms rather than on amenities to increase skill development of students</a:t>
            </a:r>
          </a:p>
          <a:p>
            <a:endParaRPr lang="en-US" sz="1600" dirty="0"/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7" name="Graphic 6" descr="Bank Check">
            <a:extLst>
              <a:ext uri="{FF2B5EF4-FFF2-40B4-BE49-F238E27FC236}">
                <a16:creationId xmlns:a16="http://schemas.microsoft.com/office/drawing/2014/main" id="{C0DD6069-2318-A202-42D7-3C477494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8019" y="1292268"/>
            <a:ext cx="4273463" cy="427346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0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A616E-BAF9-3D95-4162-2E93EF5A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Improving Duquesne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144CDBC-D8C0-07DD-B135-2F2C1A17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Top 30 average faculty salary</a:t>
            </a:r>
            <a:r>
              <a:rPr lang="en-US" sz="1600" b="1" dirty="0">
                <a:solidFill>
                  <a:schemeClr val="bg1"/>
                </a:solidFill>
              </a:rPr>
              <a:t>: $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12,515.41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,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Without Outliers: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$11,459.15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Duquesne: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$8,658.5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Top Universities pay faculty with a higher proportion to their endowment. Duquesne should pay more to professors to attract better talent and incentivize current employees.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Top 30 average admission rate: </a:t>
            </a:r>
            <a:r>
              <a:rPr lang="en-US" sz="1600" b="1" dirty="0">
                <a:solidFill>
                  <a:schemeClr val="bg1"/>
                </a:solidFill>
              </a:rPr>
              <a:t>20%</a:t>
            </a:r>
            <a:r>
              <a:rPr lang="en-US" sz="1600" dirty="0">
                <a:solidFill>
                  <a:schemeClr val="bg1"/>
                </a:solidFill>
              </a:rPr>
              <a:t>, Duquesne: </a:t>
            </a:r>
            <a:r>
              <a:rPr lang="en-US" sz="1600" b="1" dirty="0">
                <a:solidFill>
                  <a:schemeClr val="bg1"/>
                </a:solidFill>
              </a:rPr>
              <a:t>73.5%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Be more selective in admission to attract high quality students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 on document with pen">
            <a:extLst>
              <a:ext uri="{FF2B5EF4-FFF2-40B4-BE49-F238E27FC236}">
                <a16:creationId xmlns:a16="http://schemas.microsoft.com/office/drawing/2014/main" id="{695067BC-888F-C00D-921F-C6956B144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525453" y="604289"/>
            <a:ext cx="5666547" cy="56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6B5D8-340A-6754-C6D9-D0B3BE73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Duquesne’s Spending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A4B428D5-370F-1FC4-62E6-B112C9A2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Allocate more of purchasing expenses to employee wages</a:t>
            </a:r>
          </a:p>
          <a:p>
            <a:r>
              <a:rPr lang="en-US" sz="2200" dirty="0"/>
              <a:t>Reallocate spending within the “Student Spending”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DF901-5898-6287-4B7C-2A4BBE53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22" y="640080"/>
            <a:ext cx="51176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7F9E-8322-BB00-0275-DA8F054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-664174"/>
            <a:ext cx="890778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Best Model is </a:t>
            </a:r>
            <a:r>
              <a:rPr lang="en-US" sz="3600" b="1" dirty="0"/>
              <a:t>XGBoost – </a:t>
            </a:r>
            <a:r>
              <a:rPr lang="en-US" sz="3600" b="1" dirty="0">
                <a:solidFill>
                  <a:srgbClr val="000000"/>
                </a:solidFill>
              </a:rPr>
              <a:t>Mean Square </a:t>
            </a:r>
            <a:r>
              <a:rPr lang="en-US" sz="3600" b="1" dirty="0" err="1">
                <a:solidFill>
                  <a:srgbClr val="000000"/>
                </a:solidFill>
              </a:rPr>
              <a:t>Error</a:t>
            </a:r>
            <a:r>
              <a:rPr lang="en-US" sz="3600" b="1" dirty="0" err="1">
                <a:solidFill>
                  <a:srgbClr val="FFFFFF"/>
                </a:solidFill>
              </a:rPr>
              <a:t>t</a:t>
            </a:r>
            <a:endParaRPr lang="en-US" sz="3600" b="1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11" name="Content Placeholder 1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C92A073-2DCB-E815-135D-D3C83399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68" y="926877"/>
            <a:ext cx="9961052" cy="5727606"/>
          </a:xfrm>
        </p:spPr>
      </p:pic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6F50995-B83F-CC17-15B7-77B77508C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835342"/>
            <a:ext cx="12192000" cy="63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B86E2-68A0-6C1A-E388-AFB0B42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88" y="26057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EFAD-9C1E-5692-4408-5F6D1AFB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3511653"/>
            <a:ext cx="3125337" cy="11368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6000" kern="1200" dirty="0">
                <a:latin typeface="+mn-lt"/>
                <a:ea typeface="+mn-ea"/>
                <a:cs typeface="+mn-cs"/>
              </a:rPr>
              <a:t>Missing Values</a:t>
            </a:r>
            <a:r>
              <a:rPr lang="en-US" sz="6000" dirty="0"/>
              <a:t>!</a:t>
            </a:r>
            <a:endParaRPr lang="en-US" sz="6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CA1F5-D28C-A627-758D-EDD9B48B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87" y="137653"/>
            <a:ext cx="2686425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1E10F-AA42-4836-939C-E33E058D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How to Improve a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E4C0-B0C5-645F-FB94-A77C2A4E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273" y="1688954"/>
            <a:ext cx="4958966" cy="22097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To use Regression Models to predict the ‘Score’ of a college. The score is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/>
                <a:cs typeface="Calibri"/>
              </a:rPr>
              <a:t>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ŷ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/ y) + 0.5(w/z)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Where x is the average salary of a graduate after 10  years, y is the average debt. W is the enrollment size, and z is the count of  students with employment</a:t>
            </a:r>
          </a:p>
        </p:txBody>
      </p:sp>
      <p:pic>
        <p:nvPicPr>
          <p:cNvPr id="4" name="Picture 3" descr="Regression Analysis Tutorial with Examples | Prwatech">
            <a:extLst>
              <a:ext uri="{FF2B5EF4-FFF2-40B4-BE49-F238E27FC236}">
                <a16:creationId xmlns:a16="http://schemas.microsoft.com/office/drawing/2014/main" id="{976927EB-C18B-DD32-7E42-91134C21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47788"/>
            <a:ext cx="4788505" cy="243016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C24963-CF42-0EE2-427D-63C6CCC1A413}"/>
              </a:ext>
            </a:extLst>
          </p:cNvPr>
          <p:cNvSpPr txBox="1">
            <a:spLocks/>
          </p:cNvSpPr>
          <p:nvPr/>
        </p:nvSpPr>
        <p:spPr>
          <a:xfrm>
            <a:off x="1076273" y="4978046"/>
            <a:ext cx="4958966" cy="220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The features used in prediction will be controllable by the University such as Faculty Salary, Admission Rate, and Average Instructional Expenditures per Student 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3690-9407-78C1-ED4E-A78BFA15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 Solution? Imputation &amp;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F120B-9918-BC8C-115E-BA026B19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9" y="1542288"/>
            <a:ext cx="11024861" cy="44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B0498-FABF-B731-838D-78DD1575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75563"/>
            <a:ext cx="345971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Imputation: Iterative Imputer (Supervised Learning to Find Missing Values from Other Columns)</a:t>
            </a:r>
          </a:p>
        </p:txBody>
      </p:sp>
      <p:pic>
        <p:nvPicPr>
          <p:cNvPr id="2050" name="Picture 2" descr="5 Ways To Handle Missing Values In Machine Learning Datasets">
            <a:extLst>
              <a:ext uri="{FF2B5EF4-FFF2-40B4-BE49-F238E27FC236}">
                <a16:creationId xmlns:a16="http://schemas.microsoft.com/office/drawing/2014/main" id="{4289BD88-FCDC-F76B-8D13-D8D0B2ED9B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2083205"/>
            <a:ext cx="7225748" cy="26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1FE523-0331-CF04-13CA-F6F0FFB52BE1}"/>
              </a:ext>
            </a:extLst>
          </p:cNvPr>
          <p:cNvSpPr txBox="1">
            <a:spLocks/>
          </p:cNvSpPr>
          <p:nvPr/>
        </p:nvSpPr>
        <p:spPr>
          <a:xfrm>
            <a:off x="578888" y="3785666"/>
            <a:ext cx="3383512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>
                <a:solidFill>
                  <a:srgbClr val="FFFFFF"/>
                </a:solidFill>
              </a:rPr>
              <a:t>Better than mean value imputation, KNN supervised imputation, and XGBoost built in </a:t>
            </a:r>
            <a:r>
              <a:rPr lang="en-US" sz="3100" b="1" dirty="0" err="1">
                <a:solidFill>
                  <a:srgbClr val="FFFFFF"/>
                </a:solidFill>
              </a:rPr>
              <a:t>NaN</a:t>
            </a:r>
            <a:r>
              <a:rPr lang="en-US" sz="3100" b="1" dirty="0">
                <a:solidFill>
                  <a:srgbClr val="FFFFFF"/>
                </a:solidFill>
              </a:rPr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156764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AF72A-6981-E436-DCAF-8A104251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55140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  <a:r>
              <a:rPr lang="en-US" sz="4000" b="1" dirty="0">
                <a:solidFill>
                  <a:srgbClr val="FFFFFF"/>
                </a:solidFill>
              </a:rPr>
              <a:t>: Poor Hyperparameters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Bias-Variance Tradeoff">
            <a:extLst>
              <a:ext uri="{FF2B5EF4-FFF2-40B4-BE49-F238E27FC236}">
                <a16:creationId xmlns:a16="http://schemas.microsoft.com/office/drawing/2014/main" id="{6EC760E8-5A3E-3503-58B0-FD48BD73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04" y="1966293"/>
            <a:ext cx="1099299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80BEF-82CB-CB7C-C420-C79100D9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661920"/>
            <a:ext cx="4186381" cy="13308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b="1" dirty="0">
                <a:ea typeface="Calibri Light"/>
                <a:cs typeface="Calibri Light"/>
              </a:rPr>
              <a:t>Challenge Solution? Grid Search!</a:t>
            </a:r>
          </a:p>
          <a:p>
            <a:endParaRPr lang="en-US" sz="3400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CE58B7A-A6B3-9ECF-A12F-C8483E4B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70" y="377436"/>
            <a:ext cx="6581635" cy="61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5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6CD3F-98BF-11FA-4AF4-DB046AA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 Search Works – Lower Error with Best Parameters</a:t>
            </a:r>
          </a:p>
        </p:txBody>
      </p:sp>
      <p:pic>
        <p:nvPicPr>
          <p:cNvPr id="7" name="Content Placeholder 6" descr="A green and blue squares&#10;&#10;Description automatically generated">
            <a:extLst>
              <a:ext uri="{FF2B5EF4-FFF2-40B4-BE49-F238E27FC236}">
                <a16:creationId xmlns:a16="http://schemas.microsoft.com/office/drawing/2014/main" id="{C47462D4-0683-5495-7C73-549B13A7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>
          <a:xfrm>
            <a:off x="3715517" y="943980"/>
            <a:ext cx="8153400" cy="458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96DD0-CF32-027E-AFF4-FA81CB5B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85" y="5530265"/>
            <a:ext cx="689706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2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4D96CC1C-6B68-EEE9-595A-3D7D94A30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02769-C004-3854-DD08-A3F279E3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ea typeface="Calibri Light"/>
                <a:cs typeface="Calibri Light"/>
              </a:rPr>
              <a:t>Conclusions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AE46-7D45-E44D-562B-875FDB66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502152"/>
            <a:ext cx="10930205" cy="26700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Regression Techniques applied to big data can produce useful insights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My tool can be used as a resource for students to make smart financial decisions when choosing colleges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Correlations can also be used by Universities to inform policy decisions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Real world data messy and challenging!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Patience + Perseverance essential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5189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46F-02BF-6145-4BAC-7F5A55C8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Want to Find out More: Checkout Repo!</a:t>
            </a:r>
            <a:endParaRPr lang="en-US" b="1" dirty="0"/>
          </a:p>
        </p:txBody>
      </p:sp>
      <p:pic>
        <p:nvPicPr>
          <p:cNvPr id="26" name="Content Placeholder 25" descr="A screenshot of a computer&#10;&#10;Description automatically generated">
            <a:extLst>
              <a:ext uri="{FF2B5EF4-FFF2-40B4-BE49-F238E27FC236}">
                <a16:creationId xmlns:a16="http://schemas.microsoft.com/office/drawing/2014/main" id="{5BA2CA2E-FCF2-43F7-3BC1-16D26A44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2" r="8278" b="20561"/>
          <a:stretch/>
        </p:blipFill>
        <p:spPr>
          <a:xfrm>
            <a:off x="795584" y="1620754"/>
            <a:ext cx="10590352" cy="4819641"/>
          </a:xfrm>
        </p:spPr>
      </p:pic>
    </p:spTree>
    <p:extLst>
      <p:ext uri="{BB962C8B-B14F-4D97-AF65-F5344CB8AC3E}">
        <p14:creationId xmlns:p14="http://schemas.microsoft.com/office/powerpoint/2010/main" val="286521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8519D-4FC9-B561-6658-0625A7FB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 is Standardized and Weighted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4F4605D-AADC-BEA2-53CB-17337FDCF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23190"/>
            <a:ext cx="11548872" cy="34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C30E-F8DF-8A8A-565A-3D36CDB6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Data: Filtered Years above 2006 and Degree Type (Bachelors and Above Only)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734ED-EB2F-0EF1-852C-EDE4F0C3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23845"/>
            <a:ext cx="7214616" cy="43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29A5-95C5-5C85-E1D1-406836B9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 dirty="0">
                <a:latin typeface="Times New Roman"/>
                <a:ea typeface="Calibri Light"/>
                <a:cs typeface="Calibri Light"/>
              </a:rPr>
              <a:t>Results – Correlations of Features with Score</a:t>
            </a:r>
            <a:endParaRPr lang="en-US" sz="3000" b="1" dirty="0">
              <a:latin typeface="Times New Roman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AEA643-ACF7-B733-D3F3-BC6B0FC2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Times New Roman"/>
                <a:ea typeface="Calibri"/>
                <a:cs typeface="Calibri"/>
              </a:rPr>
              <a:t>High Scoring Universities correlated with higher faculty salaries, more spending for instruction per student, and more programs offered</a:t>
            </a:r>
          </a:p>
          <a:p>
            <a:r>
              <a:rPr lang="en-US" sz="2200" dirty="0">
                <a:latin typeface="Times New Roman"/>
                <a:ea typeface="Calibri"/>
                <a:cs typeface="Calibri"/>
              </a:rPr>
              <a:t>Low Scoring Universities correlated with high admission rates.</a:t>
            </a:r>
          </a:p>
          <a:p>
            <a:r>
              <a:rPr lang="en-US" sz="2200" dirty="0">
                <a:latin typeface="Times New Roman"/>
                <a:ea typeface="Calibri"/>
                <a:cs typeface="Calibri"/>
              </a:rPr>
              <a:t>Student to Faculty ratio a negligible feature in predicting score</a:t>
            </a:r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616BB6E-8A57-6DFD-7425-B0DBE691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0"/>
            <a:ext cx="6903720" cy="3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57360BCD-DDCB-65F6-4BC2-EAB51842F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65" y="944590"/>
            <a:ext cx="6625092" cy="496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E2FB2-9589-3EE5-E942-D903F1914373}"/>
              </a:ext>
            </a:extLst>
          </p:cNvPr>
          <p:cNvSpPr txBox="1"/>
          <p:nvPr/>
        </p:nvSpPr>
        <p:spPr>
          <a:xfrm>
            <a:off x="8067856" y="1518249"/>
            <a:ext cx="3155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correlation coefficient score of </a:t>
            </a:r>
            <a:r>
              <a:rPr lang="en-US" sz="2400" b="1" dirty="0"/>
              <a:t>.587. </a:t>
            </a:r>
            <a:r>
              <a:rPr lang="en-US" sz="2400" dirty="0"/>
              <a:t>Considered a moderate positive correlation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392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946B-B51F-F5F1-9741-189CDEA0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Important Features: Higher Value = Earlier Split with more Gain</a:t>
            </a:r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B7E4C076-B635-4A19-147C-38EA4F6A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77" y="1690688"/>
            <a:ext cx="8663446" cy="498148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78F91-5BA3-0BCD-8953-17FD7AD4B30F}"/>
              </a:ext>
            </a:extLst>
          </p:cNvPr>
          <p:cNvSpPr/>
          <p:nvPr/>
        </p:nvSpPr>
        <p:spPr>
          <a:xfrm>
            <a:off x="4710023" y="2035834"/>
            <a:ext cx="2932981" cy="2242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6ADF-8B6F-0CA2-5ADC-64613A51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5" y="84542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Scoring Colleges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B8901-B606-5030-8052-23B51EDF8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02" y="255688"/>
            <a:ext cx="6199933" cy="636444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BCE33-4329-5DB2-28D6-0B5E1AE788F3}"/>
              </a:ext>
            </a:extLst>
          </p:cNvPr>
          <p:cNvSpPr txBox="1">
            <a:spLocks/>
          </p:cNvSpPr>
          <p:nvPr/>
        </p:nvSpPr>
        <p:spPr>
          <a:xfrm>
            <a:off x="361971" y="3143821"/>
            <a:ext cx="3459716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</a:rPr>
              <a:t>Medical Schools, Law Schools, Military Academies, and Ivy Leagues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2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6ADF-8B6F-0CA2-5ADC-64613A51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65363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Lowest Scoring Colleges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D27BC-320C-7797-51D8-57A39CF1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233" y="114010"/>
            <a:ext cx="5844472" cy="6629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0A308B-A03E-BAE0-5142-B062048DD196}"/>
              </a:ext>
            </a:extLst>
          </p:cNvPr>
          <p:cNvSpPr txBox="1">
            <a:spLocks/>
          </p:cNvSpPr>
          <p:nvPr/>
        </p:nvSpPr>
        <p:spPr>
          <a:xfrm>
            <a:off x="578888" y="2949582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</a:rPr>
              <a:t>Art Schools, Design Colleges, Theology Schools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593</Words>
  <Application>Microsoft Office PowerPoint</Application>
  <PresentationFormat>Widescreen</PresentationFormat>
  <Paragraphs>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office theme</vt:lpstr>
      <vt:lpstr> College Improvement</vt:lpstr>
      <vt:lpstr>How to Improve a University</vt:lpstr>
      <vt:lpstr>Score is Standardized and Weighted</vt:lpstr>
      <vt:lpstr>Data: Filtered Years above 2006 and Degree Type (Bachelors and Above Only)</vt:lpstr>
      <vt:lpstr>Results – Correlations of Features with Score</vt:lpstr>
      <vt:lpstr>PowerPoint Presentation</vt:lpstr>
      <vt:lpstr>Important Features: Higher Value = Earlier Split with more Gain</vt:lpstr>
      <vt:lpstr>Top Scoring Colleges</vt:lpstr>
      <vt:lpstr>Lowest Scoring Colleges</vt:lpstr>
      <vt:lpstr>What about Predicting Score from Features for Duquesne?</vt:lpstr>
      <vt:lpstr>PowerPoint Presentation</vt:lpstr>
      <vt:lpstr>PowerPoint Presentation</vt:lpstr>
      <vt:lpstr>Pittsburgh College Totals</vt:lpstr>
      <vt:lpstr>Endowments</vt:lpstr>
      <vt:lpstr>Improving Duquesne</vt:lpstr>
      <vt:lpstr>Improving Duquesne</vt:lpstr>
      <vt:lpstr>Duquesne’s Spending</vt:lpstr>
      <vt:lpstr>Best Model is XGBoost – Mean Square Errort</vt:lpstr>
      <vt:lpstr>Challenges</vt:lpstr>
      <vt:lpstr>Challenge Solution? Imputation &amp; Feature Selection</vt:lpstr>
      <vt:lpstr>Best Imputation: Iterative Imputer (Supervised Learning to Find Missing Values from Other Columns)</vt:lpstr>
      <vt:lpstr>Challenges: Poor Hyperparameters</vt:lpstr>
      <vt:lpstr>Challenge Solution? Grid Search! </vt:lpstr>
      <vt:lpstr>Grid Search Works – Lower Error with Best Parameters</vt:lpstr>
      <vt:lpstr>Conclusions</vt:lpstr>
      <vt:lpstr>Want to Find out More: Checkout Repo!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Mazurkiewicz</dc:creator>
  <cp:lastModifiedBy>Jacob Mazurkiewicz</cp:lastModifiedBy>
  <cp:revision>244</cp:revision>
  <dcterms:created xsi:type="dcterms:W3CDTF">2024-03-03T18:51:08Z</dcterms:created>
  <dcterms:modified xsi:type="dcterms:W3CDTF">2024-03-21T12:20:11Z</dcterms:modified>
</cp:coreProperties>
</file>