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648" r:id="rId2"/>
    <p:sldMasterId id="2147483661" r:id="rId3"/>
  </p:sldMasterIdLst>
  <p:notesMasterIdLst>
    <p:notesMasterId r:id="rId11"/>
  </p:notesMasterIdLst>
  <p:sldIdLst>
    <p:sldId id="257" r:id="rId4"/>
    <p:sldId id="263" r:id="rId5"/>
    <p:sldId id="265" r:id="rId6"/>
    <p:sldId id="266" r:id="rId7"/>
    <p:sldId id="267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985"/>
    <a:srgbClr val="00B0F0"/>
    <a:srgbClr val="1E487D"/>
    <a:srgbClr val="9BBB59"/>
    <a:srgbClr val="984808"/>
    <a:srgbClr val="C10000"/>
    <a:srgbClr val="C0504D"/>
    <a:srgbClr val="FF0000"/>
    <a:srgbClr val="F79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7A7-6162-48D5-A524-538E9C3CF460}" type="datetimeFigureOut">
              <a:rPr lang="en-US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594EC-86FE-4F54-9FBA-5F2A5C8E0D1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25438" y="700088"/>
            <a:ext cx="6205537" cy="3490912"/>
          </a:xfrm>
          <a:prstGeom prst="rect">
            <a:avLst/>
          </a:prstGeom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24040"/>
            <a:ext cx="5485680" cy="419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3884760" y="8846640"/>
            <a:ext cx="2971080" cy="465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FA4D145-C9FA-41A3-ABA2-DDB72092CE3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ヒラギノ角ゴ Pro W3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83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600" y="3682560"/>
            <a:ext cx="1097232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232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60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2320" y="368256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59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52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60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52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440" y="3682560"/>
            <a:ext cx="35328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4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9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75986" indent="-431989">
              <a:spcBef>
                <a:spcPts val="18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300" b="0" strike="noStrike" spc="-1"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700" b="0" strike="noStrike" spc="-1"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9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32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575986" indent="-431989">
              <a:spcBef>
                <a:spcPts val="188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4300" b="0" strike="noStrike" spc="-1">
                <a:latin typeface="Arial"/>
              </a:rPr>
              <a:t>Click to edit the outline text format</a:t>
            </a:r>
          </a:p>
          <a:p>
            <a:pPr marL="1151971" lvl="1" indent="-431989">
              <a:spcBef>
                <a:spcPts val="151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700" b="0" strike="noStrike" spc="-1">
                <a:latin typeface="Arial"/>
              </a:rPr>
              <a:t>Second Outline Level</a:t>
            </a:r>
          </a:p>
          <a:p>
            <a:pPr marL="1727957" lvl="2" indent="-383990">
              <a:spcBef>
                <a:spcPts val="113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Third Outline Level</a:t>
            </a:r>
          </a:p>
          <a:p>
            <a:pPr marL="2303942" lvl="3" indent="-287993">
              <a:spcBef>
                <a:spcPts val="75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700" b="0" strike="noStrike" spc="-1">
                <a:latin typeface="Arial"/>
              </a:rPr>
              <a:t>Fourth Outline Level</a:t>
            </a:r>
          </a:p>
          <a:p>
            <a:pPr marL="2879928" lvl="4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Fifth Outline Level</a:t>
            </a:r>
          </a:p>
          <a:p>
            <a:pPr marL="3455914" lvl="5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Sixth Outline Level</a:t>
            </a:r>
          </a:p>
          <a:p>
            <a:pPr marL="4031899" lvl="6" indent="-287993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1"/>
          <p:cNvPicPr/>
          <p:nvPr/>
        </p:nvPicPr>
        <p:blipFill>
          <a:blip r:embed="rId3"/>
          <a:stretch/>
        </p:blipFill>
        <p:spPr>
          <a:xfrm>
            <a:off x="5913120" y="838080"/>
            <a:ext cx="4672800" cy="544320"/>
          </a:xfrm>
          <a:prstGeom prst="rect">
            <a:avLst/>
          </a:prstGeom>
          <a:ln w="0">
            <a:noFill/>
          </a:ln>
        </p:spPr>
      </p:pic>
      <p:sp>
        <p:nvSpPr>
          <p:cNvPr id="83" name="Line 1"/>
          <p:cNvSpPr/>
          <p:nvPr/>
        </p:nvSpPr>
        <p:spPr>
          <a:xfrm>
            <a:off x="838080" y="4140000"/>
            <a:ext cx="7492800" cy="0"/>
          </a:xfrm>
          <a:prstGeom prst="line">
            <a:avLst/>
          </a:prstGeom>
          <a:ln w="19050">
            <a:solidFill>
              <a:srgbClr val="BF57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" name="CustomShape 3"/>
          <p:cNvSpPr/>
          <p:nvPr/>
        </p:nvSpPr>
        <p:spPr>
          <a:xfrm>
            <a:off x="731520" y="609600"/>
            <a:ext cx="10437120" cy="51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>
              <a:lnSpc>
                <a:spcPct val="90000"/>
              </a:lnSpc>
              <a:spcBef>
                <a:spcPts val="1335"/>
              </a:spcBef>
              <a:tabLst>
                <a:tab pos="0" algn="l"/>
              </a:tabLst>
            </a:pPr>
            <a:r>
              <a:rPr lang="en-US" sz="1600" cap="all" spc="-1" dirty="0">
                <a:solidFill>
                  <a:srgbClr val="BF5700"/>
                </a:solidFill>
                <a:latin typeface="Arial Black"/>
                <a:ea typeface="Arial"/>
              </a:rPr>
              <a:t>Summer 2025</a:t>
            </a:r>
            <a:endParaRPr lang="en-US" sz="1600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670560" y="1600320"/>
            <a:ext cx="10514880" cy="233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b">
            <a:noAutofit/>
          </a:bodyPr>
          <a:lstStyle/>
          <a:p>
            <a:pPr>
              <a:lnSpc>
                <a:spcPts val="5333"/>
              </a:lnSpc>
            </a:pPr>
            <a:r>
              <a:rPr lang="en-US" sz="4000" b="1" cap="all" spc="-1" dirty="0">
                <a:solidFill>
                  <a:srgbClr val="BF5700"/>
                </a:solidFill>
                <a:latin typeface="Arial Black"/>
                <a:ea typeface="Arial Black"/>
              </a:rPr>
              <a:t>Quant Finance Mini projects</a:t>
            </a:r>
            <a:endParaRPr lang="en-US" sz="4000" spc="-1" dirty="0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731520" y="4444800"/>
            <a:ext cx="10514880" cy="60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Autofit/>
          </a:bodyPr>
          <a:lstStyle/>
          <a:p>
            <a:pPr>
              <a:lnSpc>
                <a:spcPct val="90000"/>
              </a:lnSpc>
              <a:spcBef>
                <a:spcPts val="1335"/>
              </a:spcBef>
              <a:tabLst>
                <a:tab pos="0" algn="l"/>
              </a:tabLst>
            </a:pPr>
            <a:r>
              <a:rPr lang="en-US" sz="1900" spc="-1" dirty="0">
                <a:solidFill>
                  <a:srgbClr val="BF5700"/>
                </a:solidFill>
                <a:latin typeface="Arial"/>
                <a:ea typeface="Arial"/>
              </a:rPr>
              <a:t>Jake McGrath – Department of Physics, UT Austin</a:t>
            </a:r>
            <a:endParaRPr lang="en-US" sz="1900" spc="-1" dirty="0">
              <a:latin typeface="Arial"/>
            </a:endParaRPr>
          </a:p>
        </p:txBody>
      </p:sp>
      <p:pic>
        <p:nvPicPr>
          <p:cNvPr id="88" name="Picture 15"/>
          <p:cNvPicPr/>
          <p:nvPr/>
        </p:nvPicPr>
        <p:blipFill>
          <a:blip r:embed="rId4"/>
          <a:stretch/>
        </p:blipFill>
        <p:spPr>
          <a:xfrm>
            <a:off x="9672480" y="501120"/>
            <a:ext cx="2502240" cy="121824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DF8A471-8F37-395C-BD73-920F5D991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98" y="4610778"/>
            <a:ext cx="2247222" cy="2247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53075-1854-AAB1-2974-5C12D59F351D}"/>
              </a:ext>
            </a:extLst>
          </p:cNvPr>
          <p:cNvSpPr txBox="1"/>
          <p:nvPr/>
        </p:nvSpPr>
        <p:spPr>
          <a:xfrm>
            <a:off x="10174907" y="4249442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GitHub Repo</a:t>
            </a:r>
          </a:p>
        </p:txBody>
      </p:sp>
    </p:spTree>
    <p:extLst>
      <p:ext uri="{BB962C8B-B14F-4D97-AF65-F5344CB8AC3E}">
        <p14:creationId xmlns:p14="http://schemas.microsoft.com/office/powerpoint/2010/main" val="312522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lang="en-US" sz="2400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60961" y="629257"/>
            <a:ext cx="5284124" cy="58796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Autofit/>
          </a:bodyPr>
          <a:lstStyle/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Portfolio Construction</a:t>
            </a:r>
          </a:p>
          <a:p>
            <a:pPr marL="914629" lvl="1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Designed both high-risk and low-risk portfolios using historical stock data from </a:t>
            </a:r>
            <a:r>
              <a:rPr lang="en-US" sz="2000" spc="-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yfinance</a:t>
            </a:r>
            <a:r>
              <a:rPr lang="en-US" sz="20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.</a:t>
            </a:r>
          </a:p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Statistical Assumptions</a:t>
            </a:r>
          </a:p>
          <a:p>
            <a:pPr marL="914629" lvl="1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Tested core assumptions of financial mathematics, including whether stock log-returns follow a normal distribution.</a:t>
            </a:r>
          </a:p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Option Pricing Visualization</a:t>
            </a:r>
          </a:p>
          <a:p>
            <a:pPr marL="914629" lvl="1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Created visualizations to illustrate how option prices evolve with changes in spot price and time to maturity.</a:t>
            </a:r>
          </a:p>
          <a:p>
            <a:pPr marL="457429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Hedging Under Dynamic Volatility</a:t>
            </a:r>
          </a:p>
          <a:p>
            <a:pPr marL="914629" lvl="1" indent="-456469">
              <a:spcBef>
                <a:spcPts val="533"/>
              </a:spcBef>
              <a:buClr>
                <a:srgbClr val="404040"/>
              </a:buClr>
              <a:buFont typeface="Arial"/>
              <a:buChar char="•"/>
            </a:pPr>
            <a:r>
              <a:rPr lang="en-US" sz="20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 </a:t>
            </a:r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51FDAAF1-5B92-AC63-5C8D-66B397AC0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726" y="575661"/>
            <a:ext cx="6369673" cy="207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6D7CAFE5-7486-751B-4E71-402B0753D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26" y="2707103"/>
            <a:ext cx="6922874" cy="154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D3B3FC39-36B4-DE9F-76C0-B7C841CA9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294" y="4378549"/>
            <a:ext cx="4488938" cy="199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817E7D-7407-AA92-6959-1143DDF90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94"/>
          <a:stretch>
            <a:fillRect/>
          </a:stretch>
        </p:blipFill>
        <p:spPr bwMode="auto">
          <a:xfrm>
            <a:off x="4827520" y="4775552"/>
            <a:ext cx="2853774" cy="185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F059CA-F0AC-63AA-60A1-00F15051CA16}"/>
              </a:ext>
            </a:extLst>
          </p:cNvPr>
          <p:cNvSpPr txBox="1"/>
          <p:nvPr/>
        </p:nvSpPr>
        <p:spPr>
          <a:xfrm>
            <a:off x="1003403" y="5287987"/>
            <a:ext cx="3824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Investigated how time-varying volatility affects the performance of delta hedging strategies.</a:t>
            </a:r>
            <a:endParaRPr lang="en-US" sz="2000" spc="-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9B630E-D2A5-5FE8-4A5E-5D66B63C8DAB}"/>
              </a:ext>
            </a:extLst>
          </p:cNvPr>
          <p:cNvSpPr/>
          <p:nvPr/>
        </p:nvSpPr>
        <p:spPr>
          <a:xfrm>
            <a:off x="540327" y="5378335"/>
            <a:ext cx="299258" cy="266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D69CC-6667-B5B5-D697-D980F0BC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>
            <a:extLst>
              <a:ext uri="{FF2B5EF4-FFF2-40B4-BE49-F238E27FC236}">
                <a16:creationId xmlns:a16="http://schemas.microsoft.com/office/drawing/2014/main" id="{AD31F6F9-DB18-0271-A151-858B8CA26B53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Portfolio Construction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5DD9A5-CDBF-0E14-1DE9-45E54EDCA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159744"/>
              </p:ext>
            </p:extLst>
          </p:nvPr>
        </p:nvGraphicFramePr>
        <p:xfrm>
          <a:off x="268789" y="672266"/>
          <a:ext cx="1132095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765">
                  <a:extLst>
                    <a:ext uri="{9D8B030D-6E8A-4147-A177-3AD203B41FA5}">
                      <a16:colId xmlns:a16="http://schemas.microsoft.com/office/drawing/2014/main" val="3058065688"/>
                    </a:ext>
                  </a:extLst>
                </a:gridCol>
                <a:gridCol w="4307595">
                  <a:extLst>
                    <a:ext uri="{9D8B030D-6E8A-4147-A177-3AD203B41FA5}">
                      <a16:colId xmlns:a16="http://schemas.microsoft.com/office/drawing/2014/main" val="2981318092"/>
                    </a:ext>
                  </a:extLst>
                </a:gridCol>
                <a:gridCol w="4307596">
                  <a:extLst>
                    <a:ext uri="{9D8B030D-6E8A-4147-A177-3AD203B41FA5}">
                      <a16:colId xmlns:a16="http://schemas.microsoft.com/office/drawing/2014/main" val="365664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Low Risk Portfolio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</a:rPr>
                        <a:t>High Risk Portfolio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47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Goals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Capital preservation with moderate growth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Rapid growth with volatility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44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Who’s it for?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Long term gains and stability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Potential large gains with risk tolerance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26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Quantification 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Minimize volatility to returns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Maximize returns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975307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D95576-7215-77A3-CE2B-3772FD61016B}"/>
              </a:ext>
            </a:extLst>
          </p:cNvPr>
          <p:cNvSpPr/>
          <p:nvPr/>
        </p:nvSpPr>
        <p:spPr>
          <a:xfrm>
            <a:off x="272057" y="2953218"/>
            <a:ext cx="429658" cy="2203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756F97-9554-5807-A3DE-143EBBADAA06}"/>
              </a:ext>
            </a:extLst>
          </p:cNvPr>
          <p:cNvSpPr/>
          <p:nvPr/>
        </p:nvSpPr>
        <p:spPr>
          <a:xfrm>
            <a:off x="272057" y="3314938"/>
            <a:ext cx="429658" cy="220338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7E267A0-D642-B378-8383-55881F582310}"/>
              </a:ext>
            </a:extLst>
          </p:cNvPr>
          <p:cNvSpPr/>
          <p:nvPr/>
        </p:nvSpPr>
        <p:spPr>
          <a:xfrm>
            <a:off x="272057" y="3676658"/>
            <a:ext cx="429658" cy="2203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FE88D7-5A8F-BAA5-8DF5-83F69D5514F4}"/>
              </a:ext>
            </a:extLst>
          </p:cNvPr>
          <p:cNvSpPr/>
          <p:nvPr/>
        </p:nvSpPr>
        <p:spPr>
          <a:xfrm>
            <a:off x="843098" y="2953218"/>
            <a:ext cx="429658" cy="2203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1217E60-A594-33B4-47E5-D1FC0692B2E3}"/>
              </a:ext>
            </a:extLst>
          </p:cNvPr>
          <p:cNvSpPr/>
          <p:nvPr/>
        </p:nvSpPr>
        <p:spPr>
          <a:xfrm>
            <a:off x="843098" y="3314938"/>
            <a:ext cx="429658" cy="22033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6546CE-DC51-8101-2CF6-ADC35F0E51AC}"/>
              </a:ext>
            </a:extLst>
          </p:cNvPr>
          <p:cNvSpPr/>
          <p:nvPr/>
        </p:nvSpPr>
        <p:spPr>
          <a:xfrm>
            <a:off x="843098" y="3676658"/>
            <a:ext cx="429658" cy="2203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30D4D3A-FA1E-3150-3743-E24EB2D2372F}"/>
              </a:ext>
            </a:extLst>
          </p:cNvPr>
          <p:cNvSpPr/>
          <p:nvPr/>
        </p:nvSpPr>
        <p:spPr>
          <a:xfrm>
            <a:off x="1449025" y="2953218"/>
            <a:ext cx="429658" cy="22033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814972B-4161-745E-6CD7-A88F1F266D89}"/>
              </a:ext>
            </a:extLst>
          </p:cNvPr>
          <p:cNvSpPr/>
          <p:nvPr/>
        </p:nvSpPr>
        <p:spPr>
          <a:xfrm>
            <a:off x="1449025" y="3314938"/>
            <a:ext cx="429658" cy="22033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3DF729-B580-1303-FAC6-A0432A80A087}"/>
              </a:ext>
            </a:extLst>
          </p:cNvPr>
          <p:cNvSpPr/>
          <p:nvPr/>
        </p:nvSpPr>
        <p:spPr>
          <a:xfrm>
            <a:off x="1449025" y="3676658"/>
            <a:ext cx="429658" cy="22033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B8941D5-98BF-11D9-71F6-DF85D73E8729}"/>
              </a:ext>
            </a:extLst>
          </p:cNvPr>
          <p:cNvSpPr/>
          <p:nvPr/>
        </p:nvSpPr>
        <p:spPr>
          <a:xfrm>
            <a:off x="2020066" y="2953218"/>
            <a:ext cx="429658" cy="2203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D7BC2CB-C44C-55C5-21E7-CF1671AD718A}"/>
              </a:ext>
            </a:extLst>
          </p:cNvPr>
          <p:cNvSpPr/>
          <p:nvPr/>
        </p:nvSpPr>
        <p:spPr>
          <a:xfrm>
            <a:off x="2020066" y="3314938"/>
            <a:ext cx="429658" cy="220338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1A93432-6A42-2A05-1B39-DF2EDB67FB35}"/>
              </a:ext>
            </a:extLst>
          </p:cNvPr>
          <p:cNvSpPr/>
          <p:nvPr/>
        </p:nvSpPr>
        <p:spPr>
          <a:xfrm>
            <a:off x="2020066" y="3676658"/>
            <a:ext cx="429658" cy="2203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38A02C-9720-CE74-F604-47C8F2A8A265}"/>
              </a:ext>
            </a:extLst>
          </p:cNvPr>
          <p:cNvCxnSpPr>
            <a:cxnSpLocks/>
          </p:cNvCxnSpPr>
          <p:nvPr/>
        </p:nvCxnSpPr>
        <p:spPr>
          <a:xfrm>
            <a:off x="2717801" y="3425107"/>
            <a:ext cx="6279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688D195-5765-E53D-1820-8FE372BD4229}"/>
              </a:ext>
            </a:extLst>
          </p:cNvPr>
          <p:cNvSpPr/>
          <p:nvPr/>
        </p:nvSpPr>
        <p:spPr>
          <a:xfrm>
            <a:off x="3516524" y="2953218"/>
            <a:ext cx="429658" cy="2203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86BBD9C-2002-6938-0627-E4494B9B1E2C}"/>
              </a:ext>
            </a:extLst>
          </p:cNvPr>
          <p:cNvSpPr/>
          <p:nvPr/>
        </p:nvSpPr>
        <p:spPr>
          <a:xfrm>
            <a:off x="3516524" y="3676658"/>
            <a:ext cx="429658" cy="2203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7B5E55A-0ECD-538A-49BD-196C8FC4D034}"/>
              </a:ext>
            </a:extLst>
          </p:cNvPr>
          <p:cNvSpPr/>
          <p:nvPr/>
        </p:nvSpPr>
        <p:spPr>
          <a:xfrm>
            <a:off x="4087565" y="2953218"/>
            <a:ext cx="429658" cy="2203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75D374B-02F0-1638-558E-B7C7DBA4A2F4}"/>
              </a:ext>
            </a:extLst>
          </p:cNvPr>
          <p:cNvSpPr/>
          <p:nvPr/>
        </p:nvSpPr>
        <p:spPr>
          <a:xfrm>
            <a:off x="4087565" y="3314938"/>
            <a:ext cx="429658" cy="22033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45DD25B-276B-7BBB-D1A4-850172E6D9BD}"/>
              </a:ext>
            </a:extLst>
          </p:cNvPr>
          <p:cNvSpPr/>
          <p:nvPr/>
        </p:nvSpPr>
        <p:spPr>
          <a:xfrm>
            <a:off x="4693492" y="2953218"/>
            <a:ext cx="429658" cy="22033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2F2A82D-E4E4-0DC6-DB66-C8219FE3E17A}"/>
              </a:ext>
            </a:extLst>
          </p:cNvPr>
          <p:cNvSpPr/>
          <p:nvPr/>
        </p:nvSpPr>
        <p:spPr>
          <a:xfrm>
            <a:off x="4693492" y="3676658"/>
            <a:ext cx="429658" cy="22033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2A6FF3-821A-6186-C07B-07B18C7F6592}"/>
              </a:ext>
            </a:extLst>
          </p:cNvPr>
          <p:cNvSpPr/>
          <p:nvPr/>
        </p:nvSpPr>
        <p:spPr>
          <a:xfrm>
            <a:off x="5264533" y="2953218"/>
            <a:ext cx="429658" cy="2203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8758B80-C05E-68AA-7146-B4AD8B38ECD7}"/>
              </a:ext>
            </a:extLst>
          </p:cNvPr>
          <p:cNvSpPr/>
          <p:nvPr/>
        </p:nvSpPr>
        <p:spPr>
          <a:xfrm>
            <a:off x="5264533" y="3676658"/>
            <a:ext cx="429658" cy="2203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42B4CD-2480-63AD-E2DA-9E8929788164}"/>
              </a:ext>
            </a:extLst>
          </p:cNvPr>
          <p:cNvSpPr txBox="1"/>
          <p:nvPr/>
        </p:nvSpPr>
        <p:spPr>
          <a:xfrm>
            <a:off x="121645" y="2347853"/>
            <a:ext cx="23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Import data for large collection of stocks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5F8D7C-3653-E7C5-206A-F88FEC8A28D1}"/>
              </a:ext>
            </a:extLst>
          </p:cNvPr>
          <p:cNvSpPr txBox="1"/>
          <p:nvPr/>
        </p:nvSpPr>
        <p:spPr>
          <a:xfrm>
            <a:off x="3403396" y="2347852"/>
            <a:ext cx="23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Trim stocks that do not meet goals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105D65-89E3-E064-5C5C-5507D04619F3}"/>
              </a:ext>
            </a:extLst>
          </p:cNvPr>
          <p:cNvSpPr txBox="1"/>
          <p:nvPr/>
        </p:nvSpPr>
        <p:spPr>
          <a:xfrm>
            <a:off x="6464807" y="2351949"/>
            <a:ext cx="23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Assign weights to optimally maximize goal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CEAC2B-7EEF-6B1A-4FDF-BB9C6237D1AB}"/>
              </a:ext>
            </a:extLst>
          </p:cNvPr>
          <p:cNvCxnSpPr>
            <a:cxnSpLocks/>
          </p:cNvCxnSpPr>
          <p:nvPr/>
        </p:nvCxnSpPr>
        <p:spPr>
          <a:xfrm>
            <a:off x="5795382" y="3425107"/>
            <a:ext cx="6279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92A021FD-BCB7-6672-8125-4CF6D4DA6C35}"/>
              </a:ext>
            </a:extLst>
          </p:cNvPr>
          <p:cNvSpPr/>
          <p:nvPr/>
        </p:nvSpPr>
        <p:spPr>
          <a:xfrm>
            <a:off x="6594105" y="3491210"/>
            <a:ext cx="429658" cy="22033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C9DC851-F21F-9084-A3C8-EB30F1085DCB}"/>
              </a:ext>
            </a:extLst>
          </p:cNvPr>
          <p:cNvSpPr/>
          <p:nvPr/>
        </p:nvSpPr>
        <p:spPr>
          <a:xfrm>
            <a:off x="8358537" y="3493542"/>
            <a:ext cx="429658" cy="2203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7960F47-3695-F85D-211A-5C37E7845494}"/>
              </a:ext>
            </a:extLst>
          </p:cNvPr>
          <p:cNvSpPr/>
          <p:nvPr/>
        </p:nvSpPr>
        <p:spPr>
          <a:xfrm>
            <a:off x="7771073" y="3491210"/>
            <a:ext cx="429658" cy="22033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5A31BDE-BEA1-87F6-35C9-9F637F6B415A}"/>
              </a:ext>
            </a:extLst>
          </p:cNvPr>
          <p:cNvSpPr/>
          <p:nvPr/>
        </p:nvSpPr>
        <p:spPr>
          <a:xfrm>
            <a:off x="6596144" y="3124245"/>
            <a:ext cx="429658" cy="22033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95D7A84-9C58-FC8C-2DCC-98B88EE46E14}"/>
              </a:ext>
            </a:extLst>
          </p:cNvPr>
          <p:cNvSpPr/>
          <p:nvPr/>
        </p:nvSpPr>
        <p:spPr>
          <a:xfrm>
            <a:off x="7771073" y="3129490"/>
            <a:ext cx="429658" cy="22033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F0693600-CBBF-5E41-58DE-58DC5BEE387F}"/>
              </a:ext>
            </a:extLst>
          </p:cNvPr>
          <p:cNvSpPr/>
          <p:nvPr/>
        </p:nvSpPr>
        <p:spPr>
          <a:xfrm>
            <a:off x="7183608" y="3124245"/>
            <a:ext cx="429658" cy="22033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4845727D-58A4-3813-3C13-4C4EBE193A90}"/>
              </a:ext>
            </a:extLst>
          </p:cNvPr>
          <p:cNvSpPr/>
          <p:nvPr/>
        </p:nvSpPr>
        <p:spPr>
          <a:xfrm>
            <a:off x="7183810" y="3491210"/>
            <a:ext cx="429658" cy="22033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7F0AF5E0-3CE8-C8BB-573A-51FD8D135AC1}"/>
              </a:ext>
            </a:extLst>
          </p:cNvPr>
          <p:cNvSpPr/>
          <p:nvPr/>
        </p:nvSpPr>
        <p:spPr>
          <a:xfrm>
            <a:off x="8358537" y="3126997"/>
            <a:ext cx="429658" cy="2203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8660DA8-3BC6-3D9A-1BF6-DB82ED950570}"/>
              </a:ext>
            </a:extLst>
          </p:cNvPr>
          <p:cNvCxnSpPr>
            <a:cxnSpLocks/>
          </p:cNvCxnSpPr>
          <p:nvPr/>
        </p:nvCxnSpPr>
        <p:spPr>
          <a:xfrm>
            <a:off x="8889386" y="3425107"/>
            <a:ext cx="6279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66154E0-5B5D-5EDD-D3CB-328807C5C4DE}"/>
              </a:ext>
            </a:extLst>
          </p:cNvPr>
          <p:cNvSpPr/>
          <p:nvPr/>
        </p:nvSpPr>
        <p:spPr>
          <a:xfrm>
            <a:off x="10824914" y="3114998"/>
            <a:ext cx="376512" cy="590645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91FB3C3-A7E2-73CB-0A53-79B61656833C}"/>
              </a:ext>
            </a:extLst>
          </p:cNvPr>
          <p:cNvSpPr/>
          <p:nvPr/>
        </p:nvSpPr>
        <p:spPr>
          <a:xfrm>
            <a:off x="11111604" y="3113229"/>
            <a:ext cx="205295" cy="594511"/>
          </a:xfrm>
          <a:prstGeom prst="rect">
            <a:avLst/>
          </a:prstGeom>
          <a:solidFill>
            <a:srgbClr val="C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7207D9-456C-07EB-5F7D-B41BD68D1783}"/>
              </a:ext>
            </a:extLst>
          </p:cNvPr>
          <p:cNvSpPr/>
          <p:nvPr/>
        </p:nvSpPr>
        <p:spPr>
          <a:xfrm>
            <a:off x="11293104" y="3113229"/>
            <a:ext cx="183567" cy="595497"/>
          </a:xfrm>
          <a:prstGeom prst="rect">
            <a:avLst/>
          </a:prstGeom>
          <a:solidFill>
            <a:srgbClr val="9848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DD3361-95A2-7046-F63C-94A584FD31C3}"/>
              </a:ext>
            </a:extLst>
          </p:cNvPr>
          <p:cNvSpPr/>
          <p:nvPr/>
        </p:nvSpPr>
        <p:spPr>
          <a:xfrm>
            <a:off x="11463866" y="3115984"/>
            <a:ext cx="183567" cy="587303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F9DBCB-207B-5D75-03B0-EC80D83B2641}"/>
              </a:ext>
            </a:extLst>
          </p:cNvPr>
          <p:cNvSpPr/>
          <p:nvPr/>
        </p:nvSpPr>
        <p:spPr>
          <a:xfrm>
            <a:off x="11632561" y="3115983"/>
            <a:ext cx="183567" cy="587303"/>
          </a:xfrm>
          <a:prstGeom prst="rect">
            <a:avLst/>
          </a:prstGeom>
          <a:solidFill>
            <a:srgbClr val="1E48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3E1DDAA-E327-E157-717B-EC96A20D32F5}"/>
              </a:ext>
            </a:extLst>
          </p:cNvPr>
          <p:cNvSpPr/>
          <p:nvPr/>
        </p:nvSpPr>
        <p:spPr>
          <a:xfrm>
            <a:off x="11808240" y="3113886"/>
            <a:ext cx="120402" cy="5873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C4AC558-D4B4-0AA0-E724-A162EF15FDEB}"/>
              </a:ext>
            </a:extLst>
          </p:cNvPr>
          <p:cNvSpPr/>
          <p:nvPr/>
        </p:nvSpPr>
        <p:spPr>
          <a:xfrm>
            <a:off x="9671686" y="3114998"/>
            <a:ext cx="787456" cy="592742"/>
          </a:xfrm>
          <a:prstGeom prst="rect">
            <a:avLst/>
          </a:prstGeom>
          <a:solidFill>
            <a:srgbClr val="F79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7CFE2E-1398-A2E2-8498-8E0337CB1613}"/>
              </a:ext>
            </a:extLst>
          </p:cNvPr>
          <p:cNvSpPr/>
          <p:nvPr/>
        </p:nvSpPr>
        <p:spPr>
          <a:xfrm>
            <a:off x="10446818" y="3113229"/>
            <a:ext cx="429659" cy="5945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FB5A603-19BC-3771-385A-218E82DB7F47}"/>
              </a:ext>
            </a:extLst>
          </p:cNvPr>
          <p:cNvSpPr txBox="1"/>
          <p:nvPr/>
        </p:nvSpPr>
        <p:spPr>
          <a:xfrm>
            <a:off x="9570951" y="2470962"/>
            <a:ext cx="2382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Construct portfolio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75D154D-B252-CC4B-E7B1-F718F7D9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03" y="3949651"/>
            <a:ext cx="8915593" cy="29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1804DAE-808A-810C-7B19-AE85581DB338}"/>
              </a:ext>
            </a:extLst>
          </p:cNvPr>
          <p:cNvSpPr/>
          <p:nvPr/>
        </p:nvSpPr>
        <p:spPr>
          <a:xfrm>
            <a:off x="3130760" y="1120291"/>
            <a:ext cx="3960382" cy="2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5E079-1873-BE18-C5E2-17E1ACA9FFD6}"/>
              </a:ext>
            </a:extLst>
          </p:cNvPr>
          <p:cNvSpPr/>
          <p:nvPr/>
        </p:nvSpPr>
        <p:spPr>
          <a:xfrm>
            <a:off x="7537156" y="1126347"/>
            <a:ext cx="3960382" cy="2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1EA528-102C-CB46-DBDB-76005347401E}"/>
              </a:ext>
            </a:extLst>
          </p:cNvPr>
          <p:cNvSpPr/>
          <p:nvPr/>
        </p:nvSpPr>
        <p:spPr>
          <a:xfrm>
            <a:off x="3145063" y="1861829"/>
            <a:ext cx="3960382" cy="2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2665A8-5A61-53B2-E719-BB6D79D47A4C}"/>
              </a:ext>
            </a:extLst>
          </p:cNvPr>
          <p:cNvSpPr/>
          <p:nvPr/>
        </p:nvSpPr>
        <p:spPr>
          <a:xfrm>
            <a:off x="7542101" y="1834043"/>
            <a:ext cx="3960382" cy="2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881652-9CDD-EE5E-E8AE-15E318EDC77E}"/>
              </a:ext>
            </a:extLst>
          </p:cNvPr>
          <p:cNvSpPr/>
          <p:nvPr/>
        </p:nvSpPr>
        <p:spPr>
          <a:xfrm>
            <a:off x="3223226" y="1505066"/>
            <a:ext cx="3960382" cy="2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D4EE0D-C7BA-D48E-31B1-0362FA2BD3A7}"/>
              </a:ext>
            </a:extLst>
          </p:cNvPr>
          <p:cNvSpPr/>
          <p:nvPr/>
        </p:nvSpPr>
        <p:spPr>
          <a:xfrm>
            <a:off x="7518712" y="1497533"/>
            <a:ext cx="3960382" cy="2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1EE2D19-EF70-346F-4110-0568C4658137}"/>
              </a:ext>
            </a:extLst>
          </p:cNvPr>
          <p:cNvSpPr/>
          <p:nvPr/>
        </p:nvSpPr>
        <p:spPr>
          <a:xfrm>
            <a:off x="9671686" y="3113229"/>
            <a:ext cx="2256956" cy="590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78E72C-C451-6A74-1C69-403184B51095}"/>
                  </a:ext>
                </a:extLst>
              </p:cNvPr>
              <p:cNvSpPr txBox="1"/>
              <p:nvPr/>
            </p:nvSpPr>
            <p:spPr>
              <a:xfrm>
                <a:off x="52487" y="5019040"/>
                <a:ext cx="1462388" cy="769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s.t.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78E72C-C451-6A74-1C69-403184B51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7" y="5019040"/>
                <a:ext cx="1462388" cy="769570"/>
              </a:xfrm>
              <a:prstGeom prst="rect">
                <a:avLst/>
              </a:prstGeom>
              <a:blipFill>
                <a:blip r:embed="rId3"/>
                <a:stretch>
                  <a:fillRect l="-3448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C6611F-798A-D697-A18E-230EA09C8750}"/>
                  </a:ext>
                </a:extLst>
              </p:cNvPr>
              <p:cNvSpPr txBox="1"/>
              <p:nvPr/>
            </p:nvSpPr>
            <p:spPr>
              <a:xfrm>
                <a:off x="10534370" y="5219159"/>
                <a:ext cx="1517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lim>
                        </m:limLow>
                      </m:fName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C6611F-798A-D697-A18E-230EA09C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370" y="5219159"/>
                <a:ext cx="1517467" cy="369332"/>
              </a:xfrm>
              <a:prstGeom prst="rect">
                <a:avLst/>
              </a:prstGeom>
              <a:blipFill>
                <a:blip r:embed="rId4"/>
                <a:stretch>
                  <a:fillRect l="-3333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09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4" grpId="0" animBg="1"/>
      <p:bldP spid="36" grpId="0" animBg="1"/>
      <p:bldP spid="37" grpId="0" animBg="1"/>
      <p:bldP spid="38" grpId="0" animBg="1"/>
      <p:bldP spid="40" grpId="0" animBg="1"/>
      <p:bldP spid="42" grpId="0" animBg="1"/>
      <p:bldP spid="43" grpId="0" animBg="1"/>
      <p:bldP spid="45" grpId="0" animBg="1"/>
      <p:bldP spid="55" grpId="0"/>
      <p:bldP spid="56" grpId="0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/>
      <p:bldP spid="3" grpId="0" animBg="1"/>
      <p:bldP spid="4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071755-31A6-66AC-C85F-9AF04EFD1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>
            <a:extLst>
              <a:ext uri="{FF2B5EF4-FFF2-40B4-BE49-F238E27FC236}">
                <a16:creationId xmlns:a16="http://schemas.microsoft.com/office/drawing/2014/main" id="{F26A276F-2E37-CE8F-D0EC-0038B348B2F7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Assumptions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74EDB303-5FAF-9621-0109-0F881027A785}"/>
              </a:ext>
            </a:extLst>
          </p:cNvPr>
          <p:cNvSpPr/>
          <p:nvPr/>
        </p:nvSpPr>
        <p:spPr>
          <a:xfrm>
            <a:off x="609599" y="632067"/>
            <a:ext cx="10971840" cy="54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/>
          </a:bodyPr>
          <a:lstStyle/>
          <a:p>
            <a:pPr marL="343860" indent="-342900">
              <a:spcBef>
                <a:spcPts val="533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In financial mathematics, we assume that the log returns of a stock are normally distributed. But are they actually?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32D588-786C-E125-BB94-5D2D6719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56" t="4346" r="3980" b="4406"/>
          <a:stretch>
            <a:fillRect/>
          </a:stretch>
        </p:blipFill>
        <p:spPr>
          <a:xfrm>
            <a:off x="8229988" y="2327763"/>
            <a:ext cx="2500829" cy="1652530"/>
          </a:xfrm>
          <a:prstGeom prst="rect">
            <a:avLst/>
          </a:prstGeom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F52DE38E-D7C4-6FE3-E8DD-B28DC2F4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85" y="2002559"/>
            <a:ext cx="2922401" cy="230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394B743-1C50-845A-F706-546C10A12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183" y="1938409"/>
            <a:ext cx="2922401" cy="243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772959B-BCFA-D00A-D4D2-45DB422BA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05" y="4429662"/>
            <a:ext cx="10903229" cy="244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2361A732-81E7-242C-860E-65D8CDC095D1}"/>
              </a:ext>
            </a:extLst>
          </p:cNvPr>
          <p:cNvSpPr/>
          <p:nvPr/>
        </p:nvSpPr>
        <p:spPr>
          <a:xfrm>
            <a:off x="1461183" y="1510907"/>
            <a:ext cx="2922401" cy="37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 fontScale="92500" lnSpcReduction="10000"/>
          </a:bodyPr>
          <a:lstStyle/>
          <a:p>
            <a:pPr marL="960" algn="ctr">
              <a:spcBef>
                <a:spcPts val="533"/>
              </a:spcBef>
              <a:buClr>
                <a:srgbClr val="404040"/>
              </a:buClr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Visual inspection with fit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80285BEF-DFF9-74C3-1367-590B7B68AAFF}"/>
              </a:ext>
            </a:extLst>
          </p:cNvPr>
          <p:cNvSpPr/>
          <p:nvPr/>
        </p:nvSpPr>
        <p:spPr>
          <a:xfrm>
            <a:off x="4845584" y="1510907"/>
            <a:ext cx="2922401" cy="37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 fontScale="92500" lnSpcReduction="10000"/>
          </a:bodyPr>
          <a:lstStyle/>
          <a:p>
            <a:pPr marL="960" algn="ctr">
              <a:spcBef>
                <a:spcPts val="533"/>
              </a:spcBef>
              <a:buClr>
                <a:srgbClr val="404040"/>
              </a:buClr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Q-Q Plot with cutoff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D7F13051-A1CB-38C9-58DF-845D701B067E}"/>
              </a:ext>
            </a:extLst>
          </p:cNvPr>
          <p:cNvSpPr/>
          <p:nvPr/>
        </p:nvSpPr>
        <p:spPr>
          <a:xfrm>
            <a:off x="8213511" y="1510907"/>
            <a:ext cx="2922401" cy="37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 fontScale="92500" lnSpcReduction="10000"/>
          </a:bodyPr>
          <a:lstStyle/>
          <a:p>
            <a:pPr marL="960" algn="ctr">
              <a:spcBef>
                <a:spcPts val="533"/>
              </a:spcBef>
              <a:buClr>
                <a:srgbClr val="404040"/>
              </a:buClr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Shapiro-Wilk test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A77C7F6-D31D-005F-1492-3C547CF424F7}"/>
              </a:ext>
            </a:extLst>
          </p:cNvPr>
          <p:cNvSpPr/>
          <p:nvPr/>
        </p:nvSpPr>
        <p:spPr>
          <a:xfrm>
            <a:off x="8922728" y="4104457"/>
            <a:ext cx="1947126" cy="5046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 fontScale="85000" lnSpcReduction="20000"/>
          </a:bodyPr>
          <a:lstStyle/>
          <a:p>
            <a:pPr marL="960" algn="ctr">
              <a:spcBef>
                <a:spcPts val="533"/>
              </a:spcBef>
              <a:buClr>
                <a:srgbClr val="404040"/>
              </a:buClr>
            </a:pPr>
            <a:r>
              <a:rPr lang="en-US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Only after trimming extreme values!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7CE23CF8-FF36-C94A-6578-099AB5011AE8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7660376" y="4356760"/>
            <a:ext cx="1262353" cy="669407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57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772030C-4904-7839-45F0-7B0E5AD97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>
            <a:extLst>
              <a:ext uri="{FF2B5EF4-FFF2-40B4-BE49-F238E27FC236}">
                <a16:creationId xmlns:a16="http://schemas.microsoft.com/office/drawing/2014/main" id="{338AFEF6-8337-B704-3E33-C5529634DC85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 Pricing Visualization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5683A6D-CB95-D150-BE59-5CB7A818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94" y="1350664"/>
            <a:ext cx="8436850" cy="27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6F7EE414-4990-34CC-5A64-043888F8B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498" y="4102842"/>
            <a:ext cx="8466042" cy="27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4D30DBE9-4DD3-2682-666F-0E38F825856F}"/>
              </a:ext>
            </a:extLst>
          </p:cNvPr>
          <p:cNvSpPr/>
          <p:nvPr/>
        </p:nvSpPr>
        <p:spPr>
          <a:xfrm>
            <a:off x="609599" y="699000"/>
            <a:ext cx="10971840" cy="54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/>
          </a:bodyPr>
          <a:lstStyle/>
          <a:p>
            <a:pPr marL="343860" indent="-342900">
              <a:spcBef>
                <a:spcPts val="533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How do the Black-Scholes call/put options price changes with respect to time and spot price?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524E28-09C7-3CFA-5213-28A0FC87AA4E}"/>
              </a:ext>
            </a:extLst>
          </p:cNvPr>
          <p:cNvSpPr/>
          <p:nvPr/>
        </p:nvSpPr>
        <p:spPr>
          <a:xfrm>
            <a:off x="2500975" y="1725854"/>
            <a:ext cx="3469875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E90A7-7420-F7E4-FB62-E14E2CEEB24E}"/>
              </a:ext>
            </a:extLst>
          </p:cNvPr>
          <p:cNvSpPr/>
          <p:nvPr/>
        </p:nvSpPr>
        <p:spPr>
          <a:xfrm>
            <a:off x="6679574" y="1707652"/>
            <a:ext cx="3469875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8E3EC-9113-D5AC-F0C6-A429203D35D8}"/>
              </a:ext>
            </a:extLst>
          </p:cNvPr>
          <p:cNvSpPr/>
          <p:nvPr/>
        </p:nvSpPr>
        <p:spPr>
          <a:xfrm>
            <a:off x="2500974" y="4443879"/>
            <a:ext cx="3469875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14418-88D6-B046-77D0-67885D3EC6DE}"/>
              </a:ext>
            </a:extLst>
          </p:cNvPr>
          <p:cNvSpPr/>
          <p:nvPr/>
        </p:nvSpPr>
        <p:spPr>
          <a:xfrm>
            <a:off x="6697742" y="4443879"/>
            <a:ext cx="3469875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065EDA-907E-B283-243F-2B2A2BEEB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>
            <a:extLst>
              <a:ext uri="{FF2B5EF4-FFF2-40B4-BE49-F238E27FC236}">
                <a16:creationId xmlns:a16="http://schemas.microsoft.com/office/drawing/2014/main" id="{3E775849-07C2-5366-97FE-6AE768B072EB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Hedging Under Dynamic Volatility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C0F879E1-F093-FAC1-EC33-F1D658C479A7}"/>
              </a:ext>
            </a:extLst>
          </p:cNvPr>
          <p:cNvSpPr/>
          <p:nvPr/>
        </p:nvSpPr>
        <p:spPr>
          <a:xfrm>
            <a:off x="420414" y="623905"/>
            <a:ext cx="10971840" cy="546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t">
            <a:normAutofit/>
          </a:bodyPr>
          <a:lstStyle/>
          <a:p>
            <a:pPr marL="343860" indent="-342900">
              <a:spcBef>
                <a:spcPts val="533"/>
              </a:spcBef>
              <a:buClr>
                <a:srgbClr val="40404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</a:rPr>
              <a:t>How does dynamic volatility affect hedging strategies?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8EA56732-E5A2-80E8-7729-A731B73E9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" y="4102858"/>
            <a:ext cx="5656886" cy="251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2B2BB858-9DEE-C873-F1B0-FD3128651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674" y="3429000"/>
            <a:ext cx="3622564" cy="28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220F9C74-5BE2-6C0A-780C-24FDE188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63" y="1351486"/>
            <a:ext cx="5046358" cy="251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2AF89EC-3013-CEC3-388A-93548E16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334" y="3573206"/>
            <a:ext cx="2525840" cy="259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86E690AD-D706-67CB-2B42-E111BB3AAE96}"/>
              </a:ext>
            </a:extLst>
          </p:cNvPr>
          <p:cNvSpPr/>
          <p:nvPr/>
        </p:nvSpPr>
        <p:spPr>
          <a:xfrm>
            <a:off x="6692620" y="4392319"/>
            <a:ext cx="630620" cy="1534510"/>
          </a:xfrm>
          <a:custGeom>
            <a:avLst/>
            <a:gdLst>
              <a:gd name="connsiteX0" fmla="*/ 0 w 630620"/>
              <a:gd name="connsiteY0" fmla="*/ 998482 h 1534510"/>
              <a:gd name="connsiteX1" fmla="*/ 73572 w 630620"/>
              <a:gd name="connsiteY1" fmla="*/ 809296 h 1534510"/>
              <a:gd name="connsiteX2" fmla="*/ 147145 w 630620"/>
              <a:gd name="connsiteY2" fmla="*/ 1208689 h 1534510"/>
              <a:gd name="connsiteX3" fmla="*/ 273269 w 630620"/>
              <a:gd name="connsiteY3" fmla="*/ 0 h 1534510"/>
              <a:gd name="connsiteX4" fmla="*/ 336331 w 630620"/>
              <a:gd name="connsiteY4" fmla="*/ 651641 h 1534510"/>
              <a:gd name="connsiteX5" fmla="*/ 493986 w 630620"/>
              <a:gd name="connsiteY5" fmla="*/ 1219200 h 1534510"/>
              <a:gd name="connsiteX6" fmla="*/ 620110 w 630620"/>
              <a:gd name="connsiteY6" fmla="*/ 872358 h 1534510"/>
              <a:gd name="connsiteX7" fmla="*/ 630620 w 630620"/>
              <a:gd name="connsiteY7" fmla="*/ 1534510 h 1534510"/>
              <a:gd name="connsiteX8" fmla="*/ 21020 w 630620"/>
              <a:gd name="connsiteY8" fmla="*/ 1534510 h 1534510"/>
              <a:gd name="connsiteX9" fmla="*/ 0 w 630620"/>
              <a:gd name="connsiteY9" fmla="*/ 998482 h 153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0620" h="1534510">
                <a:moveTo>
                  <a:pt x="0" y="998482"/>
                </a:moveTo>
                <a:lnTo>
                  <a:pt x="73572" y="809296"/>
                </a:lnTo>
                <a:lnTo>
                  <a:pt x="147145" y="1208689"/>
                </a:lnTo>
                <a:lnTo>
                  <a:pt x="273269" y="0"/>
                </a:lnTo>
                <a:lnTo>
                  <a:pt x="336331" y="651641"/>
                </a:lnTo>
                <a:lnTo>
                  <a:pt x="493986" y="1219200"/>
                </a:lnTo>
                <a:lnTo>
                  <a:pt x="620110" y="872358"/>
                </a:lnTo>
                <a:lnTo>
                  <a:pt x="630620" y="1534510"/>
                </a:lnTo>
                <a:lnTo>
                  <a:pt x="21020" y="1534510"/>
                </a:lnTo>
                <a:lnTo>
                  <a:pt x="0" y="998482"/>
                </a:lnTo>
                <a:close/>
              </a:path>
            </a:pathLst>
          </a:custGeom>
          <a:solidFill>
            <a:srgbClr val="36598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4A456-878C-55EE-B18F-90F53ED93D70}"/>
              </a:ext>
            </a:extLst>
          </p:cNvPr>
          <p:cNvSpPr txBox="1"/>
          <p:nvPr/>
        </p:nvSpPr>
        <p:spPr>
          <a:xfrm>
            <a:off x="6264185" y="1195393"/>
            <a:ext cx="2382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Take rolling window of previous stock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30245A-9F7B-9560-56C6-276E905667C6}"/>
                  </a:ext>
                </a:extLst>
              </p:cNvPr>
              <p:cNvSpPr txBox="1"/>
              <p:nvPr/>
            </p:nvSpPr>
            <p:spPr>
              <a:xfrm>
                <a:off x="9208086" y="1316971"/>
                <a:ext cx="23826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Estimate current </a:t>
                </a:r>
                <a14:m>
                  <m:oMath xmlns:m="http://schemas.openxmlformats.org/officeDocument/2006/math">
                    <m:r>
                      <a:rPr lang="el-GR" sz="1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30245A-9F7B-9560-56C6-276E90566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086" y="1316971"/>
                <a:ext cx="2382603" cy="338554"/>
              </a:xfrm>
              <a:prstGeom prst="rect">
                <a:avLst/>
              </a:prstGeom>
              <a:blipFill>
                <a:blip r:embed="rId6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7DD2AC-AA8B-6446-0375-90129DFFEE04}"/>
                  </a:ext>
                </a:extLst>
              </p:cNvPr>
              <p:cNvSpPr txBox="1"/>
              <p:nvPr/>
            </p:nvSpPr>
            <p:spPr>
              <a:xfrm>
                <a:off x="6264185" y="2128531"/>
                <a:ext cx="23826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Use current </a:t>
                </a:r>
                <a14:m>
                  <m:oMath xmlns:m="http://schemas.openxmlformats.org/officeDocument/2006/math">
                    <m:r>
                      <a:rPr lang="el-GR" sz="16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/>
                  <a:t> to delta-hedge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C7DD2AC-AA8B-6446-0375-90129DFFE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185" y="2128531"/>
                <a:ext cx="2382603" cy="584775"/>
              </a:xfrm>
              <a:prstGeom prst="rect">
                <a:avLst/>
              </a:prstGeom>
              <a:blipFill>
                <a:blip r:embed="rId7"/>
                <a:stretch>
                  <a:fillRect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84C87569-34E2-71E6-2F58-376DB3AC74C8}"/>
              </a:ext>
            </a:extLst>
          </p:cNvPr>
          <p:cNvSpPr txBox="1"/>
          <p:nvPr/>
        </p:nvSpPr>
        <p:spPr>
          <a:xfrm>
            <a:off x="9208087" y="2251641"/>
            <a:ext cx="2382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Repeat for next window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DFC129-D4F0-7B53-C40D-716FD797F14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8646788" y="1486248"/>
            <a:ext cx="561298" cy="15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0B2243-43F9-D92E-7A50-2BDC996E2C16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7455487" y="1655525"/>
            <a:ext cx="2943901" cy="473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A3AD7D1-E1DA-CBD1-46A7-7B87D3A26B1B}"/>
              </a:ext>
            </a:extLst>
          </p:cNvPr>
          <p:cNvCxnSpPr>
            <a:cxnSpLocks/>
            <a:stCxn id="33" idx="3"/>
            <a:endCxn id="52" idx="1"/>
          </p:cNvCxnSpPr>
          <p:nvPr/>
        </p:nvCxnSpPr>
        <p:spPr>
          <a:xfrm flipV="1">
            <a:off x="8646788" y="2420918"/>
            <a:ext cx="56129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6D038B-8ACD-9402-56FA-F7FD18C17F2B}"/>
                  </a:ext>
                </a:extLst>
              </p:cNvPr>
              <p:cNvSpPr txBox="1"/>
              <p:nvPr/>
            </p:nvSpPr>
            <p:spPr>
              <a:xfrm>
                <a:off x="6677751" y="2850796"/>
                <a:ext cx="45752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More useful strategy if </a:t>
                </a:r>
                <a14:m>
                  <m:oMath xmlns:m="http://schemas.openxmlformats.org/officeDocument/2006/math">
                    <m:r>
                      <a:rPr lang="el-GR" sz="120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sz="1200" dirty="0"/>
                  <a:t> </a:t>
                </a:r>
                <a:r>
                  <a:rPr lang="en-US" sz="1200" dirty="0"/>
                  <a:t>has some sense of momentum or history dependence (and not inherently random)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6D038B-8ACD-9402-56FA-F7FD18C17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51" y="2850796"/>
                <a:ext cx="4575290" cy="461665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0375FC7-9A22-E89B-02D3-F4DA93798439}"/>
              </a:ext>
            </a:extLst>
          </p:cNvPr>
          <p:cNvSpPr/>
          <p:nvPr/>
        </p:nvSpPr>
        <p:spPr>
          <a:xfrm>
            <a:off x="6264186" y="3833807"/>
            <a:ext cx="2050194" cy="2093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76C7E-64E4-EC32-51FC-77CA8E80262A}"/>
              </a:ext>
            </a:extLst>
          </p:cNvPr>
          <p:cNvSpPr/>
          <p:nvPr/>
        </p:nvSpPr>
        <p:spPr>
          <a:xfrm>
            <a:off x="8965396" y="3833807"/>
            <a:ext cx="3012638" cy="2086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C97738-21BA-7E14-4BB1-018FFA5D26D9}"/>
                  </a:ext>
                </a:extLst>
              </p:cNvPr>
              <p:cNvSpPr txBox="1"/>
              <p:nvPr/>
            </p:nvSpPr>
            <p:spPr>
              <a:xfrm>
                <a:off x="799746" y="1729671"/>
                <a:ext cx="2433615" cy="797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0.2,  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</m:e>
                              </m: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=50% 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3,  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30%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45,  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45</m:t>
                                  </m:r>
                                </m:e>
                              </m:d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20%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C97738-21BA-7E14-4BB1-018FFA5D2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46" y="1729671"/>
                <a:ext cx="2433615" cy="797719"/>
              </a:xfrm>
              <a:prstGeom prst="rect">
                <a:avLst/>
              </a:prstGeom>
              <a:blipFill>
                <a:blip r:embed="rId9"/>
                <a:stretch>
                  <a:fillRect l="-46632" t="-231250" r="-1036" b="-3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04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52" grpId="0"/>
      <p:bldP spid="2" grpId="0"/>
      <p:bldP spid="4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A377-2CAB-55A8-0A32-31FD6F1AE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>
            <a:extLst>
              <a:ext uri="{FF2B5EF4-FFF2-40B4-BE49-F238E27FC236}">
                <a16:creationId xmlns:a16="http://schemas.microsoft.com/office/drawing/2014/main" id="{60E86EE2-F2F6-D665-510B-3812E1FF5774}"/>
              </a:ext>
            </a:extLst>
          </p:cNvPr>
          <p:cNvSpPr/>
          <p:nvPr/>
        </p:nvSpPr>
        <p:spPr>
          <a:xfrm>
            <a:off x="2133600" y="24000"/>
            <a:ext cx="6268800" cy="48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0000" tIns="60000" rIns="120000" bIns="6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pc="-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  <p:pic>
        <p:nvPicPr>
          <p:cNvPr id="7" name="Picture 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0036E733-1092-FB67-F9DA-08DA8780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98" y="4610778"/>
            <a:ext cx="2247222" cy="2247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AB060F-CA2B-1BDF-D451-7DA350EAC45B}"/>
              </a:ext>
            </a:extLst>
          </p:cNvPr>
          <p:cNvSpPr txBox="1"/>
          <p:nvPr/>
        </p:nvSpPr>
        <p:spPr>
          <a:xfrm>
            <a:off x="10174907" y="4249442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GitHub Repo</a:t>
            </a:r>
          </a:p>
        </p:txBody>
      </p:sp>
      <p:pic>
        <p:nvPicPr>
          <p:cNvPr id="11" name="Picture 10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19C93BCE-976B-77AF-BBF2-1EDB724D5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0" y="4586778"/>
            <a:ext cx="2247222" cy="2247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475D26-84E9-5FF1-59F8-2F2E2BE0ADFE}"/>
              </a:ext>
            </a:extLst>
          </p:cNvPr>
          <p:cNvSpPr txBox="1"/>
          <p:nvPr/>
        </p:nvSpPr>
        <p:spPr>
          <a:xfrm>
            <a:off x="87557" y="4210668"/>
            <a:ext cx="2106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LinkedIn Profile</a:t>
            </a:r>
          </a:p>
        </p:txBody>
      </p:sp>
      <p:pic>
        <p:nvPicPr>
          <p:cNvPr id="15" name="Picture 10">
            <a:extLst>
              <a:ext uri="{FF2B5EF4-FFF2-40B4-BE49-F238E27FC236}">
                <a16:creationId xmlns:a16="http://schemas.microsoft.com/office/drawing/2014/main" id="{F0BBA9B7-2813-7EF7-96E3-48E43B524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7" y="829589"/>
            <a:ext cx="3622564" cy="288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B993D7-8458-4FFA-D221-857AB2333DF2}"/>
              </a:ext>
            </a:extLst>
          </p:cNvPr>
          <p:cNvSpPr txBox="1"/>
          <p:nvPr/>
        </p:nvSpPr>
        <p:spPr>
          <a:xfrm>
            <a:off x="4847304" y="718641"/>
            <a:ext cx="6150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Thanks to the Erdős Institute and please find my LinkedIn profile and GitHub repository below!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7F30F1-E46A-730E-F222-DCFBFA3FE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619" y="4048298"/>
            <a:ext cx="3385873" cy="278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97D147B-C07E-9097-4A6D-F79159EC2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178" y="4066670"/>
            <a:ext cx="3175026" cy="252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1AC94FB-4E4C-5F1F-2F4D-88C87C6BB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767" y="1660586"/>
            <a:ext cx="3018874" cy="227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EA01AEB-99C0-7814-6926-F652093B0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055" y="1710447"/>
            <a:ext cx="3018874" cy="22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58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emplate" id="{F2A8703F-BED9-7B44-B9B9-C98C841C3707}" vid="{774B0AF0-1D43-4949-BEB2-3943E1475A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emplate" id="{F2A8703F-BED9-7B44-B9B9-C98C841C3707}" vid="{2720EB5D-B9F4-0449-B5B7-86FFF93F45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_template" id="{F2A8703F-BED9-7B44-B9B9-C98C841C3707}" vid="{BC5E23C2-7CD5-9148-9D2E-07AC6D7710D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302</Words>
  <Application>Microsoft Macintosh PowerPoint</Application>
  <PresentationFormat>Widescreen</PresentationFormat>
  <Paragraphs>54</Paragraphs>
  <Slides>7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Cambria Math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McGrath III, Jake</dc:creator>
  <cp:lastModifiedBy>McGrath III, Jake</cp:lastModifiedBy>
  <cp:revision>4</cp:revision>
  <dcterms:created xsi:type="dcterms:W3CDTF">2025-06-26T22:11:13Z</dcterms:created>
  <dcterms:modified xsi:type="dcterms:W3CDTF">2025-06-27T19:44:03Z</dcterms:modified>
</cp:coreProperties>
</file>