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48" r:id="rId2"/>
    <p:sldMasterId id="2147483661" r:id="rId3"/>
  </p:sldMasterIdLst>
  <p:notesMasterIdLst>
    <p:notesMasterId r:id="rId24"/>
  </p:notesMasterIdLst>
  <p:sldIdLst>
    <p:sldId id="257" r:id="rId4"/>
    <p:sldId id="277" r:id="rId5"/>
    <p:sldId id="279" r:id="rId6"/>
    <p:sldId id="264" r:id="rId7"/>
    <p:sldId id="263" r:id="rId8"/>
    <p:sldId id="266" r:id="rId9"/>
    <p:sldId id="280" r:id="rId10"/>
    <p:sldId id="268" r:id="rId11"/>
    <p:sldId id="269" r:id="rId12"/>
    <p:sldId id="281" r:id="rId13"/>
    <p:sldId id="271" r:id="rId14"/>
    <p:sldId id="272" r:id="rId15"/>
    <p:sldId id="274" r:id="rId16"/>
    <p:sldId id="273" r:id="rId17"/>
    <p:sldId id="276" r:id="rId18"/>
    <p:sldId id="270" r:id="rId19"/>
    <p:sldId id="283" r:id="rId20"/>
    <p:sldId id="275" r:id="rId21"/>
    <p:sldId id="284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94660"/>
  </p:normalViewPr>
  <p:slideViewPr>
    <p:cSldViewPr snapToGrid="0">
      <p:cViewPr>
        <p:scale>
          <a:sx n="170" d="100"/>
          <a:sy n="170" d="100"/>
        </p:scale>
        <p:origin x="656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87A7-6162-48D5-A524-538E9C3CF460}" type="datetimeFigureOut">
              <a:rPr lang="en-US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594EC-86FE-4F54-9FBA-5F2A5C8E0D1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4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8" y="700088"/>
            <a:ext cx="6205537" cy="3490912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5680" cy="419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846640"/>
            <a:ext cx="2971080" cy="46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FA4D145-C9FA-41A3-ABA2-DDB72092CE3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9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75986" indent="-431989">
              <a:spcBef>
                <a:spcPts val="18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300" b="0" strike="noStrike" spc="-1"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700" b="0" strike="noStrike" spc="-1"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b="0" strike="noStrike" spc="-1"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9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75986" indent="-431989">
              <a:spcBef>
                <a:spcPts val="18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300" b="0" strike="noStrike" spc="-1"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700" b="0" strike="noStrike" spc="-1"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b="0" strike="noStrike" spc="-1"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60.png"/><Relationship Id="rId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"/>
          <p:cNvPicPr/>
          <p:nvPr/>
        </p:nvPicPr>
        <p:blipFill>
          <a:blip r:embed="rId3"/>
          <a:stretch/>
        </p:blipFill>
        <p:spPr>
          <a:xfrm>
            <a:off x="5913120" y="838080"/>
            <a:ext cx="4672800" cy="544320"/>
          </a:xfrm>
          <a:prstGeom prst="rect">
            <a:avLst/>
          </a:prstGeom>
          <a:ln w="0">
            <a:noFill/>
          </a:ln>
        </p:spPr>
      </p:pic>
      <p:sp>
        <p:nvSpPr>
          <p:cNvPr id="83" name="Line 1"/>
          <p:cNvSpPr/>
          <p:nvPr/>
        </p:nvSpPr>
        <p:spPr>
          <a:xfrm>
            <a:off x="838080" y="4140000"/>
            <a:ext cx="7492800" cy="0"/>
          </a:xfrm>
          <a:prstGeom prst="line">
            <a:avLst/>
          </a:prstGeom>
          <a:ln w="19050">
            <a:solidFill>
              <a:srgbClr val="BF57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731520" y="609600"/>
            <a:ext cx="10437120" cy="51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>
              <a:lnSpc>
                <a:spcPct val="90000"/>
              </a:lnSpc>
              <a:spcBef>
                <a:spcPts val="1335"/>
              </a:spcBef>
              <a:tabLst>
                <a:tab pos="0" algn="l"/>
              </a:tabLst>
            </a:pPr>
            <a:r>
              <a:rPr lang="en-US" sz="1600" cap="all" spc="-1" dirty="0">
                <a:solidFill>
                  <a:srgbClr val="BF5700"/>
                </a:solidFill>
                <a:latin typeface="Arial Black"/>
                <a:ea typeface="Arial"/>
              </a:rPr>
              <a:t>Fall 2022</a:t>
            </a:r>
            <a:endParaRPr lang="en-US" sz="1600" spc="-1" dirty="0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70560" y="1600320"/>
            <a:ext cx="10514880" cy="23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b">
            <a:noAutofit/>
          </a:bodyPr>
          <a:lstStyle/>
          <a:p>
            <a:pPr>
              <a:lnSpc>
                <a:spcPts val="5333"/>
              </a:lnSpc>
            </a:pPr>
            <a:r>
              <a:rPr lang="en-US" sz="6400" b="1" cap="all" spc="-1" dirty="0">
                <a:solidFill>
                  <a:srgbClr val="BF5700"/>
                </a:solidFill>
                <a:latin typeface="Arial Black"/>
                <a:ea typeface="Arial Black"/>
              </a:rPr>
              <a:t>Muscle modeling</a:t>
            </a:r>
            <a:endParaRPr lang="en-US" sz="6400" spc="-1" dirty="0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731520" y="4444800"/>
            <a:ext cx="10514880" cy="60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t">
            <a:noAutofit/>
          </a:bodyPr>
          <a:lstStyle/>
          <a:p>
            <a:pPr>
              <a:lnSpc>
                <a:spcPct val="90000"/>
              </a:lnSpc>
              <a:spcBef>
                <a:spcPts val="1335"/>
              </a:spcBef>
              <a:tabLst>
                <a:tab pos="0" algn="l"/>
              </a:tabLst>
            </a:pPr>
            <a:r>
              <a:rPr lang="en-US" sz="1900" spc="-1" dirty="0">
                <a:solidFill>
                  <a:srgbClr val="BF5700"/>
                </a:solidFill>
                <a:latin typeface="Arial"/>
                <a:ea typeface="Arial"/>
              </a:rPr>
              <a:t>Jake McGrath – Department of Physics, UT Austin</a:t>
            </a:r>
            <a:endParaRPr lang="en-US" sz="1900" spc="-1" dirty="0">
              <a:latin typeface="Arial"/>
            </a:endParaRPr>
          </a:p>
        </p:txBody>
      </p:sp>
      <p:pic>
        <p:nvPicPr>
          <p:cNvPr id="88" name="Picture 15"/>
          <p:cNvPicPr/>
          <p:nvPr/>
        </p:nvPicPr>
        <p:blipFill>
          <a:blip r:embed="rId4"/>
          <a:stretch/>
        </p:blipFill>
        <p:spPr>
          <a:xfrm>
            <a:off x="9672480" y="501120"/>
            <a:ext cx="2502240" cy="12182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2522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structure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AEFF411-93F3-DC53-B6B3-A3C598ECD0B3}"/>
              </a:ext>
            </a:extLst>
          </p:cNvPr>
          <p:cNvSpPr/>
          <p:nvPr/>
        </p:nvSpPr>
        <p:spPr>
          <a:xfrm>
            <a:off x="61705" y="1760355"/>
            <a:ext cx="3987888" cy="97191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D95348-2F08-03BD-C7E3-E1A2BA118AC0}"/>
              </a:ext>
            </a:extLst>
          </p:cNvPr>
          <p:cNvSpPr/>
          <p:nvPr/>
        </p:nvSpPr>
        <p:spPr>
          <a:xfrm>
            <a:off x="4310798" y="1760355"/>
            <a:ext cx="3987888" cy="97191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5295081-A3BB-A95F-B663-49B1D4709E56}"/>
                  </a:ext>
                </a:extLst>
              </p:cNvPr>
              <p:cNvSpPr/>
              <p:nvPr/>
            </p:nvSpPr>
            <p:spPr>
              <a:xfrm>
                <a:off x="357636" y="4446269"/>
                <a:ext cx="3396024" cy="1029519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Activation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[0,1]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5295081-A3BB-A95F-B663-49B1D4709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6" y="4446269"/>
                <a:ext cx="3396024" cy="102951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D517D19-E17B-F436-E06B-D325077529DD}"/>
                  </a:ext>
                </a:extLst>
              </p:cNvPr>
              <p:cNvSpPr/>
              <p:nvPr/>
            </p:nvSpPr>
            <p:spPr>
              <a:xfrm>
                <a:off x="357636" y="5803936"/>
                <a:ext cx="3396024" cy="971917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Fiber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D517D19-E17B-F436-E06B-D32507752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6" y="5803936"/>
                <a:ext cx="3396024" cy="97191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9F00706F-4CE3-EAF1-431A-A6569C89F531}"/>
                  </a:ext>
                </a:extLst>
              </p:cNvPr>
              <p:cNvSpPr/>
              <p:nvPr/>
            </p:nvSpPr>
            <p:spPr>
              <a:xfrm>
                <a:off x="4606730" y="3149406"/>
                <a:ext cx="3396024" cy="102952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Muscle-tendon actuator force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𝑀𝑇</m:t>
                        </m:r>
                      </m:sup>
                    </m:sSup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9F00706F-4CE3-EAF1-431A-A6569C89F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730" y="3149406"/>
                <a:ext cx="3396024" cy="1029520"/>
              </a:xfrm>
              <a:prstGeom prst="roundRect">
                <a:avLst/>
              </a:prstGeom>
              <a:blipFill>
                <a:blip r:embed="rId4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F4FDE9D-25C5-3C31-AD76-F08F0ECB6899}"/>
                  </a:ext>
                </a:extLst>
              </p:cNvPr>
              <p:cNvSpPr/>
              <p:nvPr/>
            </p:nvSpPr>
            <p:spPr>
              <a:xfrm>
                <a:off x="4606730" y="4447869"/>
                <a:ext cx="3396024" cy="102952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Time derivative of activation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F4FDE9D-25C5-3C31-AD76-F08F0ECB6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730" y="4447869"/>
                <a:ext cx="3396024" cy="1029520"/>
              </a:xfrm>
              <a:prstGeom prst="roundRect">
                <a:avLst/>
              </a:prstGeom>
              <a:blipFill>
                <a:blip r:embed="rId5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39057D9-CDC0-C042-5BB0-C42604E96C2F}"/>
                  </a:ext>
                </a:extLst>
              </p:cNvPr>
              <p:cNvSpPr/>
              <p:nvPr/>
            </p:nvSpPr>
            <p:spPr>
              <a:xfrm>
                <a:off x="4606730" y="5746332"/>
                <a:ext cx="3396024" cy="102952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Time derivative of fiber length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39057D9-CDC0-C042-5BB0-C42604E96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730" y="5746332"/>
                <a:ext cx="3396024" cy="1029520"/>
              </a:xfrm>
              <a:prstGeom prst="roundRect">
                <a:avLst/>
              </a:prstGeom>
              <a:blipFill>
                <a:blip r:embed="rId6"/>
                <a:stretch>
                  <a:fillRect l="-743" r="-2974"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D857C51-10B3-E116-63C4-E49209329970}"/>
                  </a:ext>
                </a:extLst>
              </p:cNvPr>
              <p:cNvSpPr/>
              <p:nvPr/>
            </p:nvSpPr>
            <p:spPr>
              <a:xfrm>
                <a:off x="357636" y="3144094"/>
                <a:ext cx="3396024" cy="102952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Neural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[0,1]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D857C51-10B3-E116-63C4-E49209329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6" y="3144094"/>
                <a:ext cx="3396024" cy="102952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24416A-4AC4-D267-1ADD-57EF832AD033}"/>
              </a:ext>
            </a:extLst>
          </p:cNvPr>
          <p:cNvCxnSpPr>
            <a:cxnSpLocks/>
          </p:cNvCxnSpPr>
          <p:nvPr/>
        </p:nvCxnSpPr>
        <p:spPr>
          <a:xfrm>
            <a:off x="61705" y="2916874"/>
            <a:ext cx="823698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72C63F-EDB6-7825-0EF9-AC8C76CD920A}"/>
              </a:ext>
            </a:extLst>
          </p:cNvPr>
          <p:cNvSpPr/>
          <p:nvPr/>
        </p:nvSpPr>
        <p:spPr>
          <a:xfrm>
            <a:off x="8885010" y="2019283"/>
            <a:ext cx="2870109" cy="112481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Declare activation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D5AD770F-707A-2D28-AD69-AD45F30520F2}"/>
                  </a:ext>
                </a:extLst>
              </p:cNvPr>
              <p:cNvSpPr/>
              <p:nvPr/>
            </p:nvSpPr>
            <p:spPr>
              <a:xfrm>
                <a:off x="8885009" y="3626476"/>
                <a:ext cx="2870109" cy="112481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/>
                  <a:t>Feed model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D5AD770F-707A-2D28-AD69-AD45F305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009" y="3626476"/>
                <a:ext cx="2870109" cy="112481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AE9E00D0-19D8-CAFC-6F40-B7B2F858D30E}"/>
                  </a:ext>
                </a:extLst>
              </p:cNvPr>
              <p:cNvSpPr/>
              <p:nvPr/>
            </p:nvSpPr>
            <p:spPr>
              <a:xfrm>
                <a:off x="8885011" y="5233669"/>
                <a:ext cx="2870109" cy="112481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/>
                  <a:t>Read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acc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AE9E00D0-19D8-CAFC-6F40-B7B2F858D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011" y="5233669"/>
                <a:ext cx="2870109" cy="1124811"/>
              </a:xfrm>
              <a:prstGeom prst="roundRect">
                <a:avLst/>
              </a:prstGeom>
              <a:blipFill>
                <a:blip r:embed="rId9"/>
                <a:stretch>
                  <a:fillRect b="-44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3AFEB5-89C6-19B8-4E13-9EA7050A8DBC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10320064" y="3144094"/>
            <a:ext cx="1" cy="4823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51CC41-C08A-20B8-B851-D5DF9EEDC78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0320064" y="4751287"/>
            <a:ext cx="2" cy="4823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2032A35-5350-82AB-B4EF-C938E62FBF2D}"/>
              </a:ext>
            </a:extLst>
          </p:cNvPr>
          <p:cNvCxnSpPr>
            <a:stCxn id="23" idx="3"/>
            <a:endCxn id="22" idx="3"/>
          </p:cNvCxnSpPr>
          <p:nvPr/>
        </p:nvCxnSpPr>
        <p:spPr>
          <a:xfrm flipH="1" flipV="1">
            <a:off x="11755118" y="4188882"/>
            <a:ext cx="2" cy="1607193"/>
          </a:xfrm>
          <a:prstGeom prst="curvedConnector3">
            <a:avLst>
              <a:gd name="adj1" fmla="val -1143000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05F25D2-E887-6D55-990C-ECD34452B944}"/>
                  </a:ext>
                </a:extLst>
              </p:cNvPr>
              <p:cNvSpPr/>
              <p:nvPr/>
            </p:nvSpPr>
            <p:spPr>
              <a:xfrm>
                <a:off x="850706" y="770911"/>
                <a:ext cx="2501462" cy="75405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Neural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05F25D2-E887-6D55-990C-ECD34452B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06" y="770911"/>
                <a:ext cx="2501462" cy="75405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142F054-6C29-90FA-6360-6472B7C43968}"/>
                  </a:ext>
                </a:extLst>
              </p:cNvPr>
              <p:cNvSpPr/>
              <p:nvPr/>
            </p:nvSpPr>
            <p:spPr>
              <a:xfrm>
                <a:off x="4606730" y="770911"/>
                <a:ext cx="2927129" cy="75405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Calcium concentraions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142F054-6C29-90FA-6360-6472B7C43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730" y="770911"/>
                <a:ext cx="2927129" cy="75405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BBD8-CEE8-9781-D695-107E142D79F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352168" y="1147938"/>
            <a:ext cx="125456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DBD20B-BA02-7BA3-F34B-A66027C5259F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7533859" y="1147938"/>
            <a:ext cx="864588" cy="2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597D438-B572-3B8D-1B24-239179EB25E5}"/>
                  </a:ext>
                </a:extLst>
              </p:cNvPr>
              <p:cNvSpPr/>
              <p:nvPr/>
            </p:nvSpPr>
            <p:spPr>
              <a:xfrm>
                <a:off x="8398447" y="772960"/>
                <a:ext cx="3268493" cy="75405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Actin-myosin interactions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𝑀𝑇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𝑀𝑇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𝑀𝑇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𝑀𝑇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𝑀𝑇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597D438-B572-3B8D-1B24-239179EB2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47" y="772960"/>
                <a:ext cx="3268493" cy="754056"/>
              </a:xfrm>
              <a:prstGeom prst="roundRect">
                <a:avLst/>
              </a:prstGeom>
              <a:blipFill>
                <a:blip r:embed="rId12"/>
                <a:stretch>
                  <a:fillRect b="-327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58F6DDC-FD81-7D07-4D16-312D1F51A85C}"/>
              </a:ext>
            </a:extLst>
          </p:cNvPr>
          <p:cNvSpPr txBox="1"/>
          <p:nvPr/>
        </p:nvSpPr>
        <p:spPr>
          <a:xfrm>
            <a:off x="3694492" y="3015953"/>
            <a:ext cx="9071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Backup slides with equations</a:t>
            </a:r>
          </a:p>
        </p:txBody>
      </p:sp>
    </p:spTree>
    <p:extLst>
      <p:ext uri="{BB962C8B-B14F-4D97-AF65-F5344CB8AC3E}">
        <p14:creationId xmlns:p14="http://schemas.microsoft.com/office/powerpoint/2010/main" val="280700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2" grpId="0" animBg="1"/>
      <p:bldP spid="20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0B1831-03D8-A9D8-FC8B-94322E198F7F}"/>
              </a:ext>
            </a:extLst>
          </p:cNvPr>
          <p:cNvSpPr/>
          <p:nvPr/>
        </p:nvSpPr>
        <p:spPr>
          <a:xfrm>
            <a:off x="73563" y="880570"/>
            <a:ext cx="2501462" cy="62011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D0FE1800-B19B-3E0A-8C3C-CB65AFA85321}"/>
                  </a:ext>
                </a:extLst>
              </p:cNvPr>
              <p:cNvSpPr/>
              <p:nvPr/>
            </p:nvSpPr>
            <p:spPr>
              <a:xfrm>
                <a:off x="3435923" y="813599"/>
                <a:ext cx="2927129" cy="75405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Calcium </a:t>
                </a:r>
                <a:r>
                  <a:rPr lang="en-US" dirty="0" err="1"/>
                  <a:t>concentraions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D0FE1800-B19B-3E0A-8C3C-CB65AFA85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923" y="813599"/>
                <a:ext cx="2927129" cy="75405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CC15F2-3BC3-86EE-11D0-18D6F7DCDFA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575025" y="1190626"/>
            <a:ext cx="86089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0C0A7BC-88C3-5762-087D-40B08101E356}"/>
              </a:ext>
            </a:extLst>
          </p:cNvPr>
          <p:cNvSpPr/>
          <p:nvPr/>
        </p:nvSpPr>
        <p:spPr>
          <a:xfrm>
            <a:off x="73563" y="1905912"/>
            <a:ext cx="6287854" cy="19637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4BFEF95-0E27-C91B-501D-9390343A3D93}"/>
              </a:ext>
            </a:extLst>
          </p:cNvPr>
          <p:cNvSpPr/>
          <p:nvPr/>
        </p:nvSpPr>
        <p:spPr>
          <a:xfrm>
            <a:off x="187824" y="2508660"/>
            <a:ext cx="1137648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Thelen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17A9344-901C-AD28-5637-08303C45AA66}"/>
              </a:ext>
            </a:extLst>
          </p:cNvPr>
          <p:cNvSpPr/>
          <p:nvPr/>
        </p:nvSpPr>
        <p:spPr>
          <a:xfrm>
            <a:off x="1392987" y="2521651"/>
            <a:ext cx="1137648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Winters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E8163E7-E4C2-C56D-93B7-7BD52CC8356E}"/>
              </a:ext>
            </a:extLst>
          </p:cNvPr>
          <p:cNvSpPr/>
          <p:nvPr/>
        </p:nvSpPr>
        <p:spPr>
          <a:xfrm>
            <a:off x="2598150" y="2521650"/>
            <a:ext cx="1137648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Zajac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901CE29-4EDF-66DC-CF9A-C6CF6D0988AA}"/>
              </a:ext>
            </a:extLst>
          </p:cNvPr>
          <p:cNvSpPr/>
          <p:nvPr/>
        </p:nvSpPr>
        <p:spPr>
          <a:xfrm>
            <a:off x="3783135" y="2518840"/>
            <a:ext cx="1137648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CBE64F1-C826-341A-10EE-A2540A3A312C}"/>
              </a:ext>
            </a:extLst>
          </p:cNvPr>
          <p:cNvSpPr/>
          <p:nvPr/>
        </p:nvSpPr>
        <p:spPr>
          <a:xfrm>
            <a:off x="4965944" y="2526170"/>
            <a:ext cx="1254757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Chadwick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654EFBB-EA82-E82F-C432-32541F55F9B5}"/>
              </a:ext>
            </a:extLst>
          </p:cNvPr>
          <p:cNvSpPr/>
          <p:nvPr/>
        </p:nvSpPr>
        <p:spPr>
          <a:xfrm>
            <a:off x="3340380" y="3176897"/>
            <a:ext cx="1254757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Nagano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966D36A-FCAE-4768-89C2-70800FA04B29}"/>
              </a:ext>
            </a:extLst>
          </p:cNvPr>
          <p:cNvSpPr/>
          <p:nvPr/>
        </p:nvSpPr>
        <p:spPr>
          <a:xfrm>
            <a:off x="695892" y="3183681"/>
            <a:ext cx="1254757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Rengifo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A612ED5-8D8F-CEFE-F3E1-BA37650413D2}"/>
              </a:ext>
            </a:extLst>
          </p:cNvPr>
          <p:cNvSpPr/>
          <p:nvPr/>
        </p:nvSpPr>
        <p:spPr>
          <a:xfrm>
            <a:off x="2018136" y="3183680"/>
            <a:ext cx="1254757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BD3E30-12CF-F398-F02B-948459C8D111}"/>
              </a:ext>
            </a:extLst>
          </p:cNvPr>
          <p:cNvSpPr/>
          <p:nvPr/>
        </p:nvSpPr>
        <p:spPr>
          <a:xfrm>
            <a:off x="4667022" y="3171247"/>
            <a:ext cx="1254757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Cavallaro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B1A909-4E0F-4BD9-0C16-8943CBD40A39}"/>
              </a:ext>
            </a:extLst>
          </p:cNvPr>
          <p:cNvSpPr txBox="1"/>
          <p:nvPr/>
        </p:nvSpPr>
        <p:spPr>
          <a:xfrm>
            <a:off x="2028703" y="2048314"/>
            <a:ext cx="237757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Activation Models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7B37DF-3B0D-E3A0-60C8-66B63EEAF4F7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3217490" y="1567653"/>
            <a:ext cx="1681998" cy="33825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stomShape 1">
            <a:extLst>
              <a:ext uri="{FF2B5EF4-FFF2-40B4-BE49-F238E27FC236}">
                <a16:creationId xmlns:a16="http://schemas.microsoft.com/office/drawing/2014/main" id="{5F745DAF-B8B0-E9CF-A7B9-4F825478F6AB}"/>
              </a:ext>
            </a:extLst>
          </p:cNvPr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 in activation dynamics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B49C88F-A380-059C-FD3D-538BF5192917}"/>
              </a:ext>
            </a:extLst>
          </p:cNvPr>
          <p:cNvSpPr/>
          <p:nvPr/>
        </p:nvSpPr>
        <p:spPr>
          <a:xfrm>
            <a:off x="156808" y="5667375"/>
            <a:ext cx="1254757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459DDF6-6560-48C5-4738-6B8519D4BE0D}"/>
              </a:ext>
            </a:extLst>
          </p:cNvPr>
          <p:cNvSpPr/>
          <p:nvPr/>
        </p:nvSpPr>
        <p:spPr>
          <a:xfrm>
            <a:off x="1488040" y="5667374"/>
            <a:ext cx="1254757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Cavallaro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1CD044-58A6-D186-FDAE-53711DE33F9B}"/>
                  </a:ext>
                </a:extLst>
              </p:cNvPr>
              <p:cNvSpPr txBox="1"/>
              <p:nvPr/>
            </p:nvSpPr>
            <p:spPr>
              <a:xfrm>
                <a:off x="717831" y="4176970"/>
                <a:ext cx="1521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1CD044-58A6-D186-FDAE-53711DE33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31" y="4176970"/>
                <a:ext cx="1521827" cy="369332"/>
              </a:xfrm>
              <a:prstGeom prst="rect">
                <a:avLst/>
              </a:prstGeom>
              <a:blipFill>
                <a:blip r:embed="rId3"/>
                <a:stretch>
                  <a:fillRect l="-330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73B2369-B372-7AC4-43E9-AFA5C9285E90}"/>
              </a:ext>
            </a:extLst>
          </p:cNvPr>
          <p:cNvSpPr/>
          <p:nvPr/>
        </p:nvSpPr>
        <p:spPr>
          <a:xfrm>
            <a:off x="3047999" y="4101808"/>
            <a:ext cx="3789681" cy="26749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3A2E650-65B0-53C7-680B-4EE8DA674E47}"/>
              </a:ext>
            </a:extLst>
          </p:cNvPr>
          <p:cNvSpPr/>
          <p:nvPr/>
        </p:nvSpPr>
        <p:spPr>
          <a:xfrm>
            <a:off x="3179952" y="5347139"/>
            <a:ext cx="1137648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Thelen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B889033-B983-4427-1535-39F82470A899}"/>
              </a:ext>
            </a:extLst>
          </p:cNvPr>
          <p:cNvSpPr/>
          <p:nvPr/>
        </p:nvSpPr>
        <p:spPr>
          <a:xfrm>
            <a:off x="4385115" y="5360130"/>
            <a:ext cx="1137648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Winters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7C6ABCD-EA91-D982-5187-F3FFAB19048B}"/>
              </a:ext>
            </a:extLst>
          </p:cNvPr>
          <p:cNvSpPr/>
          <p:nvPr/>
        </p:nvSpPr>
        <p:spPr>
          <a:xfrm>
            <a:off x="5590278" y="5360129"/>
            <a:ext cx="1137648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Zajac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F984AE6-9FCD-7FFB-9C52-4826F106F040}"/>
              </a:ext>
            </a:extLst>
          </p:cNvPr>
          <p:cNvSpPr/>
          <p:nvPr/>
        </p:nvSpPr>
        <p:spPr>
          <a:xfrm>
            <a:off x="3748776" y="4675682"/>
            <a:ext cx="1137648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Manal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CC4F666-F0DF-BBF0-23A0-45836A71DD50}"/>
              </a:ext>
            </a:extLst>
          </p:cNvPr>
          <p:cNvSpPr/>
          <p:nvPr/>
        </p:nvSpPr>
        <p:spPr>
          <a:xfrm>
            <a:off x="4962899" y="4674763"/>
            <a:ext cx="1254757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Chadwick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4AF1C26-9A3C-E503-E276-45030FBC4964}"/>
              </a:ext>
            </a:extLst>
          </p:cNvPr>
          <p:cNvSpPr/>
          <p:nvPr/>
        </p:nvSpPr>
        <p:spPr>
          <a:xfrm>
            <a:off x="4962899" y="6044401"/>
            <a:ext cx="1254757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Nagano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165BAD9-A456-D439-0BAD-2F2C81210508}"/>
              </a:ext>
            </a:extLst>
          </p:cNvPr>
          <p:cNvSpPr/>
          <p:nvPr/>
        </p:nvSpPr>
        <p:spPr>
          <a:xfrm>
            <a:off x="3601643" y="6045496"/>
            <a:ext cx="1254757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Rengifo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EC140CD-F3A8-D3BB-D6EB-C7FB438CD67E}"/>
                  </a:ext>
                </a:extLst>
              </p:cNvPr>
              <p:cNvSpPr txBox="1"/>
              <p:nvPr/>
            </p:nvSpPr>
            <p:spPr>
              <a:xfrm>
                <a:off x="4091763" y="4176970"/>
                <a:ext cx="1742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Returns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EC140CD-F3A8-D3BB-D6EB-C7FB438CD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763" y="4176970"/>
                <a:ext cx="1742272" cy="369332"/>
              </a:xfrm>
              <a:prstGeom prst="rect">
                <a:avLst/>
              </a:prstGeom>
              <a:blipFill>
                <a:blip r:embed="rId4"/>
                <a:stretch>
                  <a:fillRect l="-2899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9969A48-F9F6-A709-AEBA-2EBC6256C0F4}"/>
              </a:ext>
            </a:extLst>
          </p:cNvPr>
          <p:cNvSpPr/>
          <p:nvPr/>
        </p:nvSpPr>
        <p:spPr>
          <a:xfrm>
            <a:off x="70044" y="4101808"/>
            <a:ext cx="2817402" cy="26749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CBBF76E-D83F-CD9B-F444-A8E3C1228E3A}"/>
                  </a:ext>
                </a:extLst>
              </p:cNvPr>
              <p:cNvSpPr txBox="1"/>
              <p:nvPr/>
            </p:nvSpPr>
            <p:spPr>
              <a:xfrm>
                <a:off x="7222315" y="1093078"/>
                <a:ext cx="4598995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Muscle can neither generate force nor relax instantaneously </a:t>
                </a:r>
                <a:r>
                  <a:rPr lang="en-US" dirty="0">
                    <a:sym typeface="Wingdings" pitchFamily="2" charset="2"/>
                  </a:rPr>
                  <a:t> activation / deactivation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</a:rPr>
                  <a:t>Change in concentration of calcium ions within muscle</a:t>
                </a:r>
                <a:br>
                  <a:rPr lang="en-US" b="0" i="0" dirty="0">
                    <a:effectLst/>
                  </a:rPr>
                </a:br>
                <a:endParaRPr lang="en-US" b="0" i="0" dirty="0">
                  <a:effectLst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Activation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 (no contraction to full contraction)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bounded solutions, however, activation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must remain bounded between 0.01 and 1.0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Parameters of activation: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lang="en-US" dirty="0"/>
                  <a:t> – activation timescale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𝑑𝑒𝑎𝑐𝑡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lang="en-US" dirty="0"/>
                  <a:t> – deactivation timescale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CBBF76E-D83F-CD9B-F444-A8E3C1228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315" y="1093078"/>
                <a:ext cx="4598995" cy="4801314"/>
              </a:xfrm>
              <a:prstGeom prst="rect">
                <a:avLst/>
              </a:prstGeom>
              <a:blipFill>
                <a:blip r:embed="rId5"/>
                <a:stretch>
                  <a:fillRect l="-826" t="-263" r="-826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3594AA4-755B-3635-0C10-37669868FBC5}"/>
              </a:ext>
            </a:extLst>
          </p:cNvPr>
          <p:cNvSpPr txBox="1"/>
          <p:nvPr/>
        </p:nvSpPr>
        <p:spPr>
          <a:xfrm>
            <a:off x="7267492" y="6106602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slide (redundant)</a:t>
            </a:r>
          </a:p>
        </p:txBody>
      </p:sp>
    </p:spTree>
    <p:extLst>
      <p:ext uri="{BB962C8B-B14F-4D97-AF65-F5344CB8AC3E}">
        <p14:creationId xmlns:p14="http://schemas.microsoft.com/office/powerpoint/2010/main" val="308342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7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3C9F5E30-9E15-0D07-793D-518D82BA2F94}"/>
              </a:ext>
            </a:extLst>
          </p:cNvPr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 response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CDE7D0-1F36-2BCA-C127-92E1F91BA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441"/>
            <a:ext cx="12255128" cy="635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40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3C9F5E30-9E15-0D07-793D-518D82BA2F94}"/>
              </a:ext>
            </a:extLst>
          </p:cNvPr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 response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6A40CD-75BC-D9BA-B4BC-D5C924A11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440"/>
            <a:ext cx="12255128" cy="635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3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2CCBFC57-33DA-4038-D0B1-8ADEFC97C42F}"/>
              </a:ext>
            </a:extLst>
          </p:cNvPr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 response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F4ECBF-BB52-DED2-A68B-16A0E77EA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440"/>
            <a:ext cx="12255128" cy="635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59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2CCBFC57-33DA-4038-D0B1-8ADEFC97C42F}"/>
              </a:ext>
            </a:extLst>
          </p:cNvPr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 response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99B15B9-E3F1-19D6-AD0F-41351C00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441"/>
            <a:ext cx="12255128" cy="635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2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38EAAA0E-AD16-D620-AEFF-0E75C963DC0E}"/>
              </a:ext>
            </a:extLst>
          </p:cNvPr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structure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A290F75-4AE8-63C6-0B5E-4FF79E39DC5E}"/>
              </a:ext>
            </a:extLst>
          </p:cNvPr>
          <p:cNvSpPr/>
          <p:nvPr/>
        </p:nvSpPr>
        <p:spPr>
          <a:xfrm>
            <a:off x="565511" y="818560"/>
            <a:ext cx="3171738" cy="71923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model.fiber_velocity</a:t>
            </a:r>
            <a:r>
              <a:rPr lang="en-US" sz="2400" dirty="0"/>
              <a:t>()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A59266-2E74-E731-50CB-124D2374A5DD}"/>
              </a:ext>
            </a:extLst>
          </p:cNvPr>
          <p:cNvSpPr/>
          <p:nvPr/>
        </p:nvSpPr>
        <p:spPr>
          <a:xfrm>
            <a:off x="1144502" y="1755175"/>
            <a:ext cx="2013754" cy="7192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Inverse FV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7F12E70-ACC2-D29E-D5AE-86BC39511B78}"/>
              </a:ext>
            </a:extLst>
          </p:cNvPr>
          <p:cNvSpPr/>
          <p:nvPr/>
        </p:nvSpPr>
        <p:spPr>
          <a:xfrm>
            <a:off x="17780" y="2800540"/>
            <a:ext cx="2013754" cy="7192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force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C035D60-21FC-6052-92B4-94FEEB205BDE}"/>
              </a:ext>
            </a:extLst>
          </p:cNvPr>
          <p:cNvSpPr/>
          <p:nvPr/>
        </p:nvSpPr>
        <p:spPr>
          <a:xfrm>
            <a:off x="2316834" y="2806374"/>
            <a:ext cx="2013754" cy="7192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Contractile force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DD0917-F3E1-C52F-50BB-CBA2EB4E521E}"/>
              </a:ext>
            </a:extLst>
          </p:cNvPr>
          <p:cNvSpPr/>
          <p:nvPr/>
        </p:nvSpPr>
        <p:spPr>
          <a:xfrm>
            <a:off x="4615888" y="3961190"/>
            <a:ext cx="2013754" cy="7192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Tendon force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0E5F376-02B3-1E2C-1D4E-4C654B0FA088}"/>
              </a:ext>
            </a:extLst>
          </p:cNvPr>
          <p:cNvSpPr/>
          <p:nvPr/>
        </p:nvSpPr>
        <p:spPr>
          <a:xfrm>
            <a:off x="17780" y="3961190"/>
            <a:ext cx="2013754" cy="7192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Pennation angle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A2B7331-9B42-9226-4C56-4637C0C6BBF1}"/>
              </a:ext>
            </a:extLst>
          </p:cNvPr>
          <p:cNvSpPr/>
          <p:nvPr/>
        </p:nvSpPr>
        <p:spPr>
          <a:xfrm>
            <a:off x="2316834" y="3961190"/>
            <a:ext cx="2013754" cy="7192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Passive force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09956A7-3968-61F7-0D19-41F3EB542116}"/>
              </a:ext>
            </a:extLst>
          </p:cNvPr>
          <p:cNvSpPr/>
          <p:nvPr/>
        </p:nvSpPr>
        <p:spPr>
          <a:xfrm>
            <a:off x="4615888" y="5004866"/>
            <a:ext cx="2013754" cy="7192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Tendon strain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2DC1546-F91E-D2A0-EE24-2E67C657BB7C}"/>
              </a:ext>
            </a:extLst>
          </p:cNvPr>
          <p:cNvSpPr/>
          <p:nvPr/>
        </p:nvSpPr>
        <p:spPr>
          <a:xfrm>
            <a:off x="4615888" y="6048542"/>
            <a:ext cx="2013754" cy="7192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Tendon length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41150E-92BE-DDA4-410D-2D16B1AF1D35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5622765" y="5724098"/>
            <a:ext cx="0" cy="324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A8E98F-404B-899F-8A5C-080757686042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V="1">
            <a:off x="5622765" y="4680422"/>
            <a:ext cx="0" cy="324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A5A2F-75C4-9ADA-28B4-F33B9A18CA74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3323711" y="3525606"/>
            <a:ext cx="2299054" cy="435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254E8D-7F16-F2B2-F7BE-750D2F2542F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024657" y="3525606"/>
            <a:ext cx="2299054" cy="435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5DEB31-D416-36C2-0DAB-7A71A34E07C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323711" y="3525606"/>
            <a:ext cx="0" cy="556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DE3A2D-0B44-C8FE-7E78-8C6132C1883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2151379" y="2474407"/>
            <a:ext cx="1172332" cy="331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6F7C61-3959-F14D-8259-A77CE897EECB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024657" y="2474407"/>
            <a:ext cx="1126722" cy="326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E763D4-98DA-229D-8F91-A162D21E25D9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151379" y="1537792"/>
            <a:ext cx="1" cy="217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BAFEAAC-EA21-29F2-70EF-86D66226FB6B}"/>
              </a:ext>
            </a:extLst>
          </p:cNvPr>
          <p:cNvSpPr/>
          <p:nvPr/>
        </p:nvSpPr>
        <p:spPr>
          <a:xfrm>
            <a:off x="8985613" y="1062400"/>
            <a:ext cx="3171738" cy="71923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model.mt_force</a:t>
            </a:r>
            <a:r>
              <a:rPr lang="en-US" sz="2400" dirty="0"/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3BFAF8-9293-C30D-7F6A-D8A13325C971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10571482" y="1781632"/>
            <a:ext cx="0" cy="30804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871BEBD-6DDE-EC20-BDE1-95AD2178AD1F}"/>
              </a:ext>
            </a:extLst>
          </p:cNvPr>
          <p:cNvSpPr/>
          <p:nvPr/>
        </p:nvSpPr>
        <p:spPr>
          <a:xfrm>
            <a:off x="9564605" y="2089672"/>
            <a:ext cx="2013754" cy="7192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Tendon force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93B9E85-3A37-A117-826B-C0A43D53D015}"/>
              </a:ext>
            </a:extLst>
          </p:cNvPr>
          <p:cNvSpPr/>
          <p:nvPr/>
        </p:nvSpPr>
        <p:spPr>
          <a:xfrm>
            <a:off x="9564605" y="3133348"/>
            <a:ext cx="2013754" cy="7192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Tendon strain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559552D-C07D-F5FA-C633-DAE6B1320133}"/>
              </a:ext>
            </a:extLst>
          </p:cNvPr>
          <p:cNvSpPr/>
          <p:nvPr/>
        </p:nvSpPr>
        <p:spPr>
          <a:xfrm>
            <a:off x="9564605" y="4177024"/>
            <a:ext cx="2013754" cy="7192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Tendon length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00244B-C8B9-F3EE-71FA-9DDB6661F669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10571482" y="3852580"/>
            <a:ext cx="0" cy="32444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5423B6-8679-D800-795B-23DA538AE16D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10571482" y="2808904"/>
            <a:ext cx="0" cy="32444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CC3F8EA-922B-8646-0616-0E5B4ED66779}"/>
              </a:ext>
            </a:extLst>
          </p:cNvPr>
          <p:cNvSpPr/>
          <p:nvPr/>
        </p:nvSpPr>
        <p:spPr>
          <a:xfrm>
            <a:off x="4850769" y="2694875"/>
            <a:ext cx="4249908" cy="97191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muscle = Contraction(signal, activation, length)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15E5CF6C-B3AE-062A-BFDA-20DA2453E6B8}"/>
                  </a:ext>
                </a:extLst>
              </p:cNvPr>
              <p:cNvSpPr/>
              <p:nvPr/>
            </p:nvSpPr>
            <p:spPr>
              <a:xfrm>
                <a:off x="428539" y="5304267"/>
                <a:ext cx="3445679" cy="971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</a:rPr>
                  <a:t>Return muscle-fiber contraction velocity,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15E5CF6C-B3AE-062A-BFDA-20DA2453E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39" y="5304267"/>
                <a:ext cx="3445679" cy="971917"/>
              </a:xfrm>
              <a:prstGeom prst="roundRect">
                <a:avLst/>
              </a:prstGeom>
              <a:blipFill>
                <a:blip r:embed="rId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ACD269D-3C2B-F4AA-A038-3AAD64FD6A5E}"/>
                  </a:ext>
                </a:extLst>
              </p:cNvPr>
              <p:cNvSpPr/>
              <p:nvPr/>
            </p:nvSpPr>
            <p:spPr>
              <a:xfrm>
                <a:off x="8574322" y="5273787"/>
                <a:ext cx="3445679" cy="971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</a:rPr>
                  <a:t>Return muscle-tendon actuator force,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𝑀𝑇</m:t>
                        </m:r>
                      </m:sup>
                    </m:sSup>
                  </m:oMath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ACD269D-3C2B-F4AA-A038-3AAD64FD6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322" y="5273787"/>
                <a:ext cx="3445679" cy="971917"/>
              </a:xfrm>
              <a:prstGeom prst="roundRect">
                <a:avLst/>
              </a:prstGeom>
              <a:blipFill>
                <a:blip r:embed="rId3"/>
                <a:stretch>
                  <a:fillRect r="-1095" b="-50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8A30C673-C8F8-379C-346C-215F7AC5A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3" t="2815" r="20391" b="52291"/>
          <a:stretch/>
        </p:blipFill>
        <p:spPr bwMode="auto">
          <a:xfrm>
            <a:off x="5134641" y="564703"/>
            <a:ext cx="3682163" cy="209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9" grpId="0" animBg="1"/>
      <p:bldP spid="44" grpId="0" animBg="1"/>
      <p:bldP spid="45" grpId="0" animBg="1"/>
      <p:bldP spid="46" grpId="0" animBg="1"/>
      <p:bldP spid="55" grpId="0" animBg="1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38EAAA0E-AD16-D620-AEFF-0E75C963DC0E}"/>
              </a:ext>
            </a:extLst>
          </p:cNvPr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Outputs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898B0-5DA7-1814-01B9-99F39F6D3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03" t="12062" r="55939" b="54207"/>
          <a:stretch/>
        </p:blipFill>
        <p:spPr>
          <a:xfrm>
            <a:off x="4725385" y="695120"/>
            <a:ext cx="3316734" cy="2593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F85D41-5D55-6185-E520-729ED2176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9" t="7845" r="63720" b="15619"/>
          <a:stretch/>
        </p:blipFill>
        <p:spPr>
          <a:xfrm>
            <a:off x="9196" y="596707"/>
            <a:ext cx="3939438" cy="3161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946C27-7C2A-D373-F8D8-50D318F448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18" t="6058" r="34001" b="17405"/>
          <a:stretch/>
        </p:blipFill>
        <p:spPr>
          <a:xfrm>
            <a:off x="1784554" y="3692411"/>
            <a:ext cx="3939439" cy="3161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EDC5DA-A047-F070-3C5F-74BA2CF2AE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98" t="7808" r="6403" b="7870"/>
          <a:stretch/>
        </p:blipFill>
        <p:spPr>
          <a:xfrm>
            <a:off x="8166188" y="718127"/>
            <a:ext cx="3472840" cy="2593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B7DA42-563C-707B-B99D-014E7775E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59" t="12014" r="19223" b="54188"/>
          <a:stretch/>
        </p:blipFill>
        <p:spPr>
          <a:xfrm>
            <a:off x="6505703" y="3903107"/>
            <a:ext cx="3320970" cy="2596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06F1CE-5D13-1FCD-8630-9F67254E5954}"/>
              </a:ext>
            </a:extLst>
          </p:cNvPr>
          <p:cNvSpPr txBox="1"/>
          <p:nvPr/>
        </p:nvSpPr>
        <p:spPr>
          <a:xfrm>
            <a:off x="4721149" y="3305627"/>
            <a:ext cx="331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Normalized active length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2CAD8-CAF9-C01A-6A26-84AEB092C13B}"/>
              </a:ext>
            </a:extLst>
          </p:cNvPr>
          <p:cNvSpPr txBox="1"/>
          <p:nvPr/>
        </p:nvSpPr>
        <p:spPr>
          <a:xfrm>
            <a:off x="8322294" y="3305627"/>
            <a:ext cx="331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Normalized passive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37CA3-68AA-5F63-C524-D79FA4197D04}"/>
              </a:ext>
            </a:extLst>
          </p:cNvPr>
          <p:cNvSpPr txBox="1"/>
          <p:nvPr/>
        </p:nvSpPr>
        <p:spPr>
          <a:xfrm rot="16200000">
            <a:off x="3530195" y="1829989"/>
            <a:ext cx="193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Normalized force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2C41E-F740-858A-0C22-915383793FD5}"/>
              </a:ext>
            </a:extLst>
          </p:cNvPr>
          <p:cNvSpPr txBox="1"/>
          <p:nvPr/>
        </p:nvSpPr>
        <p:spPr>
          <a:xfrm>
            <a:off x="6280311" y="6501176"/>
            <a:ext cx="377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Normalized contraction velocity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4993F-D2FE-7FE0-5057-52917AFB8ED2}"/>
              </a:ext>
            </a:extLst>
          </p:cNvPr>
          <p:cNvSpPr txBox="1"/>
          <p:nvPr/>
        </p:nvSpPr>
        <p:spPr>
          <a:xfrm rot="16200000">
            <a:off x="5314749" y="5016728"/>
            <a:ext cx="193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Normalized force</a:t>
            </a:r>
          </a:p>
        </p:txBody>
      </p:sp>
    </p:spTree>
    <p:extLst>
      <p:ext uri="{BB962C8B-B14F-4D97-AF65-F5344CB8AC3E}">
        <p14:creationId xmlns:p14="http://schemas.microsoft.com/office/powerpoint/2010/main" val="74016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38EAAA0E-AD16-D620-AEFF-0E75C963DC0E}"/>
              </a:ext>
            </a:extLst>
          </p:cNvPr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Outputs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88202-306A-FF1A-1CD9-782173E56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9" t="48245" r="17612"/>
          <a:stretch/>
        </p:blipFill>
        <p:spPr>
          <a:xfrm>
            <a:off x="175490" y="600841"/>
            <a:ext cx="11841020" cy="623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8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38EAAA0E-AD16-D620-AEFF-0E75C963DC0E}"/>
              </a:ext>
            </a:extLst>
          </p:cNvPr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812322-DFE7-B1FA-78AE-DD6E5560E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802" y="872210"/>
            <a:ext cx="8738198" cy="5654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7380BE-B1AF-8133-4A08-01C9089FC185}"/>
              </a:ext>
            </a:extLst>
          </p:cNvPr>
          <p:cNvSpPr txBox="1"/>
          <p:nvPr/>
        </p:nvSpPr>
        <p:spPr>
          <a:xfrm>
            <a:off x="0" y="872210"/>
            <a:ext cx="3352800" cy="465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How does muscle’s nonlinear design facilitate inherent stability?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Pair physical model with simulation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Simulation with easily tunable parameters simplifies study of how tendon elasticity generates stability</a:t>
            </a:r>
          </a:p>
        </p:txBody>
      </p:sp>
    </p:spTree>
    <p:extLst>
      <p:ext uri="{BB962C8B-B14F-4D97-AF65-F5344CB8AC3E}">
        <p14:creationId xmlns:p14="http://schemas.microsoft.com/office/powerpoint/2010/main" val="56632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38EAAA0E-AD16-D620-AEFF-0E75C963DC0E}"/>
              </a:ext>
            </a:extLst>
          </p:cNvPr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code for research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4E107-0D8C-A9C3-10D5-0D11DC6E3657}"/>
              </a:ext>
            </a:extLst>
          </p:cNvPr>
          <p:cNvSpPr txBox="1"/>
          <p:nvPr/>
        </p:nvSpPr>
        <p:spPr>
          <a:xfrm>
            <a:off x="4866562" y="672495"/>
            <a:ext cx="7071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do the </a:t>
            </a:r>
            <a:r>
              <a:rPr lang="en-US" sz="2400" i="1" u="sng" dirty="0"/>
              <a:t>mechanical design principles</a:t>
            </a:r>
            <a:r>
              <a:rPr lang="en-US" sz="2400" dirty="0"/>
              <a:t> of biological systems manifest </a:t>
            </a:r>
            <a:r>
              <a:rPr lang="en-US" sz="2400" i="1" u="sng" dirty="0"/>
              <a:t>optimal mechanics</a:t>
            </a:r>
            <a:r>
              <a:rPr lang="en-US" sz="2400" dirty="0"/>
              <a:t>?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Energy economy</a:t>
            </a:r>
          </a:p>
          <a:p>
            <a:pPr marL="457200" indent="-457200">
              <a:buAutoNum type="arabicPeriod"/>
            </a:pPr>
            <a:r>
              <a:rPr lang="en-US" sz="2400" dirty="0"/>
              <a:t>Inherent stability</a:t>
            </a:r>
          </a:p>
          <a:p>
            <a:pPr marL="457200" indent="-457200">
              <a:buAutoNum type="arabicPeriod"/>
            </a:pPr>
            <a:r>
              <a:rPr lang="en-US" sz="2400" dirty="0"/>
              <a:t>Reduced information entropy</a:t>
            </a:r>
          </a:p>
        </p:txBody>
      </p:sp>
      <p:pic>
        <p:nvPicPr>
          <p:cNvPr id="5" name="Picture 1" descr="page9image529488">
            <a:extLst>
              <a:ext uri="{FF2B5EF4-FFF2-40B4-BE49-F238E27FC236}">
                <a16:creationId xmlns:a16="http://schemas.microsoft.com/office/drawing/2014/main" id="{0F7191AC-B019-8FF1-4750-3DEF56AA4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80"/>
          <a:stretch/>
        </p:blipFill>
        <p:spPr bwMode="auto">
          <a:xfrm>
            <a:off x="4955132" y="2802542"/>
            <a:ext cx="6268800" cy="405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 descr="page2image1007328">
            <a:extLst>
              <a:ext uri="{FF2B5EF4-FFF2-40B4-BE49-F238E27FC236}">
                <a16:creationId xmlns:a16="http://schemas.microsoft.com/office/drawing/2014/main" id="{525770FF-8F85-7A42-5E93-E6F78B43C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4" y="621125"/>
            <a:ext cx="3770616" cy="354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C084BD7-6D59-B434-F56A-890DFBEE8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" t="8377" r="9863"/>
          <a:stretch/>
        </p:blipFill>
        <p:spPr bwMode="auto">
          <a:xfrm>
            <a:off x="377575" y="4330902"/>
            <a:ext cx="4066854" cy="268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35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38EAAA0E-AD16-D620-AEFF-0E75C963DC0E}"/>
              </a:ext>
            </a:extLst>
          </p:cNvPr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Outputs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898B0-5DA7-1814-01B9-99F39F6D3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7" t="9143" r="17405" b="51200"/>
          <a:stretch/>
        </p:blipFill>
        <p:spPr>
          <a:xfrm>
            <a:off x="0" y="595900"/>
            <a:ext cx="7023985" cy="2833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54E107-0D8C-A9C3-10D5-0D11DC6E3657}"/>
              </a:ext>
            </a:extLst>
          </p:cNvPr>
          <p:cNvSpPr txBox="1"/>
          <p:nvPr/>
        </p:nvSpPr>
        <p:spPr>
          <a:xfrm>
            <a:off x="7126259" y="1473202"/>
            <a:ext cx="4489636" cy="461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do different activations generate different landscapes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Which landscape holds the most area?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activation models depend on differential equations of calcium consumption?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Future work: can supervised learning predict what activation model I used?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6654A-7DCC-51DB-BB9B-0F09E1A8ED09}"/>
              </a:ext>
            </a:extLst>
          </p:cNvPr>
          <p:cNvSpPr txBox="1"/>
          <p:nvPr/>
        </p:nvSpPr>
        <p:spPr>
          <a:xfrm>
            <a:off x="8003263" y="662713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labels larger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88202-306A-FF1A-1CD9-782173E56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9" t="48245" r="17612"/>
          <a:stretch/>
        </p:blipFill>
        <p:spPr>
          <a:xfrm>
            <a:off x="0" y="3429102"/>
            <a:ext cx="6513816" cy="342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1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38EAAA0E-AD16-D620-AEFF-0E75C963DC0E}"/>
              </a:ext>
            </a:extLst>
          </p:cNvPr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code for research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4E107-0D8C-A9C3-10D5-0D11DC6E3657}"/>
              </a:ext>
            </a:extLst>
          </p:cNvPr>
          <p:cNvSpPr txBox="1"/>
          <p:nvPr/>
        </p:nvSpPr>
        <p:spPr>
          <a:xfrm>
            <a:off x="4866562" y="672495"/>
            <a:ext cx="7071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do the </a:t>
            </a:r>
            <a:r>
              <a:rPr lang="en-US" sz="2400" i="1" u="sng" dirty="0"/>
              <a:t>mechanical design principles</a:t>
            </a:r>
            <a:r>
              <a:rPr lang="en-US" sz="2400" dirty="0"/>
              <a:t> of biological systems manifest </a:t>
            </a:r>
            <a:r>
              <a:rPr lang="en-US" sz="2400" i="1" u="sng" dirty="0"/>
              <a:t>optimal mechanics</a:t>
            </a:r>
            <a:r>
              <a:rPr lang="en-US" sz="2400" dirty="0"/>
              <a:t>?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Energy economy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FF0000"/>
                </a:highlight>
              </a:rPr>
              <a:t>Inherent stability</a:t>
            </a:r>
          </a:p>
          <a:p>
            <a:pPr marL="457200" indent="-457200">
              <a:buAutoNum type="arabicPeriod"/>
            </a:pPr>
            <a:r>
              <a:rPr lang="en-US" sz="2400" dirty="0"/>
              <a:t>Reduced information entropy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4580792-E5C5-48D0-7781-B686022BA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9" t="22122" r="11870" b="10860"/>
          <a:stretch/>
        </p:blipFill>
        <p:spPr bwMode="auto">
          <a:xfrm>
            <a:off x="6719707" y="2991238"/>
            <a:ext cx="5472701" cy="388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11F2F-E9D7-3315-AA6E-0594F5990AA5}"/>
              </a:ext>
            </a:extLst>
          </p:cNvPr>
          <p:cNvSpPr txBox="1"/>
          <p:nvPr/>
        </p:nvSpPr>
        <p:spPr>
          <a:xfrm>
            <a:off x="0" y="1134159"/>
            <a:ext cx="4866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does muscle’s </a:t>
            </a:r>
            <a:r>
              <a:rPr lang="en-US" sz="2000" i="1" u="sng" dirty="0"/>
              <a:t>nonlinear design </a:t>
            </a:r>
            <a:r>
              <a:rPr lang="en-US" sz="2000" dirty="0"/>
              <a:t>generate </a:t>
            </a:r>
            <a:r>
              <a:rPr lang="en-US" sz="2000" i="1" u="sng" dirty="0">
                <a:highlight>
                  <a:srgbClr val="FF0000"/>
                </a:highlight>
              </a:rPr>
              <a:t>inherent stability without sensory feedback</a:t>
            </a:r>
            <a:r>
              <a:rPr lang="en-US" sz="2000" dirty="0"/>
              <a:t>?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Answer with pairing of </a:t>
            </a:r>
            <a:r>
              <a:rPr lang="en-US" sz="2000" i="1" dirty="0"/>
              <a:t>simulation</a:t>
            </a:r>
            <a:r>
              <a:rPr lang="en-US" sz="2000" dirty="0"/>
              <a:t> and </a:t>
            </a:r>
            <a:r>
              <a:rPr lang="en-US" sz="2000" i="1" dirty="0"/>
              <a:t>engineered hopper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3A272D-FD4F-3A5F-BC33-3AE790E95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9" y="3219016"/>
            <a:ext cx="6318606" cy="343465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912A2D-D3A3-8FEF-692B-BF4C49124599}"/>
              </a:ext>
            </a:extLst>
          </p:cNvPr>
          <p:cNvCxnSpPr/>
          <p:nvPr/>
        </p:nvCxnSpPr>
        <p:spPr>
          <a:xfrm>
            <a:off x="3883631" y="2732926"/>
            <a:ext cx="1304818" cy="8013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997BD4-8080-DC74-CFA7-408BC9DA398D}"/>
              </a:ext>
            </a:extLst>
          </p:cNvPr>
          <p:cNvCxnSpPr>
            <a:cxnSpLocks/>
          </p:cNvCxnSpPr>
          <p:nvPr/>
        </p:nvCxnSpPr>
        <p:spPr>
          <a:xfrm>
            <a:off x="3606229" y="2885326"/>
            <a:ext cx="5472701" cy="8165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1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Muscle background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Two diagrams show a muscle contraction occurring at the level of the sarcomere. Diagram A is a line diagram showing the arrangement of proteins in both a relaxed sarcomere and a contracted sarcomere. Diagram B shows the relationship between actin and myosin in a single sarcomere. The relationship is represented by a human figure (representing myosin) with outstretched arms standing between two bookcases that represent two Z-bands. The figure’s arms are each pulling on an actin rope that is connected to the bookcase on that side.">
            <a:extLst>
              <a:ext uri="{FF2B5EF4-FFF2-40B4-BE49-F238E27FC236}">
                <a16:creationId xmlns:a16="http://schemas.microsoft.com/office/drawing/2014/main" id="{9E8AFA3C-5506-2D1B-697E-0AC7141F8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" t="56809" r="5924" b="3335"/>
          <a:stretch/>
        </p:blipFill>
        <p:spPr bwMode="auto">
          <a:xfrm>
            <a:off x="4879865" y="626980"/>
            <a:ext cx="7045070" cy="422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9A5F2386-EB73-9499-0ECB-A48F19FFC3BD}"/>
              </a:ext>
            </a:extLst>
          </p:cNvPr>
          <p:cNvSpPr/>
          <p:nvPr/>
        </p:nvSpPr>
        <p:spPr>
          <a:xfrm>
            <a:off x="170682" y="903009"/>
            <a:ext cx="4709183" cy="36759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t">
            <a:normAutofit/>
          </a:bodyPr>
          <a:lstStyle/>
          <a:p>
            <a:pPr marL="458160" indent="-457200">
              <a:spcBef>
                <a:spcPts val="533"/>
              </a:spcBef>
              <a:buClr>
                <a:srgbClr val="404040"/>
              </a:buClr>
              <a:buFont typeface="+mj-lt"/>
              <a:buAutoNum type="arabicPeriod"/>
            </a:pPr>
            <a:r>
              <a:rPr lang="en-US" sz="24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 panose="020F0502020204030204" pitchFamily="34" charset="0"/>
              </a:rPr>
              <a:t>Actin tethered to z-bands at lateral ends of muscle</a:t>
            </a:r>
          </a:p>
          <a:p>
            <a:pPr marL="458160" indent="-457200">
              <a:spcBef>
                <a:spcPts val="533"/>
              </a:spcBef>
              <a:buClr>
                <a:srgbClr val="404040"/>
              </a:buClr>
              <a:buFont typeface="+mj-lt"/>
              <a:buAutoNum type="arabicPeriod"/>
            </a:pPr>
            <a:r>
              <a:rPr lang="en-US" sz="24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 panose="020F0502020204030204" pitchFamily="34" charset="0"/>
              </a:rPr>
              <a:t>Myosin walks along actin filaments</a:t>
            </a:r>
          </a:p>
          <a:p>
            <a:pPr marL="458160" indent="-457200">
              <a:spcBef>
                <a:spcPts val="533"/>
              </a:spcBef>
              <a:buClr>
                <a:srgbClr val="404040"/>
              </a:buClr>
              <a:buFont typeface="+mj-lt"/>
              <a:buAutoNum type="arabicPeriod"/>
            </a:pPr>
            <a:r>
              <a:rPr lang="en-US" sz="24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 panose="020F0502020204030204" pitchFamily="34" charset="0"/>
              </a:rPr>
              <a:t>Shortening of actin generates tension</a:t>
            </a:r>
          </a:p>
          <a:p>
            <a:pPr marL="458160" indent="-457200">
              <a:spcBef>
                <a:spcPts val="533"/>
              </a:spcBef>
              <a:buClr>
                <a:srgbClr val="404040"/>
              </a:buClr>
              <a:buFont typeface="+mj-lt"/>
              <a:buAutoNum type="arabicPeriod"/>
            </a:pPr>
            <a:r>
              <a:rPr lang="en-US" sz="24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 panose="020F0502020204030204" pitchFamily="34" charset="0"/>
              </a:rPr>
              <a:t>Thus, shortening of sarcomere and muscle</a:t>
            </a:r>
            <a:endParaRPr lang="en-US" sz="2400" spc="-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4" descr="Two diagrams show a muscle contraction occurring at the level of the sarcomere. Diagram A is a line diagram showing the arrangement of proteins in both a relaxed sarcomere and a contracted sarcomere. Diagram B shows the relationship between actin and myosin in a single sarcomere. The relationship is represented by a human figure (representing myosin) with outstretched arms standing between two bookcases that represent two Z-bands. The figure’s arms are each pulling on an actin rope that is connected to the bookcase on that side.">
            <a:extLst>
              <a:ext uri="{FF2B5EF4-FFF2-40B4-BE49-F238E27FC236}">
                <a16:creationId xmlns:a16="http://schemas.microsoft.com/office/drawing/2014/main" id="{5EF9F62D-D61C-9773-561D-5D3081E3F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" t="5151" r="6554" b="74503"/>
          <a:stretch/>
        </p:blipFill>
        <p:spPr bwMode="auto">
          <a:xfrm>
            <a:off x="-11382" y="4976573"/>
            <a:ext cx="6096000" cy="188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wo diagrams show a muscle contraction occurring at the level of the sarcomere. Diagram A is a line diagram showing the arrangement of proteins in both a relaxed sarcomere and a contracted sarcomere. Diagram B shows the relationship between actin and myosin in a single sarcomere. The relationship is represented by a human figure (representing myosin) with outstretched arms standing between two bookcases that represent two Z-bands. The figure’s arms are each pulling on an actin rope that is connected to the bookcase on that side.">
            <a:extLst>
              <a:ext uri="{FF2B5EF4-FFF2-40B4-BE49-F238E27FC236}">
                <a16:creationId xmlns:a16="http://schemas.microsoft.com/office/drawing/2014/main" id="{F91C0356-3B3E-EC4D-499E-39FFDC192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" t="26773" r="6554" b="52882"/>
          <a:stretch/>
        </p:blipFill>
        <p:spPr bwMode="auto">
          <a:xfrm>
            <a:off x="6096000" y="4976573"/>
            <a:ext cx="6096000" cy="188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61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Sliding filament theory of muscle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A photomicrograph shows the striated arrangement of sarcomeres that make up a section of the gastrocnemius muscle. The sarcomeres appear as green horizontal lines on a black background.">
            <a:extLst>
              <a:ext uri="{FF2B5EF4-FFF2-40B4-BE49-F238E27FC236}">
                <a16:creationId xmlns:a16="http://schemas.microsoft.com/office/drawing/2014/main" id="{2FED36A2-21EB-B2A7-F0E0-A084D434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3" y="2507623"/>
            <a:ext cx="4742245" cy="44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CD599C-233A-5837-D884-1B2584635B2E}"/>
              </a:ext>
            </a:extLst>
          </p:cNvPr>
          <p:cNvSpPr txBox="1"/>
          <p:nvPr/>
        </p:nvSpPr>
        <p:spPr>
          <a:xfrm>
            <a:off x="696697" y="6117372"/>
            <a:ext cx="172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25 </a:t>
            </a:r>
            <a:r>
              <a:rPr lang="el-GR" dirty="0">
                <a:solidFill>
                  <a:schemeClr val="bg1"/>
                </a:solidFill>
                <a:latin typeface="Cambria" panose="02040503050406030204" pitchFamily="18" charset="0"/>
              </a:rPr>
              <a:t>μ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m</a:t>
            </a:r>
          </a:p>
        </p:txBody>
      </p:sp>
      <p:pic>
        <p:nvPicPr>
          <p:cNvPr id="1028" name="Picture 4" descr="Two diagrams show a muscle contraction occurring at the level of the sarcomere. Diagram A is a line diagram showing the arrangement of proteins in both a relaxed sarcomere and a contracted sarcomere. Diagram B shows the relationship between actin and myosin in a single sarcomere. The relationship is represented by a human figure (representing myosin) with outstretched arms standing between two bookcases that represent two Z-bands. The figure’s arms are each pulling on an actin rope that is connected to the bookcase on that side.">
            <a:extLst>
              <a:ext uri="{FF2B5EF4-FFF2-40B4-BE49-F238E27FC236}">
                <a16:creationId xmlns:a16="http://schemas.microsoft.com/office/drawing/2014/main" id="{74918F3B-E198-B0C5-2866-0125BF3F8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" t="5151" r="6554" b="52549"/>
          <a:stretch/>
        </p:blipFill>
        <p:spPr bwMode="auto">
          <a:xfrm>
            <a:off x="5543587" y="2811517"/>
            <a:ext cx="6306206" cy="404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444FF45A-C0C4-4799-6821-5238408FB5F1}"/>
              </a:ext>
            </a:extLst>
          </p:cNvPr>
          <p:cNvSpPr/>
          <p:nvPr/>
        </p:nvSpPr>
        <p:spPr>
          <a:xfrm>
            <a:off x="126124" y="699000"/>
            <a:ext cx="5969876" cy="54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t">
            <a:normAutofit/>
          </a:bodyPr>
          <a:lstStyle/>
          <a:p>
            <a:pPr marL="457429" indent="-456469">
              <a:spcBef>
                <a:spcPts val="533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 panose="020F0502020204030204" pitchFamily="34" charset="0"/>
              </a:rPr>
              <a:t>Muscle arranged in sarcomere pattern</a:t>
            </a:r>
          </a:p>
          <a:p>
            <a:pPr marL="457429" indent="-456469">
              <a:spcBef>
                <a:spcPts val="533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 panose="020F0502020204030204" pitchFamily="34" charset="0"/>
              </a:rPr>
              <a:t>Building blocks of muscle</a:t>
            </a:r>
          </a:p>
          <a:p>
            <a:pPr marL="457429" indent="-456469">
              <a:spcBef>
                <a:spcPts val="533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 panose="020F0502020204030204" pitchFamily="34" charset="0"/>
              </a:rPr>
              <a:t>Many parallel actin and myosin filaments</a:t>
            </a:r>
            <a:endParaRPr lang="en-US" sz="2400" spc="-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302ABCB6-ED68-2735-291C-396B0FC28688}"/>
              </a:ext>
            </a:extLst>
          </p:cNvPr>
          <p:cNvSpPr/>
          <p:nvPr/>
        </p:nvSpPr>
        <p:spPr>
          <a:xfrm>
            <a:off x="6096000" y="699000"/>
            <a:ext cx="5969876" cy="54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t">
            <a:normAutofit/>
          </a:bodyPr>
          <a:lstStyle/>
          <a:p>
            <a:pPr marL="457429" indent="-456469">
              <a:spcBef>
                <a:spcPts val="533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Huxley (1954) observed A band remained constant length during contraction</a:t>
            </a:r>
          </a:p>
          <a:p>
            <a:pPr marL="457429" indent="-456469">
              <a:spcBef>
                <a:spcPts val="533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band of thin filaments changes length</a:t>
            </a:r>
          </a:p>
          <a:p>
            <a:pPr marL="457429" indent="-456469">
              <a:spcBef>
                <a:spcPts val="533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Sliding of actin past myosin generates muscle tenson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107B2-F6EB-1980-0823-E3F6E800985B}"/>
              </a:ext>
            </a:extLst>
          </p:cNvPr>
          <p:cNvSpPr txBox="1"/>
          <p:nvPr/>
        </p:nvSpPr>
        <p:spPr>
          <a:xfrm>
            <a:off x="2304772" y="2969288"/>
            <a:ext cx="936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stick with cartoon or find different image (cross-section view quasi-crystal “fruit fly”)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14E1B-AEB8-559F-D26A-7DF9046671D4}"/>
              </a:ext>
            </a:extLst>
          </p:cNvPr>
          <p:cNvSpPr txBox="1"/>
          <p:nvPr/>
        </p:nvSpPr>
        <p:spPr>
          <a:xfrm>
            <a:off x="696697" y="1768385"/>
            <a:ext cx="1000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Introduce tendon / macro stuff / musculoskeletal system not on micro structure of A and l bands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D2A83-F119-B9E7-899F-0246358B08B2}"/>
              </a:ext>
            </a:extLst>
          </p:cNvPr>
          <p:cNvSpPr txBox="1"/>
          <p:nvPr/>
        </p:nvSpPr>
        <p:spPr>
          <a:xfrm>
            <a:off x="463733" y="2047496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input trigger activation trigger dynamics</a:t>
            </a:r>
          </a:p>
          <a:p>
            <a:r>
              <a:rPr lang="en-US" dirty="0"/>
              <a:t>Looks at ‘</a:t>
            </a:r>
            <a:r>
              <a:rPr lang="en-US" dirty="0" err="1"/>
              <a:t>alberts</a:t>
            </a:r>
            <a:r>
              <a:rPr lang="en-US" dirty="0"/>
              <a:t>’ – ask </a:t>
            </a:r>
            <a:r>
              <a:rPr lang="en-US" dirty="0" err="1"/>
              <a:t>james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Macroscopic properties of muscle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CF759AF-2BA5-72B1-034B-2F2CDFA7E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3" t="2815" r="20391" b="52291"/>
          <a:stretch/>
        </p:blipFill>
        <p:spPr bwMode="auto">
          <a:xfrm>
            <a:off x="33364" y="574106"/>
            <a:ext cx="5365962" cy="305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B726CA-BE4B-25B6-A5AE-1939C7080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9" t="7845" r="63720" b="15619"/>
          <a:stretch/>
        </p:blipFill>
        <p:spPr>
          <a:xfrm>
            <a:off x="0" y="3717699"/>
            <a:ext cx="4027470" cy="3231797"/>
          </a:xfrm>
          <a:prstGeom prst="rect">
            <a:avLst/>
          </a:prstGeom>
        </p:spPr>
      </p:pic>
      <p:pic>
        <p:nvPicPr>
          <p:cNvPr id="1030" name="Picture 6" descr="Principles of Rehabilitation for Muscle and Tendon Injuries |  Musculoskeletal Key">
            <a:extLst>
              <a:ext uri="{FF2B5EF4-FFF2-40B4-BE49-F238E27FC236}">
                <a16:creationId xmlns:a16="http://schemas.microsoft.com/office/drawing/2014/main" id="{FAE388D6-94A7-3FB7-9C43-3F2307DD6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28" y="596549"/>
            <a:ext cx="3060279" cy="305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8D56A3-6913-361D-B7FB-D42EB4C09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18" t="6058" r="34001" b="17405"/>
          <a:stretch/>
        </p:blipFill>
        <p:spPr>
          <a:xfrm>
            <a:off x="4085172" y="3646751"/>
            <a:ext cx="4027470" cy="32317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DBEF4C-445C-2F65-B579-087B1179AF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54" t="6058" r="5164" b="17405"/>
          <a:stretch/>
        </p:blipFill>
        <p:spPr>
          <a:xfrm>
            <a:off x="8170345" y="3646751"/>
            <a:ext cx="4027470" cy="3231797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3EAA419-33C1-CC33-7FB3-3BCCAC5C6032}"/>
              </a:ext>
            </a:extLst>
          </p:cNvPr>
          <p:cNvSpPr/>
          <p:nvPr/>
        </p:nvSpPr>
        <p:spPr>
          <a:xfrm>
            <a:off x="8822493" y="760817"/>
            <a:ext cx="3070135" cy="792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element –</a:t>
            </a:r>
          </a:p>
          <a:p>
            <a:pPr algn="ctr"/>
            <a:r>
              <a:rPr lang="en-US" dirty="0"/>
              <a:t>Passive connective tissue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C7E8E40-3A12-45FA-AB98-D7577E237CFE}"/>
              </a:ext>
            </a:extLst>
          </p:cNvPr>
          <p:cNvSpPr/>
          <p:nvPr/>
        </p:nvSpPr>
        <p:spPr>
          <a:xfrm>
            <a:off x="8822493" y="2674992"/>
            <a:ext cx="3070134" cy="792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Series element –</a:t>
            </a:r>
          </a:p>
          <a:p>
            <a:pPr algn="ctr"/>
            <a:r>
              <a:rPr lang="en-US" dirty="0"/>
              <a:t>Tendon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98CDB4-D1E2-1ECF-F8C2-05B55E5DB818}"/>
              </a:ext>
            </a:extLst>
          </p:cNvPr>
          <p:cNvSpPr/>
          <p:nvPr/>
        </p:nvSpPr>
        <p:spPr>
          <a:xfrm>
            <a:off x="8822493" y="1720070"/>
            <a:ext cx="3070136" cy="792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Contractile element – </a:t>
            </a:r>
          </a:p>
          <a:p>
            <a:pPr algn="ctr"/>
            <a:r>
              <a:rPr lang="en-US" dirty="0"/>
              <a:t>Actin-myosin cross bridges</a:t>
            </a:r>
          </a:p>
        </p:txBody>
      </p:sp>
    </p:spTree>
    <p:extLst>
      <p:ext uri="{BB962C8B-B14F-4D97-AF65-F5344CB8AC3E}">
        <p14:creationId xmlns:p14="http://schemas.microsoft.com/office/powerpoint/2010/main" val="63018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Macroscopic properties of muscle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CF759AF-2BA5-72B1-034B-2F2CDFA7E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3" t="2815" r="20391" b="52291"/>
          <a:stretch/>
        </p:blipFill>
        <p:spPr bwMode="auto">
          <a:xfrm>
            <a:off x="3622040" y="614680"/>
            <a:ext cx="4947920" cy="281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B726CA-BE4B-25B6-A5AE-1939C7080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7" t="6058" r="5165" b="5767"/>
          <a:stretch/>
        </p:blipFill>
        <p:spPr>
          <a:xfrm>
            <a:off x="712089" y="3707190"/>
            <a:ext cx="10767821" cy="31268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2A7E11-E0ED-7E5D-2537-B52A025642B7}"/>
              </a:ext>
            </a:extLst>
          </p:cNvPr>
          <p:cNvSpPr txBox="1"/>
          <p:nvPr/>
        </p:nvSpPr>
        <p:spPr>
          <a:xfrm>
            <a:off x="357808" y="1127477"/>
            <a:ext cx="2703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it clear what contractile element is doing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95BE9-8530-6437-F04D-808A0B774605}"/>
              </a:ext>
            </a:extLst>
          </p:cNvPr>
          <p:cNvSpPr txBox="1"/>
          <p:nvPr/>
        </p:nvSpPr>
        <p:spPr>
          <a:xfrm>
            <a:off x="-102435" y="3105090"/>
            <a:ext cx="632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connection between slides before and the model clear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58E11-E606-9D9E-A455-3540BA015542}"/>
              </a:ext>
            </a:extLst>
          </p:cNvPr>
          <p:cNvSpPr txBox="1"/>
          <p:nvPr/>
        </p:nvSpPr>
        <p:spPr>
          <a:xfrm>
            <a:off x="9406391" y="1450643"/>
            <a:ext cx="1969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Maybe picture of muscle and tendon in series right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533AF-A17A-D8F8-7794-38AA6C22994A}"/>
              </a:ext>
            </a:extLst>
          </p:cNvPr>
          <p:cNvSpPr txBox="1"/>
          <p:nvPr/>
        </p:nvSpPr>
        <p:spPr>
          <a:xfrm>
            <a:off x="6535972" y="738208"/>
            <a:ext cx="278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Tendon spring returns energy to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B51D4-0D38-0022-ECA3-58E420F117D4}"/>
              </a:ext>
            </a:extLst>
          </p:cNvPr>
          <p:cNvSpPr txBox="1"/>
          <p:nvPr/>
        </p:nvSpPr>
        <p:spPr>
          <a:xfrm>
            <a:off x="8658970" y="3307646"/>
            <a:ext cx="1656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 up into build animations and fill space</a:t>
            </a:r>
          </a:p>
        </p:txBody>
      </p:sp>
    </p:spTree>
    <p:extLst>
      <p:ext uri="{BB962C8B-B14F-4D97-AF65-F5344CB8AC3E}">
        <p14:creationId xmlns:p14="http://schemas.microsoft.com/office/powerpoint/2010/main" val="107763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Modeling muscle from neural input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656EFF-965D-A448-0669-F0D585CCDDF3}"/>
              </a:ext>
            </a:extLst>
          </p:cNvPr>
          <p:cNvSpPr/>
          <p:nvPr/>
        </p:nvSpPr>
        <p:spPr>
          <a:xfrm>
            <a:off x="8807669" y="1717068"/>
            <a:ext cx="2501462" cy="62011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Contraction dynamics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B678FE-D288-81B9-4387-55181C5E8ED5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384331" y="1317969"/>
            <a:ext cx="2711669" cy="4147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2FF5BD-9DF0-9AD3-A6D1-F456D5E757F1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096000" y="1317969"/>
            <a:ext cx="0" cy="3991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813FFD-E382-93EE-3647-8AEBA5BAEA3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096000" y="1317969"/>
            <a:ext cx="2711668" cy="3941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57DC1A8-95C6-A029-AD96-A7BBE47E5B1A}"/>
              </a:ext>
            </a:extLst>
          </p:cNvPr>
          <p:cNvSpPr/>
          <p:nvPr/>
        </p:nvSpPr>
        <p:spPr>
          <a:xfrm>
            <a:off x="3122448" y="697858"/>
            <a:ext cx="5947104" cy="62011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Formulating muscle’s dynamics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D10D6BF-4FD1-378A-001E-5EB9EC3260DA}"/>
              </a:ext>
            </a:extLst>
          </p:cNvPr>
          <p:cNvSpPr/>
          <p:nvPr/>
        </p:nvSpPr>
        <p:spPr>
          <a:xfrm>
            <a:off x="4845269" y="1717071"/>
            <a:ext cx="2501462" cy="62011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dynamics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D48FF6A-A1C8-BD49-916F-B042007055FB}"/>
              </a:ext>
            </a:extLst>
          </p:cNvPr>
          <p:cNvSpPr/>
          <p:nvPr/>
        </p:nvSpPr>
        <p:spPr>
          <a:xfrm>
            <a:off x="882869" y="1717069"/>
            <a:ext cx="2501462" cy="62011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62CD2881-5FE8-C9BE-FE7D-247D61F88C53}"/>
                  </a:ext>
                </a:extLst>
              </p:cNvPr>
              <p:cNvSpPr/>
              <p:nvPr/>
            </p:nvSpPr>
            <p:spPr>
              <a:xfrm>
                <a:off x="876411" y="2753195"/>
                <a:ext cx="2501462" cy="75405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Neural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62CD2881-5FE8-C9BE-FE7D-247D61F88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11" y="2753195"/>
                <a:ext cx="2501462" cy="75405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0BA1A9D7-523A-FA3A-85F2-85C4F09C99B5}"/>
                  </a:ext>
                </a:extLst>
              </p:cNvPr>
              <p:cNvSpPr/>
              <p:nvPr/>
            </p:nvSpPr>
            <p:spPr>
              <a:xfrm>
                <a:off x="4632435" y="2753195"/>
                <a:ext cx="2927129" cy="75405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Calcium concentraions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0BA1A9D7-523A-FA3A-85F2-85C4F09C9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435" y="2753195"/>
                <a:ext cx="2927129" cy="75405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BAC3A3A-C8DE-F297-44B8-08A1CA09BCF1}"/>
              </a:ext>
            </a:extLst>
          </p:cNvPr>
          <p:cNvSpPr/>
          <p:nvPr/>
        </p:nvSpPr>
        <p:spPr>
          <a:xfrm>
            <a:off x="7824826" y="3874068"/>
            <a:ext cx="1673153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Muscle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576A65C-6A5A-A73D-9417-217F7FF35FB5}"/>
              </a:ext>
            </a:extLst>
          </p:cNvPr>
          <p:cNvSpPr/>
          <p:nvPr/>
        </p:nvSpPr>
        <p:spPr>
          <a:xfrm>
            <a:off x="10114072" y="3877688"/>
            <a:ext cx="1673153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Tendon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D51444-95D4-9A24-4552-5071DF30D14A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2127142" y="2337180"/>
            <a:ext cx="6458" cy="4160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D35782-434C-4F21-2D7B-4C0349F6364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6096000" y="2337182"/>
            <a:ext cx="0" cy="4160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50FCE8D-E362-7EAD-9FF6-12FE671EF51D}"/>
              </a:ext>
            </a:extLst>
          </p:cNvPr>
          <p:cNvCxnSpPr>
            <a:cxnSpLocks/>
            <a:stCxn id="6188" idx="2"/>
            <a:endCxn id="33" idx="0"/>
          </p:cNvCxnSpPr>
          <p:nvPr/>
        </p:nvCxnSpPr>
        <p:spPr>
          <a:xfrm>
            <a:off x="10058399" y="3509300"/>
            <a:ext cx="892250" cy="3683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B69CB8-84BA-1755-EE3E-A14795C8ACF5}"/>
              </a:ext>
            </a:extLst>
          </p:cNvPr>
          <p:cNvCxnSpPr>
            <a:cxnSpLocks/>
            <a:stCxn id="6188" idx="2"/>
            <a:endCxn id="32" idx="0"/>
          </p:cNvCxnSpPr>
          <p:nvPr/>
        </p:nvCxnSpPr>
        <p:spPr>
          <a:xfrm flipH="1">
            <a:off x="8661403" y="3509300"/>
            <a:ext cx="1396996" cy="36476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E77156D-01D8-0208-AB94-DE2A87C7D77C}"/>
              </a:ext>
            </a:extLst>
          </p:cNvPr>
          <p:cNvSpPr/>
          <p:nvPr/>
        </p:nvSpPr>
        <p:spPr>
          <a:xfrm>
            <a:off x="168957" y="4248105"/>
            <a:ext cx="6287854" cy="19637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A739977-CE56-9F5E-7900-A23F14F67116}"/>
              </a:ext>
            </a:extLst>
          </p:cNvPr>
          <p:cNvSpPr/>
          <p:nvPr/>
        </p:nvSpPr>
        <p:spPr>
          <a:xfrm>
            <a:off x="283218" y="4861822"/>
            <a:ext cx="1137648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Thelen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57C4861F-91F5-58CA-1B5C-C8535C4DBE4B}"/>
              </a:ext>
            </a:extLst>
          </p:cNvPr>
          <p:cNvSpPr/>
          <p:nvPr/>
        </p:nvSpPr>
        <p:spPr>
          <a:xfrm>
            <a:off x="1488381" y="4874813"/>
            <a:ext cx="1137648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Winters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F7520D9D-97B3-D4F7-1F12-E8259F0FF431}"/>
              </a:ext>
            </a:extLst>
          </p:cNvPr>
          <p:cNvSpPr/>
          <p:nvPr/>
        </p:nvSpPr>
        <p:spPr>
          <a:xfrm>
            <a:off x="2693544" y="4874812"/>
            <a:ext cx="1137648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Zajac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CBA126C-E76D-449B-F9F9-FB5AF1853831}"/>
              </a:ext>
            </a:extLst>
          </p:cNvPr>
          <p:cNvSpPr/>
          <p:nvPr/>
        </p:nvSpPr>
        <p:spPr>
          <a:xfrm>
            <a:off x="3878529" y="4872002"/>
            <a:ext cx="1137648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Manal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13A78A4-A3D2-26F9-E5E7-C9936CC72E53}"/>
              </a:ext>
            </a:extLst>
          </p:cNvPr>
          <p:cNvSpPr/>
          <p:nvPr/>
        </p:nvSpPr>
        <p:spPr>
          <a:xfrm>
            <a:off x="5061338" y="4879332"/>
            <a:ext cx="1254757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Chadwick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B74B8CB-4AE9-6FA5-C374-1EF4B5227B30}"/>
              </a:ext>
            </a:extLst>
          </p:cNvPr>
          <p:cNvSpPr/>
          <p:nvPr/>
        </p:nvSpPr>
        <p:spPr>
          <a:xfrm>
            <a:off x="3435774" y="5530059"/>
            <a:ext cx="1254757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Nagano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AC461182-EF7F-1A56-65C5-A20A1411B5A1}"/>
              </a:ext>
            </a:extLst>
          </p:cNvPr>
          <p:cNvSpPr/>
          <p:nvPr/>
        </p:nvSpPr>
        <p:spPr>
          <a:xfrm>
            <a:off x="791286" y="5536843"/>
            <a:ext cx="1254757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Rengifo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A9CD1FF2-6825-5302-7589-F21F6E5CAFE2}"/>
              </a:ext>
            </a:extLst>
          </p:cNvPr>
          <p:cNvSpPr/>
          <p:nvPr/>
        </p:nvSpPr>
        <p:spPr>
          <a:xfrm>
            <a:off x="2113530" y="5536842"/>
            <a:ext cx="1254757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8D771A4-F0F1-2C81-466F-689E1E2C302D}"/>
              </a:ext>
            </a:extLst>
          </p:cNvPr>
          <p:cNvSpPr/>
          <p:nvPr/>
        </p:nvSpPr>
        <p:spPr>
          <a:xfrm>
            <a:off x="4762416" y="5524409"/>
            <a:ext cx="1254757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Cavallaro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16E6A5-96D7-664C-1644-54963DE44693}"/>
              </a:ext>
            </a:extLst>
          </p:cNvPr>
          <p:cNvSpPr txBox="1"/>
          <p:nvPr/>
        </p:nvSpPr>
        <p:spPr>
          <a:xfrm>
            <a:off x="2124097" y="4401476"/>
            <a:ext cx="237757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Activation Models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8E75668-518D-D828-3D82-A0B42AA0B2E5}"/>
              </a:ext>
            </a:extLst>
          </p:cNvPr>
          <p:cNvCxnSpPr>
            <a:cxnSpLocks/>
            <a:stCxn id="31" idx="2"/>
            <a:endCxn id="72" idx="0"/>
          </p:cNvCxnSpPr>
          <p:nvPr/>
        </p:nvCxnSpPr>
        <p:spPr>
          <a:xfrm flipH="1">
            <a:off x="3312884" y="3507249"/>
            <a:ext cx="2783116" cy="7408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F7036C-CD1C-8314-BCDB-2EEE2D803D9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377873" y="3130222"/>
            <a:ext cx="125456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0C91B36-70B8-D5F9-5B2A-591AA21E66A1}"/>
              </a:ext>
            </a:extLst>
          </p:cNvPr>
          <p:cNvCxnSpPr>
            <a:cxnSpLocks/>
            <a:stCxn id="31" idx="3"/>
            <a:endCxn id="6188" idx="1"/>
          </p:cNvCxnSpPr>
          <p:nvPr/>
        </p:nvCxnSpPr>
        <p:spPr>
          <a:xfrm>
            <a:off x="7559564" y="3130222"/>
            <a:ext cx="864588" cy="2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4" name="Rounded Rectangle 6153">
            <a:extLst>
              <a:ext uri="{FF2B5EF4-FFF2-40B4-BE49-F238E27FC236}">
                <a16:creationId xmlns:a16="http://schemas.microsoft.com/office/drawing/2014/main" id="{6E730018-E777-FBC6-292F-0E3A8057DB55}"/>
              </a:ext>
            </a:extLst>
          </p:cNvPr>
          <p:cNvSpPr/>
          <p:nvPr/>
        </p:nvSpPr>
        <p:spPr>
          <a:xfrm>
            <a:off x="9506245" y="4926020"/>
            <a:ext cx="1673153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Parallel element</a:t>
            </a:r>
          </a:p>
        </p:txBody>
      </p:sp>
      <p:sp>
        <p:nvSpPr>
          <p:cNvPr id="6155" name="Rounded Rectangle 6154">
            <a:extLst>
              <a:ext uri="{FF2B5EF4-FFF2-40B4-BE49-F238E27FC236}">
                <a16:creationId xmlns:a16="http://schemas.microsoft.com/office/drawing/2014/main" id="{CE67349F-FFE9-8195-1D38-509197170CE0}"/>
              </a:ext>
            </a:extLst>
          </p:cNvPr>
          <p:cNvSpPr/>
          <p:nvPr/>
        </p:nvSpPr>
        <p:spPr>
          <a:xfrm>
            <a:off x="6996515" y="4919920"/>
            <a:ext cx="1673153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Contractile element</a:t>
            </a:r>
          </a:p>
        </p:txBody>
      </p:sp>
      <p:cxnSp>
        <p:nvCxnSpPr>
          <p:cNvPr id="6156" name="Straight Arrow Connector 6155">
            <a:extLst>
              <a:ext uri="{FF2B5EF4-FFF2-40B4-BE49-F238E27FC236}">
                <a16:creationId xmlns:a16="http://schemas.microsoft.com/office/drawing/2014/main" id="{98CF7AA8-646B-1738-0227-8E177277FAE7}"/>
              </a:ext>
            </a:extLst>
          </p:cNvPr>
          <p:cNvCxnSpPr>
            <a:cxnSpLocks/>
            <a:stCxn id="32" idx="2"/>
            <a:endCxn id="6154" idx="0"/>
          </p:cNvCxnSpPr>
          <p:nvPr/>
        </p:nvCxnSpPr>
        <p:spPr>
          <a:xfrm>
            <a:off x="8661403" y="4494179"/>
            <a:ext cx="1681419" cy="43184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9" name="Straight Arrow Connector 6158">
            <a:extLst>
              <a:ext uri="{FF2B5EF4-FFF2-40B4-BE49-F238E27FC236}">
                <a16:creationId xmlns:a16="http://schemas.microsoft.com/office/drawing/2014/main" id="{5DF3089F-7D84-83D5-543D-09696E9F26A7}"/>
              </a:ext>
            </a:extLst>
          </p:cNvPr>
          <p:cNvCxnSpPr>
            <a:cxnSpLocks/>
            <a:stCxn id="32" idx="2"/>
            <a:endCxn id="6155" idx="0"/>
          </p:cNvCxnSpPr>
          <p:nvPr/>
        </p:nvCxnSpPr>
        <p:spPr>
          <a:xfrm flipH="1">
            <a:off x="7833092" y="4494179"/>
            <a:ext cx="828311" cy="42574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2" name="Rounded Rectangle 6161">
            <a:extLst>
              <a:ext uri="{FF2B5EF4-FFF2-40B4-BE49-F238E27FC236}">
                <a16:creationId xmlns:a16="http://schemas.microsoft.com/office/drawing/2014/main" id="{BD8CEE5C-FA73-8FD3-AB86-1FC2A04B4704}"/>
              </a:ext>
            </a:extLst>
          </p:cNvPr>
          <p:cNvSpPr/>
          <p:nvPr/>
        </p:nvSpPr>
        <p:spPr>
          <a:xfrm>
            <a:off x="6510154" y="6034689"/>
            <a:ext cx="1673153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Force-velocity</a:t>
            </a:r>
          </a:p>
        </p:txBody>
      </p:sp>
      <p:sp>
        <p:nvSpPr>
          <p:cNvPr id="6163" name="Rounded Rectangle 6162">
            <a:extLst>
              <a:ext uri="{FF2B5EF4-FFF2-40B4-BE49-F238E27FC236}">
                <a16:creationId xmlns:a16="http://schemas.microsoft.com/office/drawing/2014/main" id="{3D7B51DF-4E04-F062-2574-8D17A67A78EF}"/>
              </a:ext>
            </a:extLst>
          </p:cNvPr>
          <p:cNvSpPr/>
          <p:nvPr/>
        </p:nvSpPr>
        <p:spPr>
          <a:xfrm>
            <a:off x="8385245" y="6034689"/>
            <a:ext cx="1673153" cy="620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Force-length</a:t>
            </a:r>
          </a:p>
        </p:txBody>
      </p:sp>
      <p:cxnSp>
        <p:nvCxnSpPr>
          <p:cNvPr id="6169" name="Straight Arrow Connector 6168">
            <a:extLst>
              <a:ext uri="{FF2B5EF4-FFF2-40B4-BE49-F238E27FC236}">
                <a16:creationId xmlns:a16="http://schemas.microsoft.com/office/drawing/2014/main" id="{251E6DD6-0F8A-4EC6-DF95-6F198321CA78}"/>
              </a:ext>
            </a:extLst>
          </p:cNvPr>
          <p:cNvCxnSpPr>
            <a:cxnSpLocks/>
            <a:stCxn id="6155" idx="2"/>
            <a:endCxn id="6163" idx="0"/>
          </p:cNvCxnSpPr>
          <p:nvPr/>
        </p:nvCxnSpPr>
        <p:spPr>
          <a:xfrm>
            <a:off x="7833092" y="5540031"/>
            <a:ext cx="1388730" cy="49465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2" name="Straight Arrow Connector 6171">
            <a:extLst>
              <a:ext uri="{FF2B5EF4-FFF2-40B4-BE49-F238E27FC236}">
                <a16:creationId xmlns:a16="http://schemas.microsoft.com/office/drawing/2014/main" id="{919E1838-1A50-15CA-31EC-9383A37999C8}"/>
              </a:ext>
            </a:extLst>
          </p:cNvPr>
          <p:cNvCxnSpPr>
            <a:cxnSpLocks/>
            <a:stCxn id="6155" idx="2"/>
            <a:endCxn id="6162" idx="0"/>
          </p:cNvCxnSpPr>
          <p:nvPr/>
        </p:nvCxnSpPr>
        <p:spPr>
          <a:xfrm flipH="1">
            <a:off x="7346731" y="5540031"/>
            <a:ext cx="486361" cy="49465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88" name="Rounded Rectangle 6187">
                <a:extLst>
                  <a:ext uri="{FF2B5EF4-FFF2-40B4-BE49-F238E27FC236}">
                    <a16:creationId xmlns:a16="http://schemas.microsoft.com/office/drawing/2014/main" id="{6D26BE16-8E3D-289C-8800-F4279BAA9DB6}"/>
                  </a:ext>
                </a:extLst>
              </p:cNvPr>
              <p:cNvSpPr/>
              <p:nvPr/>
            </p:nvSpPr>
            <p:spPr>
              <a:xfrm>
                <a:off x="8424152" y="2755244"/>
                <a:ext cx="3268493" cy="75405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Actin-myosin interactions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𝑀𝑇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𝑀𝑇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𝑀𝑇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𝑀𝑇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𝑀𝑇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188" name="Rounded Rectangle 6187">
                <a:extLst>
                  <a:ext uri="{FF2B5EF4-FFF2-40B4-BE49-F238E27FC236}">
                    <a16:creationId xmlns:a16="http://schemas.microsoft.com/office/drawing/2014/main" id="{6D26BE16-8E3D-289C-8800-F4279BAA9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152" y="2755244"/>
                <a:ext cx="3268493" cy="754056"/>
              </a:xfrm>
              <a:prstGeom prst="roundRect">
                <a:avLst/>
              </a:prstGeom>
              <a:blipFill>
                <a:blip r:embed="rId4"/>
                <a:stretch>
                  <a:fillRect b="-161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29" name="Straight Arrow Connector 6228">
            <a:extLst>
              <a:ext uri="{FF2B5EF4-FFF2-40B4-BE49-F238E27FC236}">
                <a16:creationId xmlns:a16="http://schemas.microsoft.com/office/drawing/2014/main" id="{69181A18-2BC5-BE2D-01F8-8FF8A1231A24}"/>
              </a:ext>
            </a:extLst>
          </p:cNvPr>
          <p:cNvCxnSpPr>
            <a:cxnSpLocks/>
            <a:stCxn id="7" idx="2"/>
            <a:endCxn id="6188" idx="0"/>
          </p:cNvCxnSpPr>
          <p:nvPr/>
        </p:nvCxnSpPr>
        <p:spPr>
          <a:xfrm flipH="1">
            <a:off x="10058399" y="2337179"/>
            <a:ext cx="1" cy="41806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99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6154" grpId="0" animBg="1"/>
      <p:bldP spid="6155" grpId="0" animBg="1"/>
      <p:bldP spid="6162" grpId="0" animBg="1"/>
      <p:bldP spid="6163" grpId="0" animBg="1"/>
      <p:bldP spid="61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structure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AEFF411-93F3-DC53-B6B3-A3C598ECD0B3}"/>
              </a:ext>
            </a:extLst>
          </p:cNvPr>
          <p:cNvSpPr/>
          <p:nvPr/>
        </p:nvSpPr>
        <p:spPr>
          <a:xfrm>
            <a:off x="61705" y="1760355"/>
            <a:ext cx="3987888" cy="97191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D95348-2F08-03BD-C7E3-E1A2BA118AC0}"/>
              </a:ext>
            </a:extLst>
          </p:cNvPr>
          <p:cNvSpPr/>
          <p:nvPr/>
        </p:nvSpPr>
        <p:spPr>
          <a:xfrm>
            <a:off x="4310798" y="1760355"/>
            <a:ext cx="3987888" cy="97191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5295081-A3BB-A95F-B663-49B1D4709E56}"/>
                  </a:ext>
                </a:extLst>
              </p:cNvPr>
              <p:cNvSpPr/>
              <p:nvPr/>
            </p:nvSpPr>
            <p:spPr>
              <a:xfrm>
                <a:off x="357636" y="4446269"/>
                <a:ext cx="3396024" cy="1029519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Activation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[0,1]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5295081-A3BB-A95F-B663-49B1D4709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6" y="4446269"/>
                <a:ext cx="3396024" cy="102951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D517D19-E17B-F436-E06B-D325077529DD}"/>
                  </a:ext>
                </a:extLst>
              </p:cNvPr>
              <p:cNvSpPr/>
              <p:nvPr/>
            </p:nvSpPr>
            <p:spPr>
              <a:xfrm>
                <a:off x="357636" y="5803936"/>
                <a:ext cx="3396024" cy="971917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Fiber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D517D19-E17B-F436-E06B-D32507752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6" y="5803936"/>
                <a:ext cx="3396024" cy="97191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9F00706F-4CE3-EAF1-431A-A6569C89F531}"/>
                  </a:ext>
                </a:extLst>
              </p:cNvPr>
              <p:cNvSpPr/>
              <p:nvPr/>
            </p:nvSpPr>
            <p:spPr>
              <a:xfrm>
                <a:off x="4606730" y="3149406"/>
                <a:ext cx="3396024" cy="102952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Muscle-tendon actuator force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𝑀𝑇</m:t>
                        </m:r>
                      </m:sup>
                    </m:sSup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9F00706F-4CE3-EAF1-431A-A6569C89F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730" y="3149406"/>
                <a:ext cx="3396024" cy="1029520"/>
              </a:xfrm>
              <a:prstGeom prst="roundRect">
                <a:avLst/>
              </a:prstGeom>
              <a:blipFill>
                <a:blip r:embed="rId4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F4FDE9D-25C5-3C31-AD76-F08F0ECB6899}"/>
                  </a:ext>
                </a:extLst>
              </p:cNvPr>
              <p:cNvSpPr/>
              <p:nvPr/>
            </p:nvSpPr>
            <p:spPr>
              <a:xfrm>
                <a:off x="4606730" y="4447869"/>
                <a:ext cx="3396024" cy="102952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Time derivative of activation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F4FDE9D-25C5-3C31-AD76-F08F0ECB6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730" y="4447869"/>
                <a:ext cx="3396024" cy="1029520"/>
              </a:xfrm>
              <a:prstGeom prst="roundRect">
                <a:avLst/>
              </a:prstGeom>
              <a:blipFill>
                <a:blip r:embed="rId5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39057D9-CDC0-C042-5BB0-C42604E96C2F}"/>
                  </a:ext>
                </a:extLst>
              </p:cNvPr>
              <p:cNvSpPr/>
              <p:nvPr/>
            </p:nvSpPr>
            <p:spPr>
              <a:xfrm>
                <a:off x="4606730" y="5746332"/>
                <a:ext cx="3396024" cy="102952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Time derivative of fiber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39057D9-CDC0-C042-5BB0-C42604E96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730" y="5746332"/>
                <a:ext cx="3396024" cy="1029520"/>
              </a:xfrm>
              <a:prstGeom prst="roundRect">
                <a:avLst/>
              </a:prstGeom>
              <a:blipFill>
                <a:blip r:embed="rId6"/>
                <a:stretch>
                  <a:fillRect l="-743" r="-2974"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D857C51-10B3-E116-63C4-E49209329970}"/>
                  </a:ext>
                </a:extLst>
              </p:cNvPr>
              <p:cNvSpPr/>
              <p:nvPr/>
            </p:nvSpPr>
            <p:spPr>
              <a:xfrm>
                <a:off x="357636" y="3144094"/>
                <a:ext cx="3396024" cy="102952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Neural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[0,1]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D857C51-10B3-E116-63C4-E49209329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6" y="3144094"/>
                <a:ext cx="3396024" cy="102952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24416A-4AC4-D267-1ADD-57EF832AD033}"/>
              </a:ext>
            </a:extLst>
          </p:cNvPr>
          <p:cNvCxnSpPr>
            <a:cxnSpLocks/>
          </p:cNvCxnSpPr>
          <p:nvPr/>
        </p:nvCxnSpPr>
        <p:spPr>
          <a:xfrm>
            <a:off x="61705" y="2916874"/>
            <a:ext cx="823698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72C63F-EDB6-7825-0EF9-AC8C76CD920A}"/>
              </a:ext>
            </a:extLst>
          </p:cNvPr>
          <p:cNvSpPr/>
          <p:nvPr/>
        </p:nvSpPr>
        <p:spPr>
          <a:xfrm>
            <a:off x="8885010" y="2019283"/>
            <a:ext cx="2870109" cy="112481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Declare activation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D5AD770F-707A-2D28-AD69-AD45F30520F2}"/>
                  </a:ext>
                </a:extLst>
              </p:cNvPr>
              <p:cNvSpPr/>
              <p:nvPr/>
            </p:nvSpPr>
            <p:spPr>
              <a:xfrm>
                <a:off x="8885009" y="3626476"/>
                <a:ext cx="2870109" cy="112481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/>
                  <a:t>Feed model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D5AD770F-707A-2D28-AD69-AD45F305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009" y="3626476"/>
                <a:ext cx="2870109" cy="112481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AE9E00D0-19D8-CAFC-6F40-B7B2F858D30E}"/>
                  </a:ext>
                </a:extLst>
              </p:cNvPr>
              <p:cNvSpPr/>
              <p:nvPr/>
            </p:nvSpPr>
            <p:spPr>
              <a:xfrm>
                <a:off x="8885011" y="5233669"/>
                <a:ext cx="2870109" cy="112481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/>
                  <a:t>Read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acc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AE9E00D0-19D8-CAFC-6F40-B7B2F858D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011" y="5233669"/>
                <a:ext cx="2870109" cy="1124811"/>
              </a:xfrm>
              <a:prstGeom prst="roundRect">
                <a:avLst/>
              </a:prstGeom>
              <a:blipFill>
                <a:blip r:embed="rId9"/>
                <a:stretch>
                  <a:fillRect b="-44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3AFEB5-89C6-19B8-4E13-9EA7050A8DBC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10320064" y="3144094"/>
            <a:ext cx="1" cy="4823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51CC41-C08A-20B8-B851-D5DF9EEDC78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0320064" y="4751287"/>
            <a:ext cx="2" cy="4823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2032A35-5350-82AB-B4EF-C938E62FBF2D}"/>
              </a:ext>
            </a:extLst>
          </p:cNvPr>
          <p:cNvCxnSpPr>
            <a:stCxn id="23" idx="3"/>
            <a:endCxn id="22" idx="3"/>
          </p:cNvCxnSpPr>
          <p:nvPr/>
        </p:nvCxnSpPr>
        <p:spPr>
          <a:xfrm flipH="1" flipV="1">
            <a:off x="11755118" y="4188882"/>
            <a:ext cx="2" cy="1607193"/>
          </a:xfrm>
          <a:prstGeom prst="curvedConnector3">
            <a:avLst>
              <a:gd name="adj1" fmla="val -1143000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05F25D2-E887-6D55-990C-ECD34452B944}"/>
                  </a:ext>
                </a:extLst>
              </p:cNvPr>
              <p:cNvSpPr/>
              <p:nvPr/>
            </p:nvSpPr>
            <p:spPr>
              <a:xfrm>
                <a:off x="850706" y="770911"/>
                <a:ext cx="2501462" cy="75405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Neural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05F25D2-E887-6D55-990C-ECD34452B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06" y="770911"/>
                <a:ext cx="2501462" cy="75405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142F054-6C29-90FA-6360-6472B7C43968}"/>
                  </a:ext>
                </a:extLst>
              </p:cNvPr>
              <p:cNvSpPr/>
              <p:nvPr/>
            </p:nvSpPr>
            <p:spPr>
              <a:xfrm>
                <a:off x="4606730" y="770911"/>
                <a:ext cx="2927129" cy="75405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Calcium concentraions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142F054-6C29-90FA-6360-6472B7C43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730" y="770911"/>
                <a:ext cx="2927129" cy="75405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BBD8-CEE8-9781-D695-107E142D79F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352168" y="1147938"/>
            <a:ext cx="125456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DBD20B-BA02-7BA3-F34B-A66027C5259F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7533859" y="1147938"/>
            <a:ext cx="864588" cy="2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597D438-B572-3B8D-1B24-239179EB25E5}"/>
                  </a:ext>
                </a:extLst>
              </p:cNvPr>
              <p:cNvSpPr/>
              <p:nvPr/>
            </p:nvSpPr>
            <p:spPr>
              <a:xfrm>
                <a:off x="8398447" y="772960"/>
                <a:ext cx="3268493" cy="75405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Actin-myosin interactions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𝑀𝑇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𝑀𝑇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𝑀𝑇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𝑀𝑇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𝑀𝑇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597D438-B572-3B8D-1B24-239179EB2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47" y="772960"/>
                <a:ext cx="3268493" cy="754056"/>
              </a:xfrm>
              <a:prstGeom prst="roundRect">
                <a:avLst/>
              </a:prstGeom>
              <a:blipFill>
                <a:blip r:embed="rId12"/>
                <a:stretch>
                  <a:fillRect b="-327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58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2" grpId="0" animBg="1"/>
      <p:bldP spid="20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_template" id="{F2A8703F-BED9-7B44-B9B9-C98C841C3707}" vid="{774B0AF0-1D43-4949-BEB2-3943E1475A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_template" id="{F2A8703F-BED9-7B44-B9B9-C98C841C3707}" vid="{2720EB5D-B9F4-0449-B5B7-86FFF93F45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_template" id="{F2A8703F-BED9-7B44-B9B9-C98C841C3707}" vid="{BC5E23C2-7CD5-9148-9D2E-07AC6D7710D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2950</TotalTime>
  <Words>762</Words>
  <Application>Microsoft Macintosh PowerPoint</Application>
  <PresentationFormat>Widescreen</PresentationFormat>
  <Paragraphs>181</Paragraphs>
  <Slides>20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Cambria</vt:lpstr>
      <vt:lpstr>Cambria Math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McGrath, Jake</dc:creator>
  <cp:lastModifiedBy>McGrath, Jake</cp:lastModifiedBy>
  <cp:revision>16</cp:revision>
  <dcterms:created xsi:type="dcterms:W3CDTF">2022-11-14T21:13:56Z</dcterms:created>
  <dcterms:modified xsi:type="dcterms:W3CDTF">2022-11-28T17:51:30Z</dcterms:modified>
</cp:coreProperties>
</file>