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96" y="-1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6898C4-CE2E-4FEA-ABF2-49AFCBF2941B}" type="datetimeFigureOut">
              <a:rPr lang="en-US" smtClean="0"/>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5005F7-275E-44A9-AC5F-CA22EAD26A3E}" type="slidenum">
              <a:rPr lang="en-US" smtClean="0"/>
              <a:t>‹#›</a:t>
            </a:fld>
            <a:endParaRPr lang="en-US"/>
          </a:p>
        </p:txBody>
      </p:sp>
    </p:spTree>
    <p:extLst>
      <p:ext uri="{BB962C8B-B14F-4D97-AF65-F5344CB8AC3E}">
        <p14:creationId xmlns:p14="http://schemas.microsoft.com/office/powerpoint/2010/main" val="297943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005F7-275E-44A9-AC5F-CA22EAD26A3E}" type="slidenum">
              <a:rPr lang="en-US" smtClean="0"/>
              <a:t>3</a:t>
            </a:fld>
            <a:endParaRPr lang="en-US"/>
          </a:p>
        </p:txBody>
      </p:sp>
    </p:spTree>
    <p:extLst>
      <p:ext uri="{BB962C8B-B14F-4D97-AF65-F5344CB8AC3E}">
        <p14:creationId xmlns:p14="http://schemas.microsoft.com/office/powerpoint/2010/main" val="213561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E758DE-CD57-4068-963B-5C75A51275EA}" type="datetimeFigureOut">
              <a:rPr lang="en-US" smtClean="0"/>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125737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758DE-CD57-4068-963B-5C75A51275EA}" type="datetimeFigureOut">
              <a:rPr lang="en-US" smtClean="0"/>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255252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758DE-CD57-4068-963B-5C75A51275EA}" type="datetimeFigureOut">
              <a:rPr lang="en-US" smtClean="0"/>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39930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758DE-CD57-4068-963B-5C75A51275EA}" type="datetimeFigureOut">
              <a:rPr lang="en-US" smtClean="0"/>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74535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E758DE-CD57-4068-963B-5C75A51275EA}" type="datetimeFigureOut">
              <a:rPr lang="en-US" smtClean="0"/>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107053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758DE-CD57-4068-963B-5C75A51275EA}" type="datetimeFigureOut">
              <a:rPr lang="en-US" smtClean="0"/>
              <a:t>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407843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E758DE-CD57-4068-963B-5C75A51275EA}" type="datetimeFigureOut">
              <a:rPr lang="en-US" smtClean="0"/>
              <a:t>7/12/2015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239514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E758DE-CD57-4068-963B-5C75A51275EA}" type="datetimeFigureOut">
              <a:rPr lang="en-US" smtClean="0"/>
              <a:t>7/12/2015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20736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758DE-CD57-4068-963B-5C75A51275EA}" type="datetimeFigureOut">
              <a:rPr lang="en-US" smtClean="0"/>
              <a:t>7/12/2015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226332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758DE-CD57-4068-963B-5C75A51275EA}" type="datetimeFigureOut">
              <a:rPr lang="en-US" smtClean="0"/>
              <a:t>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313670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758DE-CD57-4068-963B-5C75A51275EA}" type="datetimeFigureOut">
              <a:rPr lang="en-US" smtClean="0"/>
              <a:t>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01AF2-52A3-475E-804B-97969859EA25}" type="slidenum">
              <a:rPr lang="en-US" smtClean="0"/>
              <a:t>‹#›</a:t>
            </a:fld>
            <a:endParaRPr lang="en-US"/>
          </a:p>
        </p:txBody>
      </p:sp>
    </p:spTree>
    <p:extLst>
      <p:ext uri="{BB962C8B-B14F-4D97-AF65-F5344CB8AC3E}">
        <p14:creationId xmlns:p14="http://schemas.microsoft.com/office/powerpoint/2010/main" val="147488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758DE-CD57-4068-963B-5C75A51275EA}" type="datetimeFigureOut">
              <a:rPr lang="en-US" smtClean="0"/>
              <a:t>7/12/2015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01AF2-52A3-475E-804B-97969859EA25}" type="slidenum">
              <a:rPr lang="en-US" smtClean="0"/>
              <a:t>‹#›</a:t>
            </a:fld>
            <a:endParaRPr lang="en-US"/>
          </a:p>
        </p:txBody>
      </p:sp>
    </p:spTree>
    <p:extLst>
      <p:ext uri="{BB962C8B-B14F-4D97-AF65-F5344CB8AC3E}">
        <p14:creationId xmlns:p14="http://schemas.microsoft.com/office/powerpoint/2010/main" val="1330343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852"/>
          <a:stretch/>
        </p:blipFill>
        <p:spPr bwMode="auto">
          <a:xfrm>
            <a:off x="0" y="-41613"/>
            <a:ext cx="9144000" cy="689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352800" y="5562600"/>
            <a:ext cx="2590800" cy="631825"/>
          </a:xfrm>
          <a:solidFill>
            <a:schemeClr val="accent1">
              <a:lumMod val="20000"/>
              <a:lumOff val="80000"/>
            </a:schemeClr>
          </a:solidFill>
        </p:spPr>
        <p:txBody>
          <a:bodyPr anchor="ctr">
            <a:normAutofit fontScale="90000"/>
          </a:bodyPr>
          <a:lstStyle/>
          <a:p>
            <a:r>
              <a:rPr lang="en-US" sz="2400" b="1" dirty="0" smtClean="0"/>
              <a:t>Jake McKay</a:t>
            </a:r>
            <a:br>
              <a:rPr lang="en-US" sz="2400" b="1" dirty="0" smtClean="0"/>
            </a:br>
            <a:r>
              <a:rPr lang="en-US" sz="2400" b="1" dirty="0" smtClean="0"/>
              <a:t>DAT 7</a:t>
            </a:r>
            <a:endParaRPr lang="en-US" sz="2400" b="1" dirty="0"/>
          </a:p>
        </p:txBody>
      </p:sp>
      <p:sp>
        <p:nvSpPr>
          <p:cNvPr id="3" name="Subtitle 2"/>
          <p:cNvSpPr>
            <a:spLocks noGrp="1"/>
          </p:cNvSpPr>
          <p:nvPr>
            <p:ph type="subTitle" idx="1"/>
          </p:nvPr>
        </p:nvSpPr>
        <p:spPr>
          <a:xfrm>
            <a:off x="0" y="152400"/>
            <a:ext cx="9067800" cy="990600"/>
          </a:xfrm>
          <a:noFill/>
        </p:spPr>
        <p:txBody>
          <a:bodyPr>
            <a:noAutofit/>
          </a:bodyPr>
          <a:lstStyle/>
          <a:p>
            <a:r>
              <a:rPr lang="en-US" sz="2800" b="1" dirty="0" smtClean="0">
                <a:solidFill>
                  <a:schemeClr val="tx1">
                    <a:lumMod val="95000"/>
                    <a:lumOff val="5000"/>
                  </a:schemeClr>
                </a:solidFill>
              </a:rPr>
              <a:t>Assessing the Change in Australian Fishing Productivity in the Eastern Indian Ocean from 1950-2013</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250155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3200" dirty="0" smtClean="0"/>
              <a:t>Question of Interest</a:t>
            </a:r>
            <a:endParaRPr lang="en-US" sz="3200" dirty="0"/>
          </a:p>
        </p:txBody>
      </p:sp>
      <p:sp>
        <p:nvSpPr>
          <p:cNvPr id="5" name="Content Placeholder 2"/>
          <p:cNvSpPr>
            <a:spLocks noGrp="1"/>
          </p:cNvSpPr>
          <p:nvPr>
            <p:ph idx="1"/>
          </p:nvPr>
        </p:nvSpPr>
        <p:spPr>
          <a:xfrm>
            <a:off x="457200" y="1600200"/>
            <a:ext cx="8229600" cy="4525963"/>
          </a:xfrm>
        </p:spPr>
        <p:txBody>
          <a:bodyPr>
            <a:normAutofit/>
          </a:bodyPr>
          <a:lstStyle/>
          <a:p>
            <a:r>
              <a:rPr lang="en-US" sz="1800" dirty="0" smtClean="0"/>
              <a:t>How have Australian fishing harvests changed in the Eastern Indian Ocean from 1950-2013?</a:t>
            </a:r>
          </a:p>
          <a:p>
            <a:r>
              <a:rPr lang="en-US" sz="1800" dirty="0" smtClean="0"/>
              <a:t>Avid fisherman, minimal knowledge of international fishing</a:t>
            </a:r>
          </a:p>
          <a:p>
            <a:r>
              <a:rPr lang="en-US" sz="1800" dirty="0" smtClean="0"/>
              <a:t>Intended for fun rather than business value</a:t>
            </a:r>
            <a:endParaRPr lang="en-US" sz="1800" dirty="0"/>
          </a:p>
        </p:txBody>
      </p:sp>
    </p:spTree>
    <p:extLst>
      <p:ext uri="{BB962C8B-B14F-4D97-AF65-F5344CB8AC3E}">
        <p14:creationId xmlns:p14="http://schemas.microsoft.com/office/powerpoint/2010/main" val="73234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3000" dirty="0" smtClean="0"/>
              <a:t>Data Collection and Cleaning</a:t>
            </a:r>
            <a:endParaRPr lang="en-US" sz="3000" dirty="0"/>
          </a:p>
        </p:txBody>
      </p:sp>
      <p:sp>
        <p:nvSpPr>
          <p:cNvPr id="3" name="Content Placeholder 2"/>
          <p:cNvSpPr>
            <a:spLocks noGrp="1"/>
          </p:cNvSpPr>
          <p:nvPr>
            <p:ph idx="1"/>
          </p:nvPr>
        </p:nvSpPr>
        <p:spPr>
          <a:xfrm>
            <a:off x="457200" y="1143000"/>
            <a:ext cx="8229600" cy="4525963"/>
          </a:xfrm>
        </p:spPr>
        <p:txBody>
          <a:bodyPr/>
          <a:lstStyle/>
          <a:p>
            <a:r>
              <a:rPr lang="en-US" sz="1200" dirty="0" smtClean="0"/>
              <a:t>What data have you gathered, and how did you gather it?</a:t>
            </a:r>
          </a:p>
          <a:p>
            <a:pPr lvl="1"/>
            <a:r>
              <a:rPr lang="en-US" sz="1200" dirty="0" smtClean="0"/>
              <a:t>Through Indian Ocean Tuna Commission (IOTC) I gathered aggregated annual catches for each IOTC-designated statistical area, by species and fishing gear made by vessels of various countries. The data was aggregated by calendar year for tuna and tuna-like species and non-target species (by-catch). The data set extends back to the 1950’s and is focused on the Eastern Indian Ocean. </a:t>
            </a:r>
          </a:p>
          <a:p>
            <a:r>
              <a:rPr lang="en-US" sz="1200" dirty="0" smtClean="0"/>
              <a:t>Which areas of the data have you cleaned, and which areas still need cleaning? </a:t>
            </a:r>
          </a:p>
          <a:p>
            <a:pPr lvl="1"/>
            <a:r>
              <a:rPr lang="en-US" sz="1200" dirty="0" smtClean="0"/>
              <a:t>Removed several variables from original data set to narrow scope</a:t>
            </a:r>
          </a:p>
          <a:p>
            <a:pPr lvl="1"/>
            <a:r>
              <a:rPr lang="en-US" sz="1200" dirty="0" smtClean="0"/>
              <a:t>Reduced scope of original data set from 57 countries to 1, Australia.</a:t>
            </a:r>
          </a:p>
          <a:p>
            <a:pPr lvl="1"/>
            <a:r>
              <a:rPr lang="en-US" sz="1200" dirty="0" smtClean="0"/>
              <a:t>Reduced scope of original data set from 2 areas of the Indian Ocean to 1, Eastern Indian Ocean</a:t>
            </a:r>
            <a:endParaRPr lang="en-US" sz="1200" dirty="0" smtClean="0"/>
          </a:p>
          <a:p>
            <a:pPr lvl="1"/>
            <a:r>
              <a:rPr lang="en-US" sz="1200" dirty="0" smtClean="0"/>
              <a:t>Added a ‘Count’ variable for the response, with each record/row representing one fish caught</a:t>
            </a:r>
          </a:p>
          <a:p>
            <a:pPr lvl="1"/>
            <a:r>
              <a:rPr lang="en-US" sz="1200" dirty="0" smtClean="0"/>
              <a:t>Added a ‘ID’ variable to assign each record/row a unique identifier </a:t>
            </a:r>
            <a:endParaRPr lang="en-US" dirty="0"/>
          </a:p>
        </p:txBody>
      </p:sp>
      <p:sp>
        <p:nvSpPr>
          <p:cNvPr id="7" name="Rectangle 6"/>
          <p:cNvSpPr/>
          <p:nvPr/>
        </p:nvSpPr>
        <p:spPr>
          <a:xfrm>
            <a:off x="0" y="6642556"/>
            <a:ext cx="4572000" cy="215444"/>
          </a:xfrm>
          <a:prstGeom prst="rect">
            <a:avLst/>
          </a:prstGeom>
        </p:spPr>
        <p:txBody>
          <a:bodyPr>
            <a:spAutoFit/>
          </a:bodyPr>
          <a:lstStyle/>
          <a:p>
            <a:r>
              <a:rPr lang="en-US" sz="800" dirty="0" smtClean="0"/>
              <a:t>http://www.iotc.org/documents/nominal-catch-species-and-gear-vessel-flag-reporting-country</a:t>
            </a:r>
            <a:endParaRPr lang="en-US" sz="800" dirty="0"/>
          </a:p>
        </p:txBody>
      </p: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7" y="3505200"/>
            <a:ext cx="73247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38200" y="6358465"/>
            <a:ext cx="2819400" cy="253916"/>
          </a:xfrm>
          <a:prstGeom prst="rect">
            <a:avLst/>
          </a:prstGeom>
          <a:noFill/>
        </p:spPr>
        <p:txBody>
          <a:bodyPr wrap="square" rtlCol="0">
            <a:spAutoFit/>
          </a:bodyPr>
          <a:lstStyle/>
          <a:p>
            <a:r>
              <a:rPr lang="en-US" sz="1050" dirty="0" smtClean="0"/>
              <a:t>*</a:t>
            </a:r>
            <a:r>
              <a:rPr lang="en-US" sz="1050" dirty="0" err="1" smtClean="0"/>
              <a:t>nei</a:t>
            </a:r>
            <a:r>
              <a:rPr lang="en-US" sz="1050" dirty="0" smtClean="0"/>
              <a:t> = “Not Elsewhere Included”</a:t>
            </a:r>
            <a:endParaRPr lang="en-US" sz="1050" dirty="0"/>
          </a:p>
        </p:txBody>
      </p:sp>
    </p:spTree>
    <p:extLst>
      <p:ext uri="{BB962C8B-B14F-4D97-AF65-F5344CB8AC3E}">
        <p14:creationId xmlns:p14="http://schemas.microsoft.com/office/powerpoint/2010/main" val="3532269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200" y="274638"/>
            <a:ext cx="8915400" cy="1143000"/>
          </a:xfrm>
        </p:spPr>
        <p:txBody>
          <a:bodyPr>
            <a:normAutofit/>
          </a:bodyPr>
          <a:lstStyle/>
          <a:p>
            <a:r>
              <a:rPr lang="en-US" sz="3000" dirty="0" smtClean="0"/>
              <a:t>Data Exploration and Preliminary Insight</a:t>
            </a:r>
            <a:endParaRPr lang="en-US" sz="3000" dirty="0"/>
          </a:p>
        </p:txBody>
      </p:sp>
      <p:sp>
        <p:nvSpPr>
          <p:cNvPr id="3" name="Content Placeholder 2"/>
          <p:cNvSpPr>
            <a:spLocks noGrp="1"/>
          </p:cNvSpPr>
          <p:nvPr>
            <p:ph idx="1"/>
          </p:nvPr>
        </p:nvSpPr>
        <p:spPr/>
        <p:txBody>
          <a:bodyPr>
            <a:normAutofit/>
          </a:bodyPr>
          <a:lstStyle/>
          <a:p>
            <a:r>
              <a:rPr lang="en-US" sz="1200" dirty="0" smtClean="0"/>
              <a:t>What steps have you taken to explore the data?</a:t>
            </a:r>
          </a:p>
          <a:p>
            <a:r>
              <a:rPr lang="en-US" sz="1200" dirty="0" smtClean="0"/>
              <a:t>What insights have you gained from your exploration?</a:t>
            </a:r>
          </a:p>
          <a:p>
            <a:r>
              <a:rPr lang="en-US" sz="1200" dirty="0" smtClean="0"/>
              <a:t>Will you be able to answer your question with this data, or do you need to gather more data (or adjust your question)?</a:t>
            </a:r>
            <a:endParaRPr lang="en-US" sz="1200" dirty="0"/>
          </a:p>
        </p:txBody>
      </p:sp>
      <p:pic>
        <p:nvPicPr>
          <p:cNvPr id="409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514600"/>
            <a:ext cx="3741351" cy="897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2307" y="2535888"/>
            <a:ext cx="3999693" cy="87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0271"/>
          <a:stretch/>
        </p:blipFill>
        <p:spPr bwMode="auto">
          <a:xfrm>
            <a:off x="8322800" y="2533727"/>
            <a:ext cx="364000" cy="87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3886200"/>
            <a:ext cx="1568139" cy="112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9850" y="5821680"/>
            <a:ext cx="2912653" cy="62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rotWithShape="1">
          <a:blip r:embed="rId7">
            <a:extLst>
              <a:ext uri="{28A0092B-C50C-407E-A947-70E740481C1C}">
                <a14:useLocalDpi xmlns:a14="http://schemas.microsoft.com/office/drawing/2010/main" val="0"/>
              </a:ext>
            </a:extLst>
          </a:blip>
          <a:srcRect r="27228"/>
          <a:stretch/>
        </p:blipFill>
        <p:spPr bwMode="auto">
          <a:xfrm>
            <a:off x="4166899" y="3717388"/>
            <a:ext cx="3187722" cy="187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895" y="5821680"/>
            <a:ext cx="3179874"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6074016"/>
            <a:ext cx="3179874" cy="4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41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3000" dirty="0" smtClean="0"/>
              <a:t>Next Steps</a:t>
            </a:r>
            <a:endParaRPr lang="en-US" sz="3000" dirty="0"/>
          </a:p>
        </p:txBody>
      </p:sp>
      <p:sp>
        <p:nvSpPr>
          <p:cNvPr id="3" name="Content Placeholder 2"/>
          <p:cNvSpPr>
            <a:spLocks noGrp="1"/>
          </p:cNvSpPr>
          <p:nvPr>
            <p:ph idx="1"/>
          </p:nvPr>
        </p:nvSpPr>
        <p:spPr/>
        <p:txBody>
          <a:bodyPr>
            <a:normAutofit/>
          </a:bodyPr>
          <a:lstStyle/>
          <a:p>
            <a:r>
              <a:rPr lang="en-US" sz="1400" dirty="0" smtClean="0"/>
              <a:t>The following next steps will be taken to more comprehensively explore the question at hand:</a:t>
            </a:r>
          </a:p>
          <a:p>
            <a:pPr marL="746125" indent="-746125">
              <a:buNone/>
            </a:pPr>
            <a:r>
              <a:rPr lang="en-US" sz="1400" dirty="0" smtClean="0"/>
              <a:t>           --     </a:t>
            </a:r>
            <a:r>
              <a:rPr lang="en-US" sz="1200" dirty="0" smtClean="0"/>
              <a:t>Additional Data Visualization techniques will be useful in enhancing my initial understanding of the data and determining whether or not other variables should be considered for inclusion or existing variables should be refined</a:t>
            </a:r>
          </a:p>
          <a:p>
            <a:pPr lvl="1"/>
            <a:r>
              <a:rPr lang="en-US" sz="1200" dirty="0" smtClean="0"/>
              <a:t>Checks such as Residual Plots will be useful in terms of determining whether or not linear regression should be used under these circumstances – how much variability exists between each set of feature and response relationships?</a:t>
            </a:r>
            <a:endParaRPr lang="en-US" sz="1000" dirty="0" smtClean="0"/>
          </a:p>
          <a:p>
            <a:pPr lvl="1"/>
            <a:r>
              <a:rPr lang="en-US" sz="1200" dirty="0" smtClean="0"/>
              <a:t>Multiple Linear Regression modeling may be the most logical model given the multiple features and the discrete response </a:t>
            </a:r>
            <a:r>
              <a:rPr lang="en-US" sz="1200" dirty="0" smtClean="0"/>
              <a:t>and identify which combination of the investigated features has the most statistically significant impact on fishing productivity</a:t>
            </a:r>
            <a:endParaRPr lang="en-US" sz="1200" dirty="0" smtClean="0"/>
          </a:p>
          <a:p>
            <a:pPr lvl="1"/>
            <a:r>
              <a:rPr lang="en-US" sz="1200" dirty="0" smtClean="0"/>
              <a:t>Confidence Intervals  will be useful in terms of anticipating how closely representative these sample fish counts are of the larger population</a:t>
            </a:r>
          </a:p>
        </p:txBody>
      </p:sp>
    </p:spTree>
    <p:extLst>
      <p:ext uri="{BB962C8B-B14F-4D97-AF65-F5344CB8AC3E}">
        <p14:creationId xmlns:p14="http://schemas.microsoft.com/office/powerpoint/2010/main" val="1786773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428</Words>
  <Application>Microsoft Office PowerPoint</Application>
  <PresentationFormat>On-screen Show (4:3)</PresentationFormat>
  <Paragraphs>28</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Jake McKay DAT 7</vt:lpstr>
      <vt:lpstr>Question of Interest</vt:lpstr>
      <vt:lpstr>Data Collection and Cleaning</vt:lpstr>
      <vt:lpstr>Data Exploration and Preliminary Insight</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McKay, Jacob</dc:creator>
  <cp:lastModifiedBy>McKay, Jacob</cp:lastModifiedBy>
  <cp:revision>130</cp:revision>
  <dcterms:created xsi:type="dcterms:W3CDTF">2015-07-12T16:42:09Z</dcterms:created>
  <dcterms:modified xsi:type="dcterms:W3CDTF">2015-07-13T21:13:15Z</dcterms:modified>
</cp:coreProperties>
</file>