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08" y="8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DCF32A-0251-DF45-8ADC-557809B81E02}"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3585419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DCF32A-0251-DF45-8ADC-557809B81E02}"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386695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DCF32A-0251-DF45-8ADC-557809B81E02}"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333440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DCF32A-0251-DF45-8ADC-557809B81E02}"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132295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CF32A-0251-DF45-8ADC-557809B81E02}" type="datetimeFigureOut">
              <a:rPr lang="en-US" smtClean="0"/>
              <a:t>2/10/2019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1229707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CF32A-0251-DF45-8ADC-557809B81E02}"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307883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DCF32A-0251-DF45-8ADC-557809B81E02}" type="datetimeFigureOut">
              <a:rPr lang="en-US" smtClean="0"/>
              <a:t>2/10/2019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247288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DCF32A-0251-DF45-8ADC-557809B81E02}" type="datetimeFigureOut">
              <a:rPr lang="en-US" smtClean="0"/>
              <a:t>2/10/2019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108262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CF32A-0251-DF45-8ADC-557809B81E02}" type="datetimeFigureOut">
              <a:rPr lang="en-US" smtClean="0"/>
              <a:t>2/10/2019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25326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CF32A-0251-DF45-8ADC-557809B81E02}"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272947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CF32A-0251-DF45-8ADC-557809B81E02}" type="datetimeFigureOut">
              <a:rPr lang="en-US" smtClean="0"/>
              <a:t>2/10/2019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77A7E-FCDD-7F4C-880A-24A5A55FA9F7}" type="slidenum">
              <a:rPr lang="en-US" smtClean="0"/>
              <a:t>‹#›</a:t>
            </a:fld>
            <a:endParaRPr lang="en-US"/>
          </a:p>
        </p:txBody>
      </p:sp>
    </p:spTree>
    <p:extLst>
      <p:ext uri="{BB962C8B-B14F-4D97-AF65-F5344CB8AC3E}">
        <p14:creationId xmlns:p14="http://schemas.microsoft.com/office/powerpoint/2010/main" val="359123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2" y="195256"/>
            <a:ext cx="8308977" cy="791343"/>
          </a:xfrm>
          <a:prstGeom prst="rect">
            <a:avLst/>
          </a:prstGeom>
        </p:spPr>
        <p:txBody>
          <a:bodyPr vert="horz" lIns="91440" tIns="45720" rIns="91440" bIns="45720" rtlCol="0" anchor="ctr">
            <a:noAutofit/>
          </a:bodyPr>
          <a:lstStyle/>
          <a:p>
            <a:r>
              <a:rPr lang="en-US" dirty="0"/>
              <a:t>Senior Design Status</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CF32A-0251-DF45-8ADC-557809B81E02}" type="datetimeFigureOut">
              <a:rPr lang="en-US" smtClean="0"/>
              <a:t>2/10/2019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77A7E-FCDD-7F4C-880A-24A5A55FA9F7}" type="slidenum">
              <a:rPr lang="en-US" smtClean="0"/>
              <a:t>‹#›</a:t>
            </a:fld>
            <a:endParaRPr lang="en-US"/>
          </a:p>
        </p:txBody>
      </p:sp>
    </p:spTree>
    <p:extLst>
      <p:ext uri="{BB962C8B-B14F-4D97-AF65-F5344CB8AC3E}">
        <p14:creationId xmlns:p14="http://schemas.microsoft.com/office/powerpoint/2010/main" val="2385078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Group 753"/>
          <p:cNvGraphicFramePr>
            <a:graphicFrameLocks noGrp="1"/>
          </p:cNvGraphicFramePr>
          <p:nvPr>
            <p:extLst>
              <p:ext uri="{D42A27DB-BD31-4B8C-83A1-F6EECF244321}">
                <p14:modId xmlns:p14="http://schemas.microsoft.com/office/powerpoint/2010/main" val="2299522883"/>
              </p:ext>
            </p:extLst>
          </p:nvPr>
        </p:nvGraphicFramePr>
        <p:xfrm>
          <a:off x="251520" y="1139031"/>
          <a:ext cx="4303834" cy="5643990"/>
        </p:xfrm>
        <a:graphic>
          <a:graphicData uri="http://schemas.openxmlformats.org/drawingml/2006/table">
            <a:tbl>
              <a:tblPr/>
              <a:tblGrid>
                <a:gridCol w="4303834">
                  <a:extLst>
                    <a:ext uri="{9D8B030D-6E8A-4147-A177-3AD203B41FA5}">
                      <a16:colId xmlns:a16="http://schemas.microsoft.com/office/drawing/2014/main" val="20000"/>
                    </a:ext>
                  </a:extLst>
                </a:gridCol>
              </a:tblGrid>
              <a:tr h="308546">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Key Achievements</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667722">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Jake got the Marvelmind sensors talking to each other and working inside of their GUI software.</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Ammon and Jake looked into getting ROS bags working.</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Alex didn’t work on senior project this week</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67722">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20432269"/>
                  </a:ext>
                </a:extLst>
              </a:tr>
            </a:tbl>
          </a:graphicData>
        </a:graphic>
      </p:graphicFrame>
      <p:graphicFrame>
        <p:nvGraphicFramePr>
          <p:cNvPr id="3" name="Group 758"/>
          <p:cNvGraphicFramePr>
            <a:graphicFrameLocks noGrp="1"/>
          </p:cNvGraphicFramePr>
          <p:nvPr>
            <p:extLst>
              <p:ext uri="{D42A27DB-BD31-4B8C-83A1-F6EECF244321}">
                <p14:modId xmlns:p14="http://schemas.microsoft.com/office/powerpoint/2010/main" val="563605813"/>
              </p:ext>
            </p:extLst>
          </p:nvPr>
        </p:nvGraphicFramePr>
        <p:xfrm>
          <a:off x="251520" y="4115299"/>
          <a:ext cx="4305300" cy="3326613"/>
        </p:xfrm>
        <a:graphic>
          <a:graphicData uri="http://schemas.openxmlformats.org/drawingml/2006/table">
            <a:tbl>
              <a:tblPr/>
              <a:tblGrid>
                <a:gridCol w="4305300">
                  <a:extLst>
                    <a:ext uri="{9D8B030D-6E8A-4147-A177-3AD203B41FA5}">
                      <a16:colId xmlns:a16="http://schemas.microsoft.com/office/drawing/2014/main" val="20000"/>
                    </a:ext>
                  </a:extLst>
                </a:gridCol>
              </a:tblGrid>
              <a:tr h="175308">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Key actions planned for the next [two weeks] </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027151">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kern="1200" cap="none" normalizeH="0" baseline="0" dirty="0" err="1">
                          <a:ln>
                            <a:noFill/>
                          </a:ln>
                          <a:solidFill>
                            <a:schemeClr val="tx1"/>
                          </a:solidFill>
                          <a:effectLst/>
                          <a:latin typeface="Calibri" pitchFamily="34" charset="0"/>
                          <a:ea typeface="+mn-ea"/>
                          <a:cs typeface="Calibri" pitchFamily="34" charset="0"/>
                        </a:rPr>
                        <a:t>Trilateralization</a:t>
                      </a: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 with the Marvelmind sensors</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Learn how to use ROS bag files for collecting data</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Use “go-to location” with Marvelmind sensors</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kern="1200" cap="none" normalizeH="0" baseline="0" dirty="0">
                          <a:ln>
                            <a:noFill/>
                          </a:ln>
                          <a:solidFill>
                            <a:schemeClr val="tx1"/>
                          </a:solidFill>
                          <a:effectLst/>
                          <a:latin typeface="Calibri" pitchFamily="34" charset="0"/>
                          <a:ea typeface="+mn-ea"/>
                          <a:cs typeface="Calibri" pitchFamily="34" charset="0"/>
                        </a:rPr>
                        <a:t>The first and last working we need to write some code to get Marvelmind sensors talking via ROS</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27151">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279642"/>
                  </a:ext>
                </a:extLst>
              </a:tr>
              <a:tr h="1027151">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endParaRPr kumimoji="0" lang="en-AU" sz="1000" b="0" i="0" u="none" strike="noStrike" kern="1200" cap="none" normalizeH="0" baseline="0" dirty="0">
                        <a:ln>
                          <a:noFill/>
                        </a:ln>
                        <a:solidFill>
                          <a:schemeClr val="tx1"/>
                        </a:solidFill>
                        <a:effectLst/>
                        <a:latin typeface="Calibri" pitchFamily="34" charset="0"/>
                        <a:ea typeface="+mn-ea"/>
                        <a:cs typeface="Calibri" pitchFamily="34" charset="0"/>
                      </a:endParaRP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16763044"/>
                  </a:ext>
                </a:extLst>
              </a:tr>
            </a:tbl>
          </a:graphicData>
        </a:graphic>
      </p:graphicFrame>
      <p:graphicFrame>
        <p:nvGraphicFramePr>
          <p:cNvPr id="4" name="Group 758"/>
          <p:cNvGraphicFramePr>
            <a:graphicFrameLocks noGrp="1"/>
          </p:cNvGraphicFramePr>
          <p:nvPr>
            <p:extLst>
              <p:ext uri="{D42A27DB-BD31-4B8C-83A1-F6EECF244321}">
                <p14:modId xmlns:p14="http://schemas.microsoft.com/office/powerpoint/2010/main" val="975035986"/>
              </p:ext>
            </p:extLst>
          </p:nvPr>
        </p:nvGraphicFramePr>
        <p:xfrm>
          <a:off x="269896" y="5461488"/>
          <a:ext cx="4286924" cy="1007598"/>
        </p:xfrm>
        <a:graphic>
          <a:graphicData uri="http://schemas.openxmlformats.org/drawingml/2006/table">
            <a:tbl>
              <a:tblPr/>
              <a:tblGrid>
                <a:gridCol w="4286924">
                  <a:extLst>
                    <a:ext uri="{9D8B030D-6E8A-4147-A177-3AD203B41FA5}">
                      <a16:colId xmlns:a16="http://schemas.microsoft.com/office/drawing/2014/main" val="20000"/>
                    </a:ext>
                  </a:extLst>
                </a:gridCol>
              </a:tblGrid>
              <a:tr h="171288">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Key risks / issues / scope changes</a:t>
                      </a: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438">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Ammon missed most of last week due to the snow. </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Alex felt like he’s put more work into senior project than the rest of us so he let Jake and Ammon “catch up”</a:t>
                      </a:r>
                    </a:p>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defRPr/>
                      </a:pP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83077" marR="83077"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5" name="Group 756"/>
          <p:cNvGraphicFramePr>
            <a:graphicFrameLocks/>
          </p:cNvGraphicFramePr>
          <p:nvPr>
            <p:extLst>
              <p:ext uri="{D42A27DB-BD31-4B8C-83A1-F6EECF244321}">
                <p14:modId xmlns:p14="http://schemas.microsoft.com/office/powerpoint/2010/main" val="419583642"/>
              </p:ext>
            </p:extLst>
          </p:nvPr>
        </p:nvGraphicFramePr>
        <p:xfrm>
          <a:off x="4698023" y="2446475"/>
          <a:ext cx="4104543" cy="1839874"/>
        </p:xfrm>
        <a:graphic>
          <a:graphicData uri="http://schemas.openxmlformats.org/drawingml/2006/table">
            <a:tbl>
              <a:tblPr/>
              <a:tblGrid>
                <a:gridCol w="2074252">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692824">
                  <a:extLst>
                    <a:ext uri="{9D8B030D-6E8A-4147-A177-3AD203B41FA5}">
                      <a16:colId xmlns:a16="http://schemas.microsoft.com/office/drawing/2014/main" val="20002"/>
                    </a:ext>
                  </a:extLst>
                </a:gridCol>
                <a:gridCol w="584992">
                  <a:extLst>
                    <a:ext uri="{9D8B030D-6E8A-4147-A177-3AD203B41FA5}">
                      <a16:colId xmlns:a16="http://schemas.microsoft.com/office/drawing/2014/main" val="20003"/>
                    </a:ext>
                  </a:extLst>
                </a:gridCol>
              </a:tblGrid>
              <a:tr h="42085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Project milestones </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Target date</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Expected completion</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Status</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63959">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lang="en-US" sz="1000" dirty="0"/>
                        <a:t>Drive bot with controller(completed 1/10/19)</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lang="en-US" sz="1000" dirty="0"/>
                        <a:t>2018-Dec-8</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2019-jan-7</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1526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lang="en-US" sz="1000" dirty="0"/>
                        <a:t>Drive bot with smoothing algorithm</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lang="en-US" sz="1000" dirty="0"/>
                        <a:t>2018-Mar-15</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2019-Mar-28</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1526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lang="en-US" sz="1000" dirty="0"/>
                        <a:t>Execute SLAM on robot </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lang="en-US" sz="1000" dirty="0"/>
                        <a:t>2018-May-26</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n/a</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526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lang="en-US" sz="1000" dirty="0"/>
                        <a:t>Have bot autonomously find an object with computer vision </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lang="en-US" sz="1000" dirty="0"/>
                        <a:t>2019-May-26</a:t>
                      </a:r>
                      <a:endParaRPr kumimoji="0" lang="en-AU"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n/a</a:t>
                      </a: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GB" sz="1000" b="0" i="0" u="none" strike="noStrike" cap="none" normalizeH="0" baseline="0" dirty="0">
                        <a:ln>
                          <a:noFill/>
                        </a:ln>
                        <a:solidFill>
                          <a:schemeClr val="tx1"/>
                        </a:solidFill>
                        <a:effectLst/>
                        <a:latin typeface="Calibri" pitchFamily="34" charset="0"/>
                        <a:cs typeface="Calibri" pitchFamily="34" charset="0"/>
                      </a:endParaRP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15370557"/>
              </p:ext>
            </p:extLst>
          </p:nvPr>
        </p:nvGraphicFramePr>
        <p:xfrm>
          <a:off x="4698024" y="1139031"/>
          <a:ext cx="4104543" cy="1339685"/>
        </p:xfrm>
        <a:graphic>
          <a:graphicData uri="http://schemas.openxmlformats.org/drawingml/2006/table">
            <a:tbl>
              <a:tblPr/>
              <a:tblGrid>
                <a:gridCol w="1419235">
                  <a:extLst>
                    <a:ext uri="{9D8B030D-6E8A-4147-A177-3AD203B41FA5}">
                      <a16:colId xmlns:a16="http://schemas.microsoft.com/office/drawing/2014/main" val="20000"/>
                    </a:ext>
                  </a:extLst>
                </a:gridCol>
                <a:gridCol w="1342654">
                  <a:extLst>
                    <a:ext uri="{9D8B030D-6E8A-4147-A177-3AD203B41FA5}">
                      <a16:colId xmlns:a16="http://schemas.microsoft.com/office/drawing/2014/main" val="20001"/>
                    </a:ext>
                  </a:extLst>
                </a:gridCol>
                <a:gridCol w="1342654">
                  <a:extLst>
                    <a:ext uri="{9D8B030D-6E8A-4147-A177-3AD203B41FA5}">
                      <a16:colId xmlns:a16="http://schemas.microsoft.com/office/drawing/2014/main" val="20002"/>
                    </a:ext>
                  </a:extLst>
                </a:gridCol>
              </a:tblGrid>
              <a:tr h="23168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Project Metrics</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Status</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Overall Project Status</a:t>
                      </a:r>
                    </a:p>
                  </a:txBody>
                  <a:tcPr marL="43200" marR="0" marT="46800" marB="4680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3168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Schedule</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rowSpan="4">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3168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defRPr/>
                      </a:pPr>
                      <a:r>
                        <a:rPr kumimoji="0" lang="en-AU" sz="1000" b="0" i="0" u="none" strike="noStrike" cap="none" normalizeH="0" baseline="0" dirty="0">
                          <a:ln>
                            <a:noFill/>
                          </a:ln>
                          <a:solidFill>
                            <a:schemeClr val="tx1"/>
                          </a:solidFill>
                          <a:effectLst/>
                          <a:latin typeface="Calibri" pitchFamily="34" charset="0"/>
                          <a:cs typeface="Calibri" pitchFamily="34" charset="0"/>
                        </a:rPr>
                        <a:t>Budget</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713">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Risk Management</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0092">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0" i="0" u="none" strike="noStrike" cap="none" normalizeH="0" baseline="0" dirty="0">
                          <a:ln>
                            <a:noFill/>
                          </a:ln>
                          <a:solidFill>
                            <a:schemeClr val="tx1"/>
                          </a:solidFill>
                          <a:effectLst/>
                          <a:latin typeface="Calibri" pitchFamily="34" charset="0"/>
                          <a:cs typeface="Calibri" pitchFamily="34" charset="0"/>
                        </a:rPr>
                        <a:t>Customer/Stakeholder Engagement</a:t>
                      </a:r>
                    </a:p>
                  </a:txBody>
                  <a:tcPr marL="43200" marR="0" marT="46800" marB="46800"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endParaRPr kumimoji="0" lang="en-AU" sz="1000" b="0" i="0" u="none" strike="noStrike" cap="none" normalizeH="0" baseline="0" dirty="0">
                        <a:ln>
                          <a:noFill/>
                        </a:ln>
                        <a:solidFill>
                          <a:schemeClr val="tx1"/>
                        </a:solidFill>
                        <a:effectLst/>
                        <a:latin typeface="Arial" charset="0"/>
                      </a:endParaRPr>
                    </a:p>
                  </a:txBody>
                  <a:tcPr marL="43200" marR="0" marT="46800" marB="46800" anchor="ct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7" name="Group 769"/>
          <p:cNvGraphicFramePr>
            <a:graphicFrameLocks noGrp="1"/>
          </p:cNvGraphicFramePr>
          <p:nvPr>
            <p:extLst>
              <p:ext uri="{D42A27DB-BD31-4B8C-83A1-F6EECF244321}">
                <p14:modId xmlns:p14="http://schemas.microsoft.com/office/powerpoint/2010/main" val="4152721095"/>
              </p:ext>
            </p:extLst>
          </p:nvPr>
        </p:nvGraphicFramePr>
        <p:xfrm>
          <a:off x="4707346" y="4077073"/>
          <a:ext cx="4103077" cy="1315534"/>
        </p:xfrm>
        <a:graphic>
          <a:graphicData uri="http://schemas.openxmlformats.org/drawingml/2006/table">
            <a:tbl>
              <a:tblPr/>
              <a:tblGrid>
                <a:gridCol w="4103077">
                  <a:extLst>
                    <a:ext uri="{9D8B030D-6E8A-4147-A177-3AD203B41FA5}">
                      <a16:colId xmlns:a16="http://schemas.microsoft.com/office/drawing/2014/main" val="20000"/>
                    </a:ext>
                  </a:extLst>
                </a:gridCol>
              </a:tblGrid>
              <a:tr h="209763">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Customer/Stakeholder Issues</a:t>
                      </a: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1070374">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pPr>
                      <a:r>
                        <a:rPr kumimoji="0" lang="en-AU" sz="1000" b="0" i="0" u="none" strike="noStrike" cap="none" normalizeH="0" baseline="0" dirty="0">
                          <a:ln>
                            <a:noFill/>
                          </a:ln>
                          <a:solidFill>
                            <a:schemeClr val="tx1"/>
                          </a:solidFill>
                          <a:effectLst/>
                          <a:latin typeface="Calibri" pitchFamily="34" charset="0"/>
                          <a:cs typeface="Calibri" pitchFamily="34" charset="0"/>
                        </a:rPr>
                        <a:t>Due to winter storm and such we haven’t gotten to meet with Mike at all.</a:t>
                      </a: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Group 769"/>
          <p:cNvGraphicFramePr>
            <a:graphicFrameLocks noGrp="1"/>
          </p:cNvGraphicFramePr>
          <p:nvPr>
            <p:extLst>
              <p:ext uri="{D42A27DB-BD31-4B8C-83A1-F6EECF244321}">
                <p14:modId xmlns:p14="http://schemas.microsoft.com/office/powerpoint/2010/main" val="5606000"/>
              </p:ext>
            </p:extLst>
          </p:nvPr>
        </p:nvGraphicFramePr>
        <p:xfrm>
          <a:off x="4707346" y="5431885"/>
          <a:ext cx="4103077" cy="1066994"/>
        </p:xfrm>
        <a:graphic>
          <a:graphicData uri="http://schemas.openxmlformats.org/drawingml/2006/table">
            <a:tbl>
              <a:tblPr/>
              <a:tblGrid>
                <a:gridCol w="4103077">
                  <a:extLst>
                    <a:ext uri="{9D8B030D-6E8A-4147-A177-3AD203B41FA5}">
                      <a16:colId xmlns:a16="http://schemas.microsoft.com/office/drawing/2014/main" val="20000"/>
                    </a:ext>
                  </a:extLst>
                </a:gridCol>
              </a:tblGrid>
              <a:tr h="273194">
                <a:tc>
                  <a:txBody>
                    <a:bodyPr/>
                    <a:lstStyle/>
                    <a:p>
                      <a:pPr marL="0" marR="0" lvl="0" indent="0" algn="l" defTabSz="695325" rtl="0" eaLnBrk="1" fontAlgn="base" latinLnBrk="0" hangingPunct="1">
                        <a:lnSpc>
                          <a:spcPct val="90000"/>
                        </a:lnSpc>
                        <a:spcBef>
                          <a:spcPct val="30000"/>
                        </a:spcBef>
                        <a:spcAft>
                          <a:spcPct val="0"/>
                        </a:spcAft>
                        <a:buClrTx/>
                        <a:buSzTx/>
                        <a:buFontTx/>
                        <a:buNone/>
                        <a:tabLst>
                          <a:tab pos="352425" algn="l"/>
                          <a:tab pos="722313" algn="l"/>
                          <a:tab pos="1074738" algn="l"/>
                          <a:tab pos="1427163" algn="l"/>
                          <a:tab pos="1700213" algn="l"/>
                        </a:tabLst>
                      </a:pPr>
                      <a:r>
                        <a:rPr kumimoji="0" lang="en-AU" sz="1000" b="1" i="0" u="none" strike="noStrike" cap="none" normalizeH="0" baseline="0" dirty="0">
                          <a:ln>
                            <a:noFill/>
                          </a:ln>
                          <a:solidFill>
                            <a:schemeClr val="bg1"/>
                          </a:solidFill>
                          <a:effectLst/>
                          <a:latin typeface="Calibri" pitchFamily="34" charset="0"/>
                          <a:cs typeface="Calibri" pitchFamily="34" charset="0"/>
                        </a:rPr>
                        <a:t>Key Discussion Areas</a:t>
                      </a: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93611">
                <a:tc>
                  <a:txBody>
                    <a:bodyPr/>
                    <a:lstStyle/>
                    <a:p>
                      <a:pPr marL="190500" marR="0" lvl="0" indent="-190500" algn="l" defTabSz="695325" rtl="0" eaLnBrk="1" fontAlgn="base" latinLnBrk="0" hangingPunct="1">
                        <a:lnSpc>
                          <a:spcPct val="90000"/>
                        </a:lnSpc>
                        <a:spcBef>
                          <a:spcPct val="30000"/>
                        </a:spcBef>
                        <a:spcAft>
                          <a:spcPct val="0"/>
                        </a:spcAft>
                        <a:buClr>
                          <a:srgbClr val="0A1B5F"/>
                        </a:buClr>
                        <a:buSzTx/>
                        <a:buFontTx/>
                        <a:buChar char="•"/>
                        <a:tabLst/>
                      </a:pPr>
                      <a:r>
                        <a:rPr kumimoji="0" lang="en-AU" sz="1000" b="0" i="0" u="none" strike="noStrike" cap="none" normalizeH="0" baseline="0" dirty="0">
                          <a:ln>
                            <a:noFill/>
                          </a:ln>
                          <a:solidFill>
                            <a:schemeClr val="tx1"/>
                          </a:solidFill>
                          <a:effectLst/>
                          <a:latin typeface="Calibri" pitchFamily="34" charset="0"/>
                          <a:cs typeface="Calibri" pitchFamily="34" charset="0"/>
                        </a:rPr>
                        <a:t>Embedded systems design is eating up all our time. The lack of structure is good because we need to be able to be given an open ended problem to solve but it’s creating a lot of pressures on us to perform in ways we aren’t used to. I believe this is causing us to not work on senior project and to neglect it.</a:t>
                      </a:r>
                    </a:p>
                  </a:txBody>
                  <a:tcPr marL="49846" marR="49846" marT="54000" marB="54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 name="TextBox 8"/>
          <p:cNvSpPr txBox="1"/>
          <p:nvPr/>
        </p:nvSpPr>
        <p:spPr>
          <a:xfrm>
            <a:off x="251520" y="203200"/>
            <a:ext cx="6301680" cy="646331"/>
          </a:xfrm>
          <a:prstGeom prst="rect">
            <a:avLst/>
          </a:prstGeom>
          <a:noFill/>
        </p:spPr>
        <p:txBody>
          <a:bodyPr wrap="square" rtlCol="0">
            <a:spAutoFit/>
          </a:bodyPr>
          <a:lstStyle/>
          <a:p>
            <a:r>
              <a:rPr lang="en-US" sz="2400" dirty="0"/>
              <a:t> Object Recognition and Path Smoothing Robot </a:t>
            </a:r>
          </a:p>
          <a:p>
            <a:r>
              <a:rPr lang="en-US" sz="1200" dirty="0"/>
              <a:t>Team Members: Ammon Dodson, Alex Marlow, Jake McKenzie </a:t>
            </a:r>
          </a:p>
        </p:txBody>
      </p:sp>
      <p:sp>
        <p:nvSpPr>
          <p:cNvPr id="10" name="TextBox 9"/>
          <p:cNvSpPr txBox="1"/>
          <p:nvPr/>
        </p:nvSpPr>
        <p:spPr>
          <a:xfrm>
            <a:off x="5625086" y="235466"/>
            <a:ext cx="3177480" cy="461665"/>
          </a:xfrm>
          <a:prstGeom prst="rect">
            <a:avLst/>
          </a:prstGeom>
          <a:noFill/>
        </p:spPr>
        <p:txBody>
          <a:bodyPr wrap="square" rtlCol="0">
            <a:spAutoFit/>
          </a:bodyPr>
          <a:lstStyle/>
          <a:p>
            <a:pPr algn="r"/>
            <a:r>
              <a:rPr lang="en-US" sz="2400"/>
              <a:t>2/7/2019 </a:t>
            </a:r>
            <a:endParaRPr lang="en-US" sz="2400" dirty="0"/>
          </a:p>
        </p:txBody>
      </p:sp>
      <p:sp>
        <p:nvSpPr>
          <p:cNvPr id="11" name="Oval 10"/>
          <p:cNvSpPr/>
          <p:nvPr/>
        </p:nvSpPr>
        <p:spPr>
          <a:xfrm>
            <a:off x="6626469" y="1380590"/>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629400" y="1623745"/>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6629400" y="1901290"/>
            <a:ext cx="228600" cy="18151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629400" y="2209800"/>
            <a:ext cx="228600" cy="18151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912100" y="1701800"/>
            <a:ext cx="419100" cy="3339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CA2C52-BE92-4376-9796-BD0D4094F987}"/>
              </a:ext>
            </a:extLst>
          </p:cNvPr>
          <p:cNvSpPr/>
          <p:nvPr/>
        </p:nvSpPr>
        <p:spPr>
          <a:xfrm>
            <a:off x="6626469" y="2211883"/>
            <a:ext cx="228600" cy="18151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80795F0-63F9-48AC-8E5D-3EC7E7D57621}"/>
              </a:ext>
            </a:extLst>
          </p:cNvPr>
          <p:cNvSpPr/>
          <p:nvPr/>
        </p:nvSpPr>
        <p:spPr>
          <a:xfrm>
            <a:off x="8417701" y="2902444"/>
            <a:ext cx="228600" cy="18151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61DF600D-EC9D-4145-B18C-63A82C6BBE00}"/>
              </a:ext>
            </a:extLst>
          </p:cNvPr>
          <p:cNvSpPr/>
          <p:nvPr/>
        </p:nvSpPr>
        <p:spPr>
          <a:xfrm>
            <a:off x="8428693" y="3203331"/>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B400FCB-D663-4432-B01B-AD52E6281889}"/>
              </a:ext>
            </a:extLst>
          </p:cNvPr>
          <p:cNvSpPr/>
          <p:nvPr/>
        </p:nvSpPr>
        <p:spPr>
          <a:xfrm>
            <a:off x="8421567" y="3524492"/>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027612-598B-4CB3-8BF7-D2083DB8C473}"/>
              </a:ext>
            </a:extLst>
          </p:cNvPr>
          <p:cNvSpPr/>
          <p:nvPr/>
        </p:nvSpPr>
        <p:spPr>
          <a:xfrm>
            <a:off x="8421567" y="3835516"/>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1261F0-C11C-4506-9AF7-FE8175349FEB}"/>
              </a:ext>
            </a:extLst>
          </p:cNvPr>
          <p:cNvSpPr/>
          <p:nvPr/>
        </p:nvSpPr>
        <p:spPr>
          <a:xfrm>
            <a:off x="6629400" y="2209800"/>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53A3A0A-0591-49B0-A6C9-D984329AC155}"/>
              </a:ext>
            </a:extLst>
          </p:cNvPr>
          <p:cNvSpPr/>
          <p:nvPr/>
        </p:nvSpPr>
        <p:spPr>
          <a:xfrm>
            <a:off x="6629400" y="1378229"/>
            <a:ext cx="228600" cy="18151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2F1D749-F4D9-4FDF-ACF0-893232D9B858}"/>
              </a:ext>
            </a:extLst>
          </p:cNvPr>
          <p:cNvSpPr/>
          <p:nvPr/>
        </p:nvSpPr>
        <p:spPr>
          <a:xfrm>
            <a:off x="8421567" y="2909529"/>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F74E1579-AC0C-4F21-8025-1A83C9681468}"/>
              </a:ext>
            </a:extLst>
          </p:cNvPr>
          <p:cNvSpPr/>
          <p:nvPr/>
        </p:nvSpPr>
        <p:spPr>
          <a:xfrm>
            <a:off x="6626469" y="1382673"/>
            <a:ext cx="228600" cy="181510"/>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E7738746-ABE1-4466-973A-ADD71959071A}"/>
              </a:ext>
            </a:extLst>
          </p:cNvPr>
          <p:cNvSpPr/>
          <p:nvPr/>
        </p:nvSpPr>
        <p:spPr>
          <a:xfrm>
            <a:off x="8421567" y="3517983"/>
            <a:ext cx="228600" cy="18151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424284-0C13-458E-B955-DC877A6DE366}"/>
              </a:ext>
            </a:extLst>
          </p:cNvPr>
          <p:cNvSpPr/>
          <p:nvPr/>
        </p:nvSpPr>
        <p:spPr>
          <a:xfrm>
            <a:off x="6625861" y="1372701"/>
            <a:ext cx="228600" cy="18151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51E48B9-2DAB-4393-BF41-E79DA698C35F}"/>
              </a:ext>
            </a:extLst>
          </p:cNvPr>
          <p:cNvSpPr/>
          <p:nvPr/>
        </p:nvSpPr>
        <p:spPr>
          <a:xfrm>
            <a:off x="6623538" y="2196513"/>
            <a:ext cx="228600" cy="18151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362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371</TotalTime>
  <Words>298</Words>
  <Application>Microsoft Office PowerPoint</Application>
  <PresentationFormat>On-screen Show (4:3)</PresentationFormat>
  <Paragraphs>42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 Weekly Status Update Template</dc:title>
  <dc:subject/>
  <dc:creator>Matt Tolentino</dc:creator>
  <cp:keywords/>
  <dc:description/>
  <cp:lastModifiedBy>jake mckenzie</cp:lastModifiedBy>
  <cp:revision>46</cp:revision>
  <dcterms:created xsi:type="dcterms:W3CDTF">2018-10-03T19:24:33Z</dcterms:created>
  <dcterms:modified xsi:type="dcterms:W3CDTF">2019-02-11T04:38:08Z</dcterms:modified>
  <cp:category/>
</cp:coreProperties>
</file>