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EB Garamond"/>
      <p:regular r:id="rId26"/>
      <p:bold r:id="rId27"/>
      <p:italic r:id="rId28"/>
      <p:boldItalic r:id="rId29"/>
    </p:embeddedFont>
    <p:embeddedFont>
      <p:font typeface="Arial Bl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nzuHr2oy1anxflR5NHxJviSiU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BGaramond-regular.fntdata"/><Relationship Id="rId25" Type="http://schemas.openxmlformats.org/officeDocument/2006/relationships/slide" Target="slides/slide21.xml"/><Relationship Id="rId28" Type="http://schemas.openxmlformats.org/officeDocument/2006/relationships/font" Target="fonts/EBGaramond-italic.fntdata"/><Relationship Id="rId27" Type="http://schemas.openxmlformats.org/officeDocument/2006/relationships/font" Target="fonts/EBGaramo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BGaramon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ArialBlack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b0ba57c02_5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bb0ba57c02_5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b0ba57c02_5_1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bb0ba57c02_5_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b0ba57c0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bb0ba57c02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EB Garamond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6"/>
          <p:cNvSpPr txBox="1"/>
          <p:nvPr>
            <p:ph idx="10" type="dt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1" type="ftr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 rot="5400000">
            <a:off x="3998119" y="-1589974"/>
            <a:ext cx="4195763" cy="1127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0" type="dt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1" type="ftr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2" type="sldNum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0" type="dt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1" type="ftr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2" type="sldNum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b0ba57c02_5_64"/>
          <p:cNvSpPr txBox="1"/>
          <p:nvPr>
            <p:ph type="title"/>
          </p:nvPr>
        </p:nvSpPr>
        <p:spPr>
          <a:xfrm>
            <a:off x="458693" y="365759"/>
            <a:ext cx="10895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4" name="Google Shape;84;gbb0ba57c02_5_64"/>
          <p:cNvSpPr txBox="1"/>
          <p:nvPr>
            <p:ph idx="1" type="body"/>
          </p:nvPr>
        </p:nvSpPr>
        <p:spPr>
          <a:xfrm>
            <a:off x="458693" y="1949450"/>
            <a:ext cx="11274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gbb0ba57c02_5_64"/>
          <p:cNvSpPr txBox="1"/>
          <p:nvPr>
            <p:ph idx="12" type="sldNum"/>
          </p:nvPr>
        </p:nvSpPr>
        <p:spPr>
          <a:xfrm>
            <a:off x="11502029" y="6483667"/>
            <a:ext cx="231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venir"/>
              <a:buNone/>
              <a:defRPr sz="900">
                <a:solidFill>
                  <a:srgbClr val="000000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venir"/>
              <a:buNone/>
              <a:defRPr sz="900">
                <a:solidFill>
                  <a:srgbClr val="000000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venir"/>
              <a:buNone/>
              <a:defRPr sz="900">
                <a:solidFill>
                  <a:srgbClr val="000000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venir"/>
              <a:buNone/>
              <a:defRPr sz="900">
                <a:solidFill>
                  <a:srgbClr val="000000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venir"/>
              <a:buNone/>
              <a:defRPr sz="900">
                <a:solidFill>
                  <a:srgbClr val="000000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venir"/>
              <a:buNone/>
              <a:defRPr sz="900">
                <a:solidFill>
                  <a:srgbClr val="000000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venir"/>
              <a:buNone/>
              <a:defRPr sz="900">
                <a:solidFill>
                  <a:srgbClr val="000000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venir"/>
              <a:buNone/>
              <a:defRPr sz="900">
                <a:solidFill>
                  <a:srgbClr val="000000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venir"/>
              <a:buNone/>
              <a:defRPr sz="9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" type="body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0" type="dt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EB Garamond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458695" y="1825625"/>
            <a:ext cx="556110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2" type="body"/>
          </p:nvPr>
        </p:nvSpPr>
        <p:spPr>
          <a:xfrm>
            <a:off x="6172199" y="1825625"/>
            <a:ext cx="556110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0" type="dt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1" type="ftr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2" type="sldNum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type="title"/>
          </p:nvPr>
        </p:nvSpPr>
        <p:spPr>
          <a:xfrm>
            <a:off x="458694" y="365125"/>
            <a:ext cx="1127461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" type="body"/>
          </p:nvPr>
        </p:nvSpPr>
        <p:spPr>
          <a:xfrm>
            <a:off x="465256" y="1752600"/>
            <a:ext cx="553231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i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0"/>
          <p:cNvSpPr txBox="1"/>
          <p:nvPr>
            <p:ph idx="2" type="body"/>
          </p:nvPr>
        </p:nvSpPr>
        <p:spPr>
          <a:xfrm>
            <a:off x="465256" y="2666999"/>
            <a:ext cx="5532319" cy="352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3" type="body"/>
          </p:nvPr>
        </p:nvSpPr>
        <p:spPr>
          <a:xfrm>
            <a:off x="6172200" y="1752600"/>
            <a:ext cx="556110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i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4" type="body"/>
          </p:nvPr>
        </p:nvSpPr>
        <p:spPr>
          <a:xfrm>
            <a:off x="6172200" y="2666999"/>
            <a:ext cx="5561106" cy="352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0" type="dt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1" type="ftr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2" type="sldNum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type="title"/>
          </p:nvPr>
        </p:nvSpPr>
        <p:spPr>
          <a:xfrm>
            <a:off x="458694" y="365760"/>
            <a:ext cx="1127461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0" type="dt"/>
          </p:nvPr>
        </p:nvSpPr>
        <p:spPr>
          <a:xfrm>
            <a:off x="458693" y="6416675"/>
            <a:ext cx="29217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1" type="ftr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idx="10" type="dt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1" type="ftr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33"/>
          <p:cNvSpPr txBox="1"/>
          <p:nvPr>
            <p:ph idx="10" type="dt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1" type="ftr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2" type="sldNum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4"/>
          <p:cNvSpPr txBox="1"/>
          <p:nvPr>
            <p:ph idx="10" type="dt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1" type="ftr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rgbClr val="DFD9D4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25"/>
          <p:cNvSpPr txBox="1"/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EB Garamond"/>
              <a:buNone/>
              <a:defRPr b="0" i="0" sz="4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5"/>
          <p:cNvSpPr txBox="1"/>
          <p:nvPr>
            <p:ph idx="1" type="body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0" type="dt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1" type="ftr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2" type="sldNum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sitting&#10;&#10;Description automatically generated" id="12" name="Google Shape;12;p25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8534400" y="0"/>
            <a:ext cx="3654612" cy="457534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Relationship Id="rId7" Type="http://schemas.openxmlformats.org/officeDocument/2006/relationships/image" Target="../media/image23.png"/><Relationship Id="rId8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bc.ca.gov/licensing/licensing-reports/licenses-by-county/" TargetMode="External"/><Relationship Id="rId4" Type="http://schemas.openxmlformats.org/officeDocument/2006/relationships/hyperlink" Target="https://openjustice.doj.ca.gov/data" TargetMode="External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jstor.org/stable/i40002299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D9D4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 flipH="1">
            <a:off x="1" y="0"/>
            <a:ext cx="7724071" cy="6858000"/>
            <a:chOff x="4464881" y="0"/>
            <a:chExt cx="7724071" cy="6858000"/>
          </a:xfrm>
        </p:grpSpPr>
        <p:pic>
          <p:nvPicPr>
            <p:cNvPr id="93" name="Google Shape;93;p1"/>
            <p:cNvPicPr preferRelativeResize="0"/>
            <p:nvPr/>
          </p:nvPicPr>
          <p:blipFill rotWithShape="1">
            <a:blip r:embed="rId3">
              <a:alphaModFix amt="15000"/>
            </a:blip>
            <a:srcRect b="0" l="0" r="0" t="0"/>
            <a:stretch/>
          </p:blipFill>
          <p:spPr>
            <a:xfrm>
              <a:off x="7073255" y="0"/>
              <a:ext cx="511569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"/>
            <p:cNvPicPr preferRelativeResize="0"/>
            <p:nvPr/>
          </p:nvPicPr>
          <p:blipFill rotWithShape="1">
            <a:blip r:embed="rId4">
              <a:alphaModFix amt="7000"/>
            </a:blip>
            <a:srcRect b="0" l="0" r="0" t="0"/>
            <a:stretch/>
          </p:blipFill>
          <p:spPr>
            <a:xfrm rot="-5400000">
              <a:off x="5412135" y="-947254"/>
              <a:ext cx="5562598" cy="7457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"/>
          <p:cNvSpPr/>
          <p:nvPr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1"/>
          <p:cNvSpPr txBox="1"/>
          <p:nvPr>
            <p:ph type="ctrTitle"/>
          </p:nvPr>
        </p:nvSpPr>
        <p:spPr>
          <a:xfrm>
            <a:off x="1103694" y="702593"/>
            <a:ext cx="9975468" cy="11856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1" lang="en-US" sz="4800">
                <a:latin typeface="Arial Black"/>
                <a:ea typeface="Arial Black"/>
                <a:cs typeface="Arial Black"/>
                <a:sym typeface="Arial Black"/>
              </a:rPr>
              <a:t>CRIME DATA ANALYSIS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071222" y="2447636"/>
            <a:ext cx="5865287" cy="364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PROJECT #1 – 02/04/2021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Team Members: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	Maria Barrera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	Brian Figg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	Jake Perry – Git Master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	David Zapata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Support: 	Anthony Taylor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	Mark Flynn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	Zach Grinacoff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8436" y="2447636"/>
            <a:ext cx="4812342" cy="3436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554" y="95250"/>
            <a:ext cx="650674" cy="371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b="1" lang="en-US" sz="3959">
                <a:latin typeface="Arial"/>
                <a:ea typeface="Arial"/>
                <a:cs typeface="Arial"/>
                <a:sym typeface="Arial"/>
              </a:rPr>
              <a:t>Number of Liquor Licenses vs Number of Weapons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1" y="99060"/>
            <a:ext cx="4667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675" y="2425075"/>
            <a:ext cx="5536600" cy="33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5967" y="2425075"/>
            <a:ext cx="5378008" cy="33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b="1" lang="en-US" sz="3959">
                <a:latin typeface="Arial"/>
                <a:ea typeface="Arial"/>
                <a:cs typeface="Arial"/>
                <a:sym typeface="Arial"/>
              </a:rPr>
              <a:t>Number of Liquor Licenses vs Population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1" y="99060"/>
            <a:ext cx="4667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839" y="2404268"/>
            <a:ext cx="556260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874" y="2370938"/>
            <a:ext cx="4988749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458694" y="365760"/>
            <a:ext cx="113034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Population vs Number of Calls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487526" y="1958023"/>
            <a:ext cx="11274612" cy="4195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1" y="99060"/>
            <a:ext cx="4667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538" y="2274275"/>
            <a:ext cx="5286375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8325" y="2274275"/>
            <a:ext cx="52197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EB Garamond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Crime vs Gun Stores</a:t>
            </a:r>
            <a:endParaRPr/>
          </a:p>
        </p:txBody>
      </p:sp>
      <p:pic>
        <p:nvPicPr>
          <p:cNvPr descr="Chart, bar chart&#10;&#10;Description automatically generated" id="193" name="Google Shape;19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694" y="1942824"/>
            <a:ext cx="5300756" cy="454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194" name="Google Shape;1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3044" y="1942825"/>
            <a:ext cx="5300756" cy="454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195" name="Google Shape;1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694" y="1942825"/>
            <a:ext cx="5300756" cy="454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196" name="Google Shape;1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3044" y="1942825"/>
            <a:ext cx="5300756" cy="4469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197" name="Google Shape;1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8694" y="1942823"/>
            <a:ext cx="5300756" cy="4549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EB Garamond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Population per 100k vs Gun Stores</a:t>
            </a:r>
            <a:endParaRPr/>
          </a:p>
        </p:txBody>
      </p:sp>
      <p:pic>
        <p:nvPicPr>
          <p:cNvPr descr="Chart, bar chart&#10;&#10;Description automatically generated" id="203" name="Google Shape;2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3044" y="1942825"/>
            <a:ext cx="5300756" cy="454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04" name="Google Shape;204;p1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3044" y="1942825"/>
            <a:ext cx="5447554" cy="454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05" name="Google Shape;20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693" y="1942825"/>
            <a:ext cx="5447553" cy="4549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06" name="Google Shape;20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8693" y="1942824"/>
            <a:ext cx="5447553" cy="4549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07" name="Google Shape;20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53044" y="1942824"/>
            <a:ext cx="5447553" cy="4549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EB Garamond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Conclusions and Connections thus far </a:t>
            </a:r>
            <a:endParaRPr b="1" sz="3959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6"/>
          <p:cNvSpPr txBox="1"/>
          <p:nvPr>
            <p:ph idx="1" type="body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00">
                <a:latin typeface="Arial"/>
                <a:ea typeface="Arial"/>
                <a:cs typeface="Arial"/>
                <a:sym typeface="Arial"/>
              </a:rPr>
              <a:t>Casinos have no impact on crime</a:t>
            </a:r>
            <a:endParaRPr sz="3400">
              <a:latin typeface="Arial"/>
              <a:ea typeface="Arial"/>
              <a:cs typeface="Arial"/>
              <a:sym typeface="Arial"/>
            </a:endParaRPr>
          </a:p>
          <a:p>
            <a:pPr indent="-2413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400"/>
              <a:buFont typeface="Arial"/>
              <a:buChar char="•"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 Liquor stores have some impact on Domestic Violence</a:t>
            </a:r>
            <a:endParaRPr sz="3400">
              <a:latin typeface="Arial"/>
              <a:ea typeface="Arial"/>
              <a:cs typeface="Arial"/>
              <a:sym typeface="Arial"/>
            </a:endParaRPr>
          </a:p>
          <a:p>
            <a:pPr indent="-2413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400"/>
              <a:buFont typeface="Arial"/>
              <a:buChar char="•"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00">
                <a:latin typeface="Arial"/>
                <a:ea typeface="Arial"/>
                <a:cs typeface="Arial"/>
                <a:sym typeface="Arial"/>
              </a:rPr>
              <a:t>Gun Stores have no impact on Gun Crime</a:t>
            </a:r>
            <a:endParaRPr sz="3400">
              <a:latin typeface="Arial"/>
              <a:ea typeface="Arial"/>
              <a:cs typeface="Arial"/>
              <a:sym typeface="Arial"/>
            </a:endParaRPr>
          </a:p>
          <a:p>
            <a:pPr indent="-2413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400"/>
              <a:buFont typeface="Arial"/>
              <a:buChar char="•"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 Population has no </a:t>
            </a:r>
            <a:r>
              <a:rPr lang="en-US" sz="3400" u="sng">
                <a:latin typeface="Arial"/>
                <a:ea typeface="Arial"/>
                <a:cs typeface="Arial"/>
                <a:sym typeface="Arial"/>
              </a:rPr>
              <a:t>Causation</a:t>
            </a:r>
            <a:r>
              <a:rPr lang="en-US" sz="3400">
                <a:latin typeface="Arial"/>
                <a:ea typeface="Arial"/>
                <a:cs typeface="Arial"/>
                <a:sym typeface="Arial"/>
              </a:rPr>
              <a:t> with Gun Crime</a:t>
            </a:r>
            <a:endParaRPr sz="34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 </a:t>
            </a:r>
            <a:endParaRPr sz="3000"/>
          </a:p>
        </p:txBody>
      </p:sp>
      <p:pic>
        <p:nvPicPr>
          <p:cNvPr id="214" name="Google Shape;2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1" y="99060"/>
            <a:ext cx="4667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b0ba57c02_5_132"/>
          <p:cNvSpPr txBox="1"/>
          <p:nvPr>
            <p:ph type="title"/>
          </p:nvPr>
        </p:nvSpPr>
        <p:spPr>
          <a:xfrm>
            <a:off x="458693" y="365759"/>
            <a:ext cx="10895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EB Garamond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Gun Crime and Population</a:t>
            </a:r>
            <a:endParaRPr/>
          </a:p>
        </p:txBody>
      </p:sp>
      <p:pic>
        <p:nvPicPr>
          <p:cNvPr descr="GunCrimesPerCapita_CA_09-19.png" id="220" name="Google Shape;220;gbb0ba57c02_5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7606" y="1600200"/>
            <a:ext cx="5486401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unCrimesPerCapita_LA_09-19.png" id="221" name="Google Shape;221;gbb0ba57c02_5_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833" y="1600200"/>
            <a:ext cx="5486401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bb0ba57c02_5_132"/>
          <p:cNvSpPr txBox="1"/>
          <p:nvPr>
            <p:ph type="title"/>
          </p:nvPr>
        </p:nvSpPr>
        <p:spPr>
          <a:xfrm>
            <a:off x="410850" y="5322750"/>
            <a:ext cx="5486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EB Garamond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LA County Population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EB Garamond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Between 9.8 Million &amp; 10.1 Million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bb0ba57c02_5_132"/>
          <p:cNvSpPr txBox="1"/>
          <p:nvPr>
            <p:ph type="title"/>
          </p:nvPr>
        </p:nvSpPr>
        <p:spPr>
          <a:xfrm>
            <a:off x="6397600" y="5322750"/>
            <a:ext cx="5486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EB Garamond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CA Population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EB Garamond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Between 36.3 Million &amp; 39.3 Million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b0ba57c02_5_196"/>
          <p:cNvSpPr txBox="1"/>
          <p:nvPr>
            <p:ph type="title"/>
          </p:nvPr>
        </p:nvSpPr>
        <p:spPr>
          <a:xfrm>
            <a:off x="458693" y="365759"/>
            <a:ext cx="10895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EB Garamond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Gun Crime and Population</a:t>
            </a:r>
            <a:endParaRPr/>
          </a:p>
        </p:txBody>
      </p:sp>
      <p:pic>
        <p:nvPicPr>
          <p:cNvPr descr="CountyGunCrimesvPoplulation_2009.png" id="229" name="Google Shape;229;gbb0ba57c02_5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13" y="1374977"/>
            <a:ext cx="3810001" cy="2540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untyGunCrimesvPoplulation_2011.png" id="230" name="Google Shape;230;gbb0ba57c02_5_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4230" y="1374987"/>
            <a:ext cx="3810001" cy="2540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untyGunCrimesvPoplulation_2013.png" id="231" name="Google Shape;231;gbb0ba57c02_5_1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0428" y="1374977"/>
            <a:ext cx="3810001" cy="2540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untyGunCrimesvPoplulation_2017.png" id="232" name="Google Shape;232;gbb0ba57c02_5_1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9474" y="4195276"/>
            <a:ext cx="3810001" cy="2540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untyGunCrimesvPoplulation_2019.png" id="233" name="Google Shape;233;gbb0ba57c02_5_1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78971" y="4195276"/>
            <a:ext cx="3810001" cy="2540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untyGunCrimesvPoplulation_2015.png" id="234" name="Google Shape;234;gbb0ba57c02_5_1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64223" y="4195267"/>
            <a:ext cx="3810001" cy="25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Summary of Conclusions / Discussion</a:t>
            </a:r>
            <a:endParaRPr/>
          </a:p>
        </p:txBody>
      </p:sp>
      <p:sp>
        <p:nvSpPr>
          <p:cNvPr id="240" name="Google Shape;240;p21"/>
          <p:cNvSpPr txBox="1"/>
          <p:nvPr>
            <p:ph idx="1" type="body"/>
          </p:nvPr>
        </p:nvSpPr>
        <p:spPr>
          <a:xfrm>
            <a:off x="458700" y="1445626"/>
            <a:ext cx="11274600" cy="469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There is no evidence Casinos attract crime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Number of gun stores has no impact on gun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rime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Population size has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some correlation with gun crime, but no clear causation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There is a relationship between the following: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Number of Liquor Licenses and Number of Calls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Number of Liquor Licenses and Number of Weapons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Number of Liquor Licenses and Population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Population and Number of Calls</a:t>
            </a:r>
            <a:endParaRPr/>
          </a:p>
          <a:p>
            <a:pPr indent="-762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1" y="99060"/>
            <a:ext cx="4667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Post Mortem</a:t>
            </a:r>
            <a:endParaRPr/>
          </a:p>
        </p:txBody>
      </p:sp>
      <p:sp>
        <p:nvSpPr>
          <p:cNvPr id="247" name="Google Shape;247;p22"/>
          <p:cNvSpPr txBox="1"/>
          <p:nvPr>
            <p:ph idx="1" type="body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>
                <a:latin typeface="Arial"/>
                <a:ea typeface="Arial"/>
                <a:cs typeface="Arial"/>
                <a:sym typeface="Arial"/>
              </a:rPr>
              <a:t>Difficulties / Challenges:</a:t>
            </a:r>
            <a:endParaRPr sz="2900"/>
          </a:p>
          <a:p>
            <a:pPr indent="-23495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Limited data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19685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Overambitious (is that a bad thing though?)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349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900">
                <a:latin typeface="Arial"/>
                <a:ea typeface="Arial"/>
                <a:cs typeface="Arial"/>
                <a:sym typeface="Arial"/>
              </a:rPr>
              <a:t>If we had 2 more weeks:</a:t>
            </a:r>
            <a:endParaRPr sz="2900"/>
          </a:p>
          <a:p>
            <a:pPr indent="-23495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Increase the scope of data</a:t>
            </a:r>
            <a:endParaRPr sz="2500"/>
          </a:p>
          <a:p>
            <a:pPr indent="-234950" lvl="2" marL="1143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Include additional cities, counties, states, etc.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Expand Scope of Analysis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1" y="99060"/>
            <a:ext cx="4667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Project Hypothesis / Core Message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Hypothesis: Crimes are tied to institutions of similar nature</a:t>
            </a:r>
            <a:endParaRPr sz="3000"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Crimes may also be associated with population.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41300" lvl="0" marL="228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Goal: Identify trends in the data to determine Correlation / Causation relationship.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1" y="99060"/>
            <a:ext cx="4667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Questions?</a:t>
            </a:r>
            <a:endParaRPr/>
          </a:p>
        </p:txBody>
      </p:sp>
      <p:sp>
        <p:nvSpPr>
          <p:cNvPr id="254" name="Google Shape;254;p23"/>
          <p:cNvSpPr txBox="1"/>
          <p:nvPr>
            <p:ph idx="1" type="body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1" y="99060"/>
            <a:ext cx="4667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0075" y="2479273"/>
            <a:ext cx="33718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Appendix - Analysis Process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Correlation between number of liquor stores to the number of reported crimes</a:t>
            </a:r>
            <a:endParaRPr/>
          </a:p>
        </p:txBody>
      </p:sp>
      <p:sp>
        <p:nvSpPr>
          <p:cNvPr id="262" name="Google Shape;262;p24"/>
          <p:cNvSpPr txBox="1"/>
          <p:nvPr>
            <p:ph idx="1" type="body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Liquor stores data source:  CA Dept of Alcoholic Beverage Control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https://www.abc.ca.gov/licensing/licensing-reports/licenses-by-county/</a:t>
            </a:r>
            <a:endParaRPr sz="2000" u="sng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Selected only ‘Active Off-Sale Retail Licenses (i.e. liquor stores, grocery stores, packaged stores, etc.)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Off-sale means alcohol is consumed off-premises.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Narrowed data selection to 10 counties out of 58 counties in CA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Reported number of crimes data source:  OpenJustice website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Source for crime statistics, firearms, gun violence, etc.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https://openjustice.doj.ca.gov/data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801" y="99060"/>
            <a:ext cx="4667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Interesting Questions / Motivations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 places with casinos attract more criminal activities related to gambling crimes? ie. robbery, racketeering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 gun stores increase gun crime activities?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Also: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Population &amp; reported gun crimes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Is there a relationship between the number of liquor stores to the number of reported crimes? </a:t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1" y="99060"/>
            <a:ext cx="4667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Summary of Data Sources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OpenJustice website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Census Data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Google Maps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 Dept of Alcoholic Beverage Control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City of Los Angeles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NYPD</a:t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1" y="99060"/>
            <a:ext cx="4667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Data Analysis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Gun Crime vs. Gun Stores, since NYC and LA have similar numbers of gun stores and similar Population size, comparing crime rate is key to the analysis.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1" y="99060"/>
            <a:ext cx="4667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b0ba57c02_2_6"/>
          <p:cNvSpPr txBox="1"/>
          <p:nvPr>
            <p:ph type="title"/>
          </p:nvPr>
        </p:nvSpPr>
        <p:spPr>
          <a:xfrm>
            <a:off x="458694" y="365760"/>
            <a:ext cx="10895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latin typeface="Arial"/>
                <a:ea typeface="Arial"/>
                <a:cs typeface="Arial"/>
                <a:sym typeface="Arial"/>
              </a:rPr>
              <a:t>Does Gambling Attract Crime?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bb0ba57c02_2_6"/>
          <p:cNvSpPr txBox="1"/>
          <p:nvPr>
            <p:ph idx="1" type="body"/>
          </p:nvPr>
        </p:nvSpPr>
        <p:spPr>
          <a:xfrm>
            <a:off x="458694" y="1949450"/>
            <a:ext cx="11274600" cy="419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Scholarly research has been done to answer whether Casinos attract crime. A Great starting point to search for answers.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Casinos, Crime, and Community Costs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by Earl L. Grinols and David B. Mustard ; The Review of Economics and Statistics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Vol. 88, No. 1 (Feb., 2006)</a:t>
            </a:r>
            <a:r>
              <a:rPr lang="en-US" sz="1500">
                <a:solidFill>
                  <a:srgbClr val="272626"/>
                </a:solidFill>
                <a:latin typeface="Arial"/>
                <a:ea typeface="Arial"/>
                <a:cs typeface="Arial"/>
                <a:sym typeface="Arial"/>
              </a:rPr>
              <a:t>, pp. 28-45 (18 pages)</a:t>
            </a:r>
            <a:endParaRPr sz="1500">
              <a:solidFill>
                <a:srgbClr val="27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272626"/>
                </a:solidFill>
                <a:latin typeface="Arial"/>
                <a:ea typeface="Arial"/>
                <a:cs typeface="Arial"/>
                <a:sym typeface="Arial"/>
              </a:rPr>
              <a:t>Published By: The MIT Press</a:t>
            </a:r>
            <a:endParaRPr sz="1500">
              <a:solidFill>
                <a:srgbClr val="27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27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asinos and crime in the USA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Douglas M. Walker, College of Charleston; https://www.researchgate.net/publication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bb0ba57c02_2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01" y="99060"/>
            <a:ext cx="4667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3800">
                <a:latin typeface="Arial"/>
                <a:ea typeface="Arial"/>
                <a:cs typeface="Arial"/>
                <a:sym typeface="Arial"/>
              </a:rPr>
              <a:t>Heat Map of Casinos Across the United States</a:t>
            </a:r>
            <a:endParaRPr sz="3800"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1" y="99060"/>
            <a:ext cx="4667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20962"/>
            <a:ext cx="12191999" cy="454802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/>
        </p:nvSpPr>
        <p:spPr>
          <a:xfrm>
            <a:off x="9260675" y="1782125"/>
            <a:ext cx="2689200" cy="3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>
                <a:solidFill>
                  <a:schemeClr val="dk1"/>
                </a:solidFill>
              </a:rPr>
              <a:t>The Heat map shows the instance of recorded crimes across the continental United States.</a:t>
            </a:r>
            <a:endParaRPr sz="2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Heat Map of Los Angeles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1" y="99060"/>
            <a:ext cx="4667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31" y="2025775"/>
            <a:ext cx="11247646" cy="419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458693" y="365760"/>
            <a:ext cx="1134537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lang="en-US" sz="3800">
                <a:latin typeface="Arial"/>
                <a:ea typeface="Arial"/>
                <a:cs typeface="Arial"/>
                <a:sym typeface="Arial"/>
              </a:rPr>
              <a:t>Number of Liquor Licenses vs Number of Calls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1" y="99060"/>
            <a:ext cx="4667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681" y="2425063"/>
            <a:ext cx="5633562" cy="3328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5075" y="2412688"/>
            <a:ext cx="52197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ppledVTI">
  <a:themeElements>
    <a:clrScheme name="Custom 81">
      <a:dk1>
        <a:srgbClr val="000000"/>
      </a:dk1>
      <a:lt1>
        <a:srgbClr val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2021-02-01T21:04:13Z</dcterms:created>
  <dc:creator>Tess Barrera</dc:creator>
</cp:coreProperties>
</file>