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Roboto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3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56760da4_0_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cf56760da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941092e63_0_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1941092e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41092e63_0_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31941092e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41092e63_0_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1941092e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443400" y="1524700"/>
            <a:ext cx="113052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и науки Российской Федерации Федеральное‌ ‌государственное‌ ‌бюджетное‌ ‌образовательное‌ ‌учреждение‌ высшего‌ ‌образования‌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«Пермский национальный исследовательский политехнический университет»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«Информационные технологии и автоматизированные системы»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СООБЩЕНИЕ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«Техническое задание.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457200" algn="ctr">
              <a:buClr>
                <a:schemeClr val="dk1"/>
              </a:buClr>
              <a:buSzPts val="1100"/>
            </a:pPr>
            <a:r>
              <a:rPr lang="ru-RU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П. 6.2 </a:t>
            </a:r>
            <a:r>
              <a:rPr lang="ru-RU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«Перечень </a:t>
            </a:r>
            <a:r>
              <a:rPr lang="ru-RU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документов и исходных данных для разработки </a:t>
            </a:r>
            <a:r>
              <a:rPr lang="ru-RU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АС.»</a:t>
            </a:r>
            <a:endParaRPr lang="ru-RU"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467800" y="4958775"/>
            <a:ext cx="30429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РИС-22-1б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Поважный</a:t>
            </a:r>
            <a:r>
              <a:rPr lang="ru-RU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В.Е.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045550" y="6427750"/>
            <a:ext cx="2100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Пермь, 2024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7488100" y="662025"/>
            <a:ext cx="47040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включает в себя?</a:t>
            </a:r>
            <a:endParaRPr sz="3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0475" y="1606530"/>
            <a:ext cx="11305200" cy="4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457200" algn="just">
              <a:lnSpc>
                <a:spcPct val="115000"/>
              </a:lnSpc>
            </a:pPr>
            <a:r>
              <a:rPr lang="ru-RU" sz="24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Пункт </a:t>
            </a:r>
            <a:r>
              <a:rPr lang="ru-RU" sz="24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6.2 </a:t>
            </a:r>
            <a:r>
              <a:rPr lang="ru-RU" sz="24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касается </a:t>
            </a:r>
            <a:r>
              <a:rPr lang="ru-RU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перечня документов и данных, необходимых для разработки АС в целом или для каждой подсистемы (при их наличии). В перечень включаются в том числе функции (задачи), обеспечивающие взаимодействие частей АС.</a:t>
            </a:r>
          </a:p>
          <a:p>
            <a:pPr lvl="0" indent="457200" algn="just">
              <a:spcBef>
                <a:spcPts val="600"/>
              </a:spcBef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Разработка автоматизированной системы включает в себя следующие ключевые документы и данные: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Технические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документы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Проектная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документация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Документы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тестированию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Справочные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документы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Данные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 пользователях и аналитики</a:t>
            </a:r>
          </a:p>
          <a:p>
            <a:pPr lvl="0" indent="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Методологии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ru-RU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стандарты</a:t>
            </a:r>
            <a:endParaRPr lang="ru-RU" sz="20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1275400" y="6208950"/>
            <a:ext cx="841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2/5</a:t>
            </a: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443400" y="1555355"/>
            <a:ext cx="11305200" cy="4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1. Техническая </a:t>
            </a:r>
            <a:r>
              <a:rPr lang="ru-RU" sz="1800" b="1" dirty="0" smtClean="0"/>
              <a:t>документация: </a:t>
            </a:r>
            <a:r>
              <a:rPr lang="ru-RU" sz="1800" dirty="0" smtClean="0"/>
              <a:t>Техническое </a:t>
            </a:r>
            <a:r>
              <a:rPr lang="ru-RU" sz="1800" dirty="0" smtClean="0"/>
              <a:t>задание (ТЗ</a:t>
            </a:r>
            <a:r>
              <a:rPr lang="ru-RU" sz="1800" dirty="0" smtClean="0"/>
              <a:t>), Спецификация требований, Архитектура системы, Проектная документация.</a:t>
            </a:r>
            <a:endParaRPr lang="ru-RU" sz="1800" b="1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2. Документы по проектированию и </a:t>
            </a:r>
            <a:r>
              <a:rPr lang="ru-RU" sz="1800" b="1" dirty="0" smtClean="0"/>
              <a:t>разработке: </a:t>
            </a:r>
            <a:r>
              <a:rPr lang="ru-RU" sz="1800" dirty="0" smtClean="0"/>
              <a:t>Модели данных, Системные диаграммы, Программная документация, Учебные материалы.</a:t>
            </a:r>
            <a:endParaRPr lang="ru-RU" sz="1800" b="1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3. Данные о </a:t>
            </a:r>
            <a:r>
              <a:rPr lang="ru-RU" sz="1800" b="1" dirty="0" smtClean="0"/>
              <a:t>пользователях: </a:t>
            </a:r>
            <a:r>
              <a:rPr lang="ru-RU" sz="1800" dirty="0" smtClean="0"/>
              <a:t>Требования пользователей, Анализ </a:t>
            </a:r>
            <a:r>
              <a:rPr lang="ru-RU" sz="1800" dirty="0" smtClean="0"/>
              <a:t>удобства </a:t>
            </a:r>
            <a:r>
              <a:rPr lang="ru-RU" sz="1800" dirty="0" smtClean="0"/>
              <a:t>использования, Обратная </a:t>
            </a:r>
            <a:r>
              <a:rPr lang="ru-RU" sz="1800" dirty="0" smtClean="0"/>
              <a:t>связь от </a:t>
            </a:r>
            <a:r>
              <a:rPr lang="ru-RU" sz="1800" dirty="0" smtClean="0"/>
              <a:t>пользователей.</a:t>
            </a:r>
            <a:endParaRPr lang="ru-RU" sz="1800" b="1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4. Аналитические </a:t>
            </a:r>
            <a:r>
              <a:rPr lang="ru-RU" sz="1800" b="1" dirty="0" smtClean="0"/>
              <a:t>материалы: </a:t>
            </a:r>
            <a:r>
              <a:rPr lang="ru-RU" sz="1800" dirty="0" err="1" smtClean="0"/>
              <a:t>Рынковые</a:t>
            </a:r>
            <a:r>
              <a:rPr lang="ru-RU" sz="1800" dirty="0" smtClean="0"/>
              <a:t> исследования, Анализ </a:t>
            </a:r>
            <a:r>
              <a:rPr lang="ru-RU" sz="1800" dirty="0" smtClean="0"/>
              <a:t>существующих </a:t>
            </a:r>
            <a:r>
              <a:rPr lang="ru-RU" sz="1800" dirty="0" smtClean="0"/>
              <a:t>решений, Оценка рисков.</a:t>
            </a:r>
            <a:endParaRPr lang="ru-RU" sz="1800" b="1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5. Правовые </a:t>
            </a:r>
            <a:r>
              <a:rPr lang="ru-RU" sz="1800" b="1" dirty="0" smtClean="0"/>
              <a:t>документы: </a:t>
            </a:r>
            <a:r>
              <a:rPr lang="ru-RU" sz="1800" dirty="0" smtClean="0"/>
              <a:t>Лицензионные соглашения, Регуляторные требования, Оформление </a:t>
            </a:r>
            <a:r>
              <a:rPr lang="ru-RU" sz="1800" dirty="0" smtClean="0"/>
              <a:t>интеллектуальной </a:t>
            </a:r>
            <a:r>
              <a:rPr lang="ru-RU" sz="1800" dirty="0" smtClean="0"/>
              <a:t>собственности.</a:t>
            </a:r>
            <a:endParaRPr lang="ru-RU" sz="1800" b="1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800" b="1" dirty="0" smtClean="0"/>
              <a:t>6. Метрики и </a:t>
            </a:r>
            <a:r>
              <a:rPr lang="ru-RU" sz="1800" b="1" dirty="0" smtClean="0"/>
              <a:t>показатели: </a:t>
            </a:r>
            <a:r>
              <a:rPr lang="ru-RU" sz="1800" dirty="0" smtClean="0"/>
              <a:t>Показатели производительности, Метрики успеха, Оценка </a:t>
            </a:r>
            <a:r>
              <a:rPr lang="ru-RU" sz="1800" dirty="0" smtClean="0"/>
              <a:t>затрат и бюджета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1275400" y="6208950"/>
            <a:ext cx="841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3/5</a:t>
            </a: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542600" y="673525"/>
            <a:ext cx="55743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ПОНЯТИЙНЫЙ АППАРАТ</a:t>
            </a:r>
            <a:endParaRPr sz="3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7730150" y="662025"/>
            <a:ext cx="4461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СВОЙ ВАРИАНТ</a:t>
            </a:r>
            <a:endParaRPr sz="3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2875" y="1794997"/>
            <a:ext cx="11226300" cy="4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ru-RU" sz="1100" i="1" dirty="0" smtClean="0"/>
              <a:t>6.2.1</a:t>
            </a:r>
            <a:r>
              <a:rPr lang="ru-RU" sz="1100" i="1" dirty="0" smtClean="0"/>
              <a:t>. Технические документы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Техническое задание (ТЗ) на разработку системы учета страховых полисов.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Спецификация требований к функционалу обработки страховых заявлений.</a:t>
            </a:r>
          </a:p>
          <a:p>
            <a:pPr>
              <a:spcAft>
                <a:spcPts val="200"/>
              </a:spcAft>
            </a:pPr>
            <a:endParaRPr lang="ru-RU" sz="1100" i="1" dirty="0" smtClean="0"/>
          </a:p>
          <a:p>
            <a:pPr>
              <a:spcAft>
                <a:spcPts val="200"/>
              </a:spcAft>
            </a:pPr>
            <a:r>
              <a:rPr lang="ru-RU" sz="1100" i="1" dirty="0" smtClean="0"/>
              <a:t>6.2.2</a:t>
            </a:r>
            <a:r>
              <a:rPr lang="ru-RU" sz="1100" i="1" dirty="0" smtClean="0"/>
              <a:t>. Проектная документация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Архитектурные схемы системы, включая базы данных для хранения информации о клиентах и полисах.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Диаграммы потоков данных, представляющие движение информации от клиента к страховым агентам и к обработчикам заявлений.</a:t>
            </a:r>
          </a:p>
          <a:p>
            <a:pPr>
              <a:spcAft>
                <a:spcPts val="200"/>
              </a:spcAft>
            </a:pPr>
            <a:endParaRPr lang="ru-RU" sz="1100" i="1" dirty="0" smtClean="0"/>
          </a:p>
          <a:p>
            <a:pPr>
              <a:spcAft>
                <a:spcPts val="200"/>
              </a:spcAft>
            </a:pPr>
            <a:r>
              <a:rPr lang="ru-RU" sz="1100" i="1" dirty="0" smtClean="0"/>
              <a:t>6.2.3</a:t>
            </a:r>
            <a:r>
              <a:rPr lang="ru-RU" sz="1100" i="1" dirty="0" smtClean="0"/>
              <a:t>. Документы по тестированию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План тестирования, включающий проверки на соответствие требованиям по расчету страховых выплат.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Отчеты о тестировании, содержащие информацию о выявленных ошибках в расчетах и их исправлении.</a:t>
            </a:r>
          </a:p>
          <a:p>
            <a:pPr>
              <a:spcAft>
                <a:spcPts val="200"/>
              </a:spcAft>
            </a:pPr>
            <a:endParaRPr lang="ru-RU" sz="1100" i="1" dirty="0" smtClean="0"/>
          </a:p>
          <a:p>
            <a:pPr>
              <a:spcAft>
                <a:spcPts val="200"/>
              </a:spcAft>
            </a:pPr>
            <a:r>
              <a:rPr lang="ru-RU" sz="1100" i="1" dirty="0" smtClean="0"/>
              <a:t>6.2.4</a:t>
            </a:r>
            <a:r>
              <a:rPr lang="ru-RU" sz="1100" i="1" dirty="0" smtClean="0"/>
              <a:t>. Справочные документы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Руководство пользователя для сотрудников страховой компании по работе с системой.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Документация для администраторов системы, включая инструкции по настройке и обновлению программного обеспечения.</a:t>
            </a:r>
          </a:p>
          <a:p>
            <a:pPr>
              <a:spcAft>
                <a:spcPts val="200"/>
              </a:spcAft>
            </a:pPr>
            <a:endParaRPr lang="ru-RU" sz="1100" i="1" dirty="0" smtClean="0"/>
          </a:p>
          <a:p>
            <a:pPr>
              <a:spcAft>
                <a:spcPts val="200"/>
              </a:spcAft>
            </a:pPr>
            <a:r>
              <a:rPr lang="ru-RU" sz="1100" i="1" dirty="0" smtClean="0"/>
              <a:t>6.2.5</a:t>
            </a:r>
            <a:r>
              <a:rPr lang="ru-RU" sz="1100" i="1" dirty="0" smtClean="0"/>
              <a:t>. Данные о пользователях и аналитики</a:t>
            </a:r>
          </a:p>
          <a:p>
            <a:pPr>
              <a:spcAft>
                <a:spcPts val="200"/>
              </a:spcAft>
            </a:pPr>
            <a:r>
              <a:rPr lang="ru-RU" sz="1100" i="1" dirty="0" smtClean="0"/>
              <a:t>   </a:t>
            </a:r>
            <a:r>
              <a:rPr lang="ru-RU" sz="1100" b="1" i="1" dirty="0" smtClean="0"/>
              <a:t>- Базы данных с информацией о клиентах, их страховых полисах и истории выплат.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Опросы и анкеты для клиентов с целью выявления потребностей и удовлетворенности сервисом.</a:t>
            </a:r>
          </a:p>
          <a:p>
            <a:pPr>
              <a:spcAft>
                <a:spcPts val="200"/>
              </a:spcAft>
            </a:pPr>
            <a:endParaRPr lang="ru-RU" sz="1100" i="1" dirty="0" smtClean="0"/>
          </a:p>
          <a:p>
            <a:pPr>
              <a:spcAft>
                <a:spcPts val="200"/>
              </a:spcAft>
            </a:pPr>
            <a:r>
              <a:rPr lang="ru-RU" sz="1100" i="1" dirty="0" smtClean="0"/>
              <a:t>6.2.6</a:t>
            </a:r>
            <a:r>
              <a:rPr lang="ru-RU" sz="1100" i="1" dirty="0" smtClean="0"/>
              <a:t>. Методологии и стандарты</a:t>
            </a:r>
          </a:p>
          <a:p>
            <a:pPr>
              <a:spcAft>
                <a:spcPts val="200"/>
              </a:spcAft>
            </a:pPr>
            <a:r>
              <a:rPr lang="ru-RU" sz="1100" i="1" dirty="0" smtClean="0"/>
              <a:t>   </a:t>
            </a:r>
            <a:r>
              <a:rPr lang="ru-RU" sz="1100" b="1" i="1" dirty="0" smtClean="0"/>
              <a:t>- Стандарты разработки программного обеспечения, применяемые в страховой отрасли.</a:t>
            </a:r>
          </a:p>
          <a:p>
            <a:pPr>
              <a:spcAft>
                <a:spcPts val="200"/>
              </a:spcAft>
            </a:pPr>
            <a:r>
              <a:rPr lang="ru-RU" sz="1100" b="1" i="1" dirty="0" smtClean="0"/>
              <a:t>   - Методологии управления проектами, например, </a:t>
            </a:r>
            <a:r>
              <a:rPr lang="ru-RU" sz="1100" b="1" i="1" dirty="0" err="1" smtClean="0"/>
              <a:t>Agile</a:t>
            </a:r>
            <a:r>
              <a:rPr lang="ru-RU" sz="1100" b="1" i="1" dirty="0" smtClean="0"/>
              <a:t>, для гибкого реагирования на изменения требований в ходе разработки.</a:t>
            </a:r>
            <a:endParaRPr sz="11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1275400" y="6208950"/>
            <a:ext cx="841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954350" y="1352300"/>
            <a:ext cx="828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Тема: </a:t>
            </a:r>
            <a:r>
              <a:rPr lang="ru-RU" sz="1800" b="1" dirty="0" smtClean="0"/>
              <a:t>Страховая компания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7489950" y="662025"/>
            <a:ext cx="47022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РЕКОМЕНДУЕМЫЕ НПА</a:t>
            </a:r>
            <a:endParaRPr sz="3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71600" y="1664150"/>
            <a:ext cx="11845500" cy="4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2000"/>
              <a:buFont typeface="Roboto"/>
              <a:buChar char="-"/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ГОСТ 34.601-90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Виды, комплектность и обозначения документов при создании автоматизированных систем.</a:t>
            </a:r>
          </a:p>
          <a:p>
            <a:pPr marL="457200" lvl="0" indent="-3556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2000"/>
              <a:buFont typeface="Roboto"/>
              <a:buChar char="-"/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ГОСТ </a:t>
            </a: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 51901.1-2002 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Информационная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технология. Оценка надежности и безопасности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b="1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2000"/>
              <a:buFont typeface="Roboto"/>
              <a:buChar char="-"/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ГОСТ </a:t>
            </a: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 56939-2016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Информационные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технологии. Информационная безопасность. Общие требования к системам защиты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информации</a:t>
            </a:r>
            <a:endParaRPr lang="ru-RU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2000"/>
              <a:buFont typeface="Roboto"/>
              <a:buChar char="-"/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ГОСТ </a:t>
            </a: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 </a:t>
            </a: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57116-2016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Информатика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Порядок оценки качества программного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обеспечения</a:t>
            </a:r>
          </a:p>
          <a:p>
            <a:pPr marL="457200" lvl="0" indent="-3556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2000"/>
              <a:buFont typeface="Roboto"/>
              <a:buChar char="-"/>
            </a:pP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ГОСТ Р </a:t>
            </a:r>
            <a:r>
              <a:rPr lang="ru-RU" sz="20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59793-2021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Определяет стадии создания АС. </a:t>
            </a:r>
            <a:r>
              <a:rPr lang="ru-RU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В нём можно ознакомиться с порядком планирования этапов разработки.  </a:t>
            </a:r>
          </a:p>
        </p:txBody>
      </p:sp>
      <p:sp>
        <p:nvSpPr>
          <p:cNvPr id="120" name="Google Shape;120;p17"/>
          <p:cNvSpPr/>
          <p:nvPr/>
        </p:nvSpPr>
        <p:spPr>
          <a:xfrm>
            <a:off x="11275400" y="6208950"/>
            <a:ext cx="841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535</Words>
  <Application>Microsoft Office PowerPoint</Application>
  <PresentationFormat>Произвольный</PresentationFormat>
  <Paragraphs>63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Roboto</vt:lpstr>
      <vt:lpstr>Calibri</vt:lpstr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44</cp:revision>
  <dcterms:modified xsi:type="dcterms:W3CDTF">2024-12-13T12:00:57Z</dcterms:modified>
</cp:coreProperties>
</file>