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33"/>
  </p:normalViewPr>
  <p:slideViewPr>
    <p:cSldViewPr snapToGrid="0" snapToObjects="1">
      <p:cViewPr varScale="1">
        <p:scale>
          <a:sx n="112" d="100"/>
          <a:sy n="112" d="100"/>
        </p:scale>
        <p:origin x="5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624FF-4057-3341-AC3B-07AFA5C792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3C4924-4EF0-1E48-BB77-DFA49AB420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BAD5B7-37AD-354B-A2FC-D1A927F8B557}"/>
              </a:ext>
            </a:extLst>
          </p:cNvPr>
          <p:cNvSpPr>
            <a:spLocks noGrp="1"/>
          </p:cNvSpPr>
          <p:nvPr>
            <p:ph type="dt" sz="half" idx="10"/>
          </p:nvPr>
        </p:nvSpPr>
        <p:spPr/>
        <p:txBody>
          <a:bodyPr/>
          <a:lstStyle/>
          <a:p>
            <a:fld id="{D5011124-F4D4-584A-8AFF-0353258E2DE6}" type="datetimeFigureOut">
              <a:rPr lang="en-US" smtClean="0"/>
              <a:t>2/21/21</a:t>
            </a:fld>
            <a:endParaRPr lang="en-US"/>
          </a:p>
        </p:txBody>
      </p:sp>
      <p:sp>
        <p:nvSpPr>
          <p:cNvPr id="5" name="Footer Placeholder 4">
            <a:extLst>
              <a:ext uri="{FF2B5EF4-FFF2-40B4-BE49-F238E27FC236}">
                <a16:creationId xmlns:a16="http://schemas.microsoft.com/office/drawing/2014/main" id="{7A7A7D79-477C-6A44-AD79-DF9674683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176605-A6AD-F149-9FDC-30F9514CA4E0}"/>
              </a:ext>
            </a:extLst>
          </p:cNvPr>
          <p:cNvSpPr>
            <a:spLocks noGrp="1"/>
          </p:cNvSpPr>
          <p:nvPr>
            <p:ph type="sldNum" sz="quarter" idx="12"/>
          </p:nvPr>
        </p:nvSpPr>
        <p:spPr/>
        <p:txBody>
          <a:bodyPr/>
          <a:lstStyle/>
          <a:p>
            <a:fld id="{14C361E9-06A9-EA4C-A567-19B9C947033F}" type="slidenum">
              <a:rPr lang="en-US" smtClean="0"/>
              <a:t>‹#›</a:t>
            </a:fld>
            <a:endParaRPr lang="en-US"/>
          </a:p>
        </p:txBody>
      </p:sp>
    </p:spTree>
    <p:extLst>
      <p:ext uri="{BB962C8B-B14F-4D97-AF65-F5344CB8AC3E}">
        <p14:creationId xmlns:p14="http://schemas.microsoft.com/office/powerpoint/2010/main" val="1890608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FD169-941D-764A-A68D-0BDC300382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B75834-D81A-AC45-9E20-5C250FBD75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E8C284-FD4B-144F-A6BF-492362A6DDEB}"/>
              </a:ext>
            </a:extLst>
          </p:cNvPr>
          <p:cNvSpPr>
            <a:spLocks noGrp="1"/>
          </p:cNvSpPr>
          <p:nvPr>
            <p:ph type="dt" sz="half" idx="10"/>
          </p:nvPr>
        </p:nvSpPr>
        <p:spPr/>
        <p:txBody>
          <a:bodyPr/>
          <a:lstStyle/>
          <a:p>
            <a:fld id="{D5011124-F4D4-584A-8AFF-0353258E2DE6}" type="datetimeFigureOut">
              <a:rPr lang="en-US" smtClean="0"/>
              <a:t>2/21/21</a:t>
            </a:fld>
            <a:endParaRPr lang="en-US"/>
          </a:p>
        </p:txBody>
      </p:sp>
      <p:sp>
        <p:nvSpPr>
          <p:cNvPr id="5" name="Footer Placeholder 4">
            <a:extLst>
              <a:ext uri="{FF2B5EF4-FFF2-40B4-BE49-F238E27FC236}">
                <a16:creationId xmlns:a16="http://schemas.microsoft.com/office/drawing/2014/main" id="{07289BAB-ACD0-7D45-A6EE-53620A0DD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098269-F4B9-1E41-AE8D-6A2614685BF5}"/>
              </a:ext>
            </a:extLst>
          </p:cNvPr>
          <p:cNvSpPr>
            <a:spLocks noGrp="1"/>
          </p:cNvSpPr>
          <p:nvPr>
            <p:ph type="sldNum" sz="quarter" idx="12"/>
          </p:nvPr>
        </p:nvSpPr>
        <p:spPr/>
        <p:txBody>
          <a:bodyPr/>
          <a:lstStyle/>
          <a:p>
            <a:fld id="{14C361E9-06A9-EA4C-A567-19B9C947033F}" type="slidenum">
              <a:rPr lang="en-US" smtClean="0"/>
              <a:t>‹#›</a:t>
            </a:fld>
            <a:endParaRPr lang="en-US"/>
          </a:p>
        </p:txBody>
      </p:sp>
    </p:spTree>
    <p:extLst>
      <p:ext uri="{BB962C8B-B14F-4D97-AF65-F5344CB8AC3E}">
        <p14:creationId xmlns:p14="http://schemas.microsoft.com/office/powerpoint/2010/main" val="172836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D68E81-5BF2-5244-88A8-4F2392589C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E815D8-68A3-C844-BFEF-4CF5FD54EA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562FF7-8F13-7A4C-953F-D2A6479686CA}"/>
              </a:ext>
            </a:extLst>
          </p:cNvPr>
          <p:cNvSpPr>
            <a:spLocks noGrp="1"/>
          </p:cNvSpPr>
          <p:nvPr>
            <p:ph type="dt" sz="half" idx="10"/>
          </p:nvPr>
        </p:nvSpPr>
        <p:spPr/>
        <p:txBody>
          <a:bodyPr/>
          <a:lstStyle/>
          <a:p>
            <a:fld id="{D5011124-F4D4-584A-8AFF-0353258E2DE6}" type="datetimeFigureOut">
              <a:rPr lang="en-US" smtClean="0"/>
              <a:t>2/21/21</a:t>
            </a:fld>
            <a:endParaRPr lang="en-US"/>
          </a:p>
        </p:txBody>
      </p:sp>
      <p:sp>
        <p:nvSpPr>
          <p:cNvPr id="5" name="Footer Placeholder 4">
            <a:extLst>
              <a:ext uri="{FF2B5EF4-FFF2-40B4-BE49-F238E27FC236}">
                <a16:creationId xmlns:a16="http://schemas.microsoft.com/office/drawing/2014/main" id="{BC7F153C-57AB-2546-845A-3A45DE9448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D88F9C-7961-CD4B-B54A-7DBBFE18943F}"/>
              </a:ext>
            </a:extLst>
          </p:cNvPr>
          <p:cNvSpPr>
            <a:spLocks noGrp="1"/>
          </p:cNvSpPr>
          <p:nvPr>
            <p:ph type="sldNum" sz="quarter" idx="12"/>
          </p:nvPr>
        </p:nvSpPr>
        <p:spPr/>
        <p:txBody>
          <a:bodyPr/>
          <a:lstStyle/>
          <a:p>
            <a:fld id="{14C361E9-06A9-EA4C-A567-19B9C947033F}" type="slidenum">
              <a:rPr lang="en-US" smtClean="0"/>
              <a:t>‹#›</a:t>
            </a:fld>
            <a:endParaRPr lang="en-US"/>
          </a:p>
        </p:txBody>
      </p:sp>
    </p:spTree>
    <p:extLst>
      <p:ext uri="{BB962C8B-B14F-4D97-AF65-F5344CB8AC3E}">
        <p14:creationId xmlns:p14="http://schemas.microsoft.com/office/powerpoint/2010/main" val="3332617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CFC54-DE00-AA4B-9E66-A456CDDA9D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06D3B6-86C3-6947-B485-63519B3A8E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7F7772-913E-CE40-8216-E0041286DAD7}"/>
              </a:ext>
            </a:extLst>
          </p:cNvPr>
          <p:cNvSpPr>
            <a:spLocks noGrp="1"/>
          </p:cNvSpPr>
          <p:nvPr>
            <p:ph type="dt" sz="half" idx="10"/>
          </p:nvPr>
        </p:nvSpPr>
        <p:spPr/>
        <p:txBody>
          <a:bodyPr/>
          <a:lstStyle/>
          <a:p>
            <a:fld id="{D5011124-F4D4-584A-8AFF-0353258E2DE6}" type="datetimeFigureOut">
              <a:rPr lang="en-US" smtClean="0"/>
              <a:t>2/21/21</a:t>
            </a:fld>
            <a:endParaRPr lang="en-US"/>
          </a:p>
        </p:txBody>
      </p:sp>
      <p:sp>
        <p:nvSpPr>
          <p:cNvPr id="5" name="Footer Placeholder 4">
            <a:extLst>
              <a:ext uri="{FF2B5EF4-FFF2-40B4-BE49-F238E27FC236}">
                <a16:creationId xmlns:a16="http://schemas.microsoft.com/office/drawing/2014/main" id="{7DD0C392-E3A7-BC46-AA06-147944481F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09B374-A72B-8B45-B3E6-DECF1D39F66F}"/>
              </a:ext>
            </a:extLst>
          </p:cNvPr>
          <p:cNvSpPr>
            <a:spLocks noGrp="1"/>
          </p:cNvSpPr>
          <p:nvPr>
            <p:ph type="sldNum" sz="quarter" idx="12"/>
          </p:nvPr>
        </p:nvSpPr>
        <p:spPr/>
        <p:txBody>
          <a:bodyPr/>
          <a:lstStyle/>
          <a:p>
            <a:fld id="{14C361E9-06A9-EA4C-A567-19B9C947033F}" type="slidenum">
              <a:rPr lang="en-US" smtClean="0"/>
              <a:t>‹#›</a:t>
            </a:fld>
            <a:endParaRPr lang="en-US"/>
          </a:p>
        </p:txBody>
      </p:sp>
    </p:spTree>
    <p:extLst>
      <p:ext uri="{BB962C8B-B14F-4D97-AF65-F5344CB8AC3E}">
        <p14:creationId xmlns:p14="http://schemas.microsoft.com/office/powerpoint/2010/main" val="1877583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D9926-4ECC-8540-BB8E-160AB656DC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06AB6E-3AE1-A141-BD7E-D8ED520F1A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A1CCF0-12DC-204D-80F5-BA212D703D65}"/>
              </a:ext>
            </a:extLst>
          </p:cNvPr>
          <p:cNvSpPr>
            <a:spLocks noGrp="1"/>
          </p:cNvSpPr>
          <p:nvPr>
            <p:ph type="dt" sz="half" idx="10"/>
          </p:nvPr>
        </p:nvSpPr>
        <p:spPr/>
        <p:txBody>
          <a:bodyPr/>
          <a:lstStyle/>
          <a:p>
            <a:fld id="{D5011124-F4D4-584A-8AFF-0353258E2DE6}" type="datetimeFigureOut">
              <a:rPr lang="en-US" smtClean="0"/>
              <a:t>2/21/21</a:t>
            </a:fld>
            <a:endParaRPr lang="en-US"/>
          </a:p>
        </p:txBody>
      </p:sp>
      <p:sp>
        <p:nvSpPr>
          <p:cNvPr id="5" name="Footer Placeholder 4">
            <a:extLst>
              <a:ext uri="{FF2B5EF4-FFF2-40B4-BE49-F238E27FC236}">
                <a16:creationId xmlns:a16="http://schemas.microsoft.com/office/drawing/2014/main" id="{CB0AB769-4705-964C-ACD3-A5764BB2CE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51B3DD-A201-AE47-859B-268BF5F07534}"/>
              </a:ext>
            </a:extLst>
          </p:cNvPr>
          <p:cNvSpPr>
            <a:spLocks noGrp="1"/>
          </p:cNvSpPr>
          <p:nvPr>
            <p:ph type="sldNum" sz="quarter" idx="12"/>
          </p:nvPr>
        </p:nvSpPr>
        <p:spPr/>
        <p:txBody>
          <a:bodyPr/>
          <a:lstStyle/>
          <a:p>
            <a:fld id="{14C361E9-06A9-EA4C-A567-19B9C947033F}" type="slidenum">
              <a:rPr lang="en-US" smtClean="0"/>
              <a:t>‹#›</a:t>
            </a:fld>
            <a:endParaRPr lang="en-US"/>
          </a:p>
        </p:txBody>
      </p:sp>
    </p:spTree>
    <p:extLst>
      <p:ext uri="{BB962C8B-B14F-4D97-AF65-F5344CB8AC3E}">
        <p14:creationId xmlns:p14="http://schemas.microsoft.com/office/powerpoint/2010/main" val="3194875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3EF22-A101-DD4D-8E44-46D3C16354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D51A71-8D0A-6140-984E-7FB4CF3F86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9D9266-6CB1-7B4F-92D8-C1BA5F05EC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052945-B35E-3746-A124-7C215B28C008}"/>
              </a:ext>
            </a:extLst>
          </p:cNvPr>
          <p:cNvSpPr>
            <a:spLocks noGrp="1"/>
          </p:cNvSpPr>
          <p:nvPr>
            <p:ph type="dt" sz="half" idx="10"/>
          </p:nvPr>
        </p:nvSpPr>
        <p:spPr/>
        <p:txBody>
          <a:bodyPr/>
          <a:lstStyle/>
          <a:p>
            <a:fld id="{D5011124-F4D4-584A-8AFF-0353258E2DE6}" type="datetimeFigureOut">
              <a:rPr lang="en-US" smtClean="0"/>
              <a:t>2/21/21</a:t>
            </a:fld>
            <a:endParaRPr lang="en-US"/>
          </a:p>
        </p:txBody>
      </p:sp>
      <p:sp>
        <p:nvSpPr>
          <p:cNvPr id="6" name="Footer Placeholder 5">
            <a:extLst>
              <a:ext uri="{FF2B5EF4-FFF2-40B4-BE49-F238E27FC236}">
                <a16:creationId xmlns:a16="http://schemas.microsoft.com/office/drawing/2014/main" id="{4676D77F-89C7-BC47-9D98-DD808A12DC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763BB7-5867-024A-8B81-D82C7F6FA377}"/>
              </a:ext>
            </a:extLst>
          </p:cNvPr>
          <p:cNvSpPr>
            <a:spLocks noGrp="1"/>
          </p:cNvSpPr>
          <p:nvPr>
            <p:ph type="sldNum" sz="quarter" idx="12"/>
          </p:nvPr>
        </p:nvSpPr>
        <p:spPr/>
        <p:txBody>
          <a:bodyPr/>
          <a:lstStyle/>
          <a:p>
            <a:fld id="{14C361E9-06A9-EA4C-A567-19B9C947033F}" type="slidenum">
              <a:rPr lang="en-US" smtClean="0"/>
              <a:t>‹#›</a:t>
            </a:fld>
            <a:endParaRPr lang="en-US"/>
          </a:p>
        </p:txBody>
      </p:sp>
    </p:spTree>
    <p:extLst>
      <p:ext uri="{BB962C8B-B14F-4D97-AF65-F5344CB8AC3E}">
        <p14:creationId xmlns:p14="http://schemas.microsoft.com/office/powerpoint/2010/main" val="2671231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FA671-4FB2-6947-A7B7-4FB6EDC18D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03B049-9E28-7C4A-AF6C-F1D310DC21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DE2FE7-DE16-3D43-A4B9-6B01C69A6C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B8EE1A-CAA9-F942-945E-5B9278691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BDAFDE-790D-4A49-89CF-540D73E425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CD63A6-070E-5A42-BE57-D74A13EDC61E}"/>
              </a:ext>
            </a:extLst>
          </p:cNvPr>
          <p:cNvSpPr>
            <a:spLocks noGrp="1"/>
          </p:cNvSpPr>
          <p:nvPr>
            <p:ph type="dt" sz="half" idx="10"/>
          </p:nvPr>
        </p:nvSpPr>
        <p:spPr/>
        <p:txBody>
          <a:bodyPr/>
          <a:lstStyle/>
          <a:p>
            <a:fld id="{D5011124-F4D4-584A-8AFF-0353258E2DE6}" type="datetimeFigureOut">
              <a:rPr lang="en-US" smtClean="0"/>
              <a:t>2/21/21</a:t>
            </a:fld>
            <a:endParaRPr lang="en-US"/>
          </a:p>
        </p:txBody>
      </p:sp>
      <p:sp>
        <p:nvSpPr>
          <p:cNvPr id="8" name="Footer Placeholder 7">
            <a:extLst>
              <a:ext uri="{FF2B5EF4-FFF2-40B4-BE49-F238E27FC236}">
                <a16:creationId xmlns:a16="http://schemas.microsoft.com/office/drawing/2014/main" id="{FB1F9A2A-AA7D-DE45-AB76-AC97F4AF16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2D5614-97AA-8741-B798-12CAC4063034}"/>
              </a:ext>
            </a:extLst>
          </p:cNvPr>
          <p:cNvSpPr>
            <a:spLocks noGrp="1"/>
          </p:cNvSpPr>
          <p:nvPr>
            <p:ph type="sldNum" sz="quarter" idx="12"/>
          </p:nvPr>
        </p:nvSpPr>
        <p:spPr/>
        <p:txBody>
          <a:bodyPr/>
          <a:lstStyle/>
          <a:p>
            <a:fld id="{14C361E9-06A9-EA4C-A567-19B9C947033F}" type="slidenum">
              <a:rPr lang="en-US" smtClean="0"/>
              <a:t>‹#›</a:t>
            </a:fld>
            <a:endParaRPr lang="en-US"/>
          </a:p>
        </p:txBody>
      </p:sp>
    </p:spTree>
    <p:extLst>
      <p:ext uri="{BB962C8B-B14F-4D97-AF65-F5344CB8AC3E}">
        <p14:creationId xmlns:p14="http://schemas.microsoft.com/office/powerpoint/2010/main" val="1990081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0F44E-4DF3-D44B-BD0E-7CF58F430A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5F991B-986F-6842-B8EB-09CFD80BC636}"/>
              </a:ext>
            </a:extLst>
          </p:cNvPr>
          <p:cNvSpPr>
            <a:spLocks noGrp="1"/>
          </p:cNvSpPr>
          <p:nvPr>
            <p:ph type="dt" sz="half" idx="10"/>
          </p:nvPr>
        </p:nvSpPr>
        <p:spPr/>
        <p:txBody>
          <a:bodyPr/>
          <a:lstStyle/>
          <a:p>
            <a:fld id="{D5011124-F4D4-584A-8AFF-0353258E2DE6}" type="datetimeFigureOut">
              <a:rPr lang="en-US" smtClean="0"/>
              <a:t>2/21/21</a:t>
            </a:fld>
            <a:endParaRPr lang="en-US"/>
          </a:p>
        </p:txBody>
      </p:sp>
      <p:sp>
        <p:nvSpPr>
          <p:cNvPr id="4" name="Footer Placeholder 3">
            <a:extLst>
              <a:ext uri="{FF2B5EF4-FFF2-40B4-BE49-F238E27FC236}">
                <a16:creationId xmlns:a16="http://schemas.microsoft.com/office/drawing/2014/main" id="{FC47A1DA-D382-A54E-8699-D4DD9906B6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0F62B4-1F6F-054C-BDB7-4E5A54B870C9}"/>
              </a:ext>
            </a:extLst>
          </p:cNvPr>
          <p:cNvSpPr>
            <a:spLocks noGrp="1"/>
          </p:cNvSpPr>
          <p:nvPr>
            <p:ph type="sldNum" sz="quarter" idx="12"/>
          </p:nvPr>
        </p:nvSpPr>
        <p:spPr/>
        <p:txBody>
          <a:bodyPr/>
          <a:lstStyle/>
          <a:p>
            <a:fld id="{14C361E9-06A9-EA4C-A567-19B9C947033F}" type="slidenum">
              <a:rPr lang="en-US" smtClean="0"/>
              <a:t>‹#›</a:t>
            </a:fld>
            <a:endParaRPr lang="en-US"/>
          </a:p>
        </p:txBody>
      </p:sp>
    </p:spTree>
    <p:extLst>
      <p:ext uri="{BB962C8B-B14F-4D97-AF65-F5344CB8AC3E}">
        <p14:creationId xmlns:p14="http://schemas.microsoft.com/office/powerpoint/2010/main" val="2797543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946B5C-A616-9D4B-B618-25772F52241A}"/>
              </a:ext>
            </a:extLst>
          </p:cNvPr>
          <p:cNvSpPr>
            <a:spLocks noGrp="1"/>
          </p:cNvSpPr>
          <p:nvPr>
            <p:ph type="dt" sz="half" idx="10"/>
          </p:nvPr>
        </p:nvSpPr>
        <p:spPr/>
        <p:txBody>
          <a:bodyPr/>
          <a:lstStyle/>
          <a:p>
            <a:fld id="{D5011124-F4D4-584A-8AFF-0353258E2DE6}" type="datetimeFigureOut">
              <a:rPr lang="en-US" smtClean="0"/>
              <a:t>2/21/21</a:t>
            </a:fld>
            <a:endParaRPr lang="en-US"/>
          </a:p>
        </p:txBody>
      </p:sp>
      <p:sp>
        <p:nvSpPr>
          <p:cNvPr id="3" name="Footer Placeholder 2">
            <a:extLst>
              <a:ext uri="{FF2B5EF4-FFF2-40B4-BE49-F238E27FC236}">
                <a16:creationId xmlns:a16="http://schemas.microsoft.com/office/drawing/2014/main" id="{3EFDB70B-B345-A846-ADAA-C8E1FC1358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279A5C-8E8D-5B49-9780-F15DC68624DC}"/>
              </a:ext>
            </a:extLst>
          </p:cNvPr>
          <p:cNvSpPr>
            <a:spLocks noGrp="1"/>
          </p:cNvSpPr>
          <p:nvPr>
            <p:ph type="sldNum" sz="quarter" idx="12"/>
          </p:nvPr>
        </p:nvSpPr>
        <p:spPr/>
        <p:txBody>
          <a:bodyPr/>
          <a:lstStyle/>
          <a:p>
            <a:fld id="{14C361E9-06A9-EA4C-A567-19B9C947033F}" type="slidenum">
              <a:rPr lang="en-US" smtClean="0"/>
              <a:t>‹#›</a:t>
            </a:fld>
            <a:endParaRPr lang="en-US"/>
          </a:p>
        </p:txBody>
      </p:sp>
    </p:spTree>
    <p:extLst>
      <p:ext uri="{BB962C8B-B14F-4D97-AF65-F5344CB8AC3E}">
        <p14:creationId xmlns:p14="http://schemas.microsoft.com/office/powerpoint/2010/main" val="1789343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8E42E-827C-BA48-8E18-8E8EB0BC29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1AC757-FB61-0944-A603-0A9E263468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3ABCD8-EA80-0A40-930D-50CFA819E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709321-9517-E24C-BA33-B8F15C1C9239}"/>
              </a:ext>
            </a:extLst>
          </p:cNvPr>
          <p:cNvSpPr>
            <a:spLocks noGrp="1"/>
          </p:cNvSpPr>
          <p:nvPr>
            <p:ph type="dt" sz="half" idx="10"/>
          </p:nvPr>
        </p:nvSpPr>
        <p:spPr/>
        <p:txBody>
          <a:bodyPr/>
          <a:lstStyle/>
          <a:p>
            <a:fld id="{D5011124-F4D4-584A-8AFF-0353258E2DE6}" type="datetimeFigureOut">
              <a:rPr lang="en-US" smtClean="0"/>
              <a:t>2/21/21</a:t>
            </a:fld>
            <a:endParaRPr lang="en-US"/>
          </a:p>
        </p:txBody>
      </p:sp>
      <p:sp>
        <p:nvSpPr>
          <p:cNvPr id="6" name="Footer Placeholder 5">
            <a:extLst>
              <a:ext uri="{FF2B5EF4-FFF2-40B4-BE49-F238E27FC236}">
                <a16:creationId xmlns:a16="http://schemas.microsoft.com/office/drawing/2014/main" id="{FC586410-BB12-A44C-9CDC-3A57EB6DE6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95BFC4-405E-4546-8976-49341DDC8415}"/>
              </a:ext>
            </a:extLst>
          </p:cNvPr>
          <p:cNvSpPr>
            <a:spLocks noGrp="1"/>
          </p:cNvSpPr>
          <p:nvPr>
            <p:ph type="sldNum" sz="quarter" idx="12"/>
          </p:nvPr>
        </p:nvSpPr>
        <p:spPr/>
        <p:txBody>
          <a:bodyPr/>
          <a:lstStyle/>
          <a:p>
            <a:fld id="{14C361E9-06A9-EA4C-A567-19B9C947033F}" type="slidenum">
              <a:rPr lang="en-US" smtClean="0"/>
              <a:t>‹#›</a:t>
            </a:fld>
            <a:endParaRPr lang="en-US"/>
          </a:p>
        </p:txBody>
      </p:sp>
    </p:spTree>
    <p:extLst>
      <p:ext uri="{BB962C8B-B14F-4D97-AF65-F5344CB8AC3E}">
        <p14:creationId xmlns:p14="http://schemas.microsoft.com/office/powerpoint/2010/main" val="3144363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921BA-4F45-044E-AC20-BF7E02492B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73A437-B321-6D4D-9705-8E4F709895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873216-55C5-8B4A-B838-9AC1959882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C3BA81-6BFB-C547-A243-762906A12E08}"/>
              </a:ext>
            </a:extLst>
          </p:cNvPr>
          <p:cNvSpPr>
            <a:spLocks noGrp="1"/>
          </p:cNvSpPr>
          <p:nvPr>
            <p:ph type="dt" sz="half" idx="10"/>
          </p:nvPr>
        </p:nvSpPr>
        <p:spPr/>
        <p:txBody>
          <a:bodyPr/>
          <a:lstStyle/>
          <a:p>
            <a:fld id="{D5011124-F4D4-584A-8AFF-0353258E2DE6}" type="datetimeFigureOut">
              <a:rPr lang="en-US" smtClean="0"/>
              <a:t>2/21/21</a:t>
            </a:fld>
            <a:endParaRPr lang="en-US"/>
          </a:p>
        </p:txBody>
      </p:sp>
      <p:sp>
        <p:nvSpPr>
          <p:cNvPr id="6" name="Footer Placeholder 5">
            <a:extLst>
              <a:ext uri="{FF2B5EF4-FFF2-40B4-BE49-F238E27FC236}">
                <a16:creationId xmlns:a16="http://schemas.microsoft.com/office/drawing/2014/main" id="{91D82559-E932-5A42-901D-D1E49DACB8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484765-C1AB-3D40-B6EE-7C81DF6227ED}"/>
              </a:ext>
            </a:extLst>
          </p:cNvPr>
          <p:cNvSpPr>
            <a:spLocks noGrp="1"/>
          </p:cNvSpPr>
          <p:nvPr>
            <p:ph type="sldNum" sz="quarter" idx="12"/>
          </p:nvPr>
        </p:nvSpPr>
        <p:spPr/>
        <p:txBody>
          <a:bodyPr/>
          <a:lstStyle/>
          <a:p>
            <a:fld id="{14C361E9-06A9-EA4C-A567-19B9C947033F}" type="slidenum">
              <a:rPr lang="en-US" smtClean="0"/>
              <a:t>‹#›</a:t>
            </a:fld>
            <a:endParaRPr lang="en-US"/>
          </a:p>
        </p:txBody>
      </p:sp>
    </p:spTree>
    <p:extLst>
      <p:ext uri="{BB962C8B-B14F-4D97-AF65-F5344CB8AC3E}">
        <p14:creationId xmlns:p14="http://schemas.microsoft.com/office/powerpoint/2010/main" val="2200876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CD39D4-28DB-E347-80AA-AD51F3D46C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72978B-9071-0E44-8547-6F24D774F3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0A2897-41E3-2F4F-92EA-6A1ED08E1D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011124-F4D4-584A-8AFF-0353258E2DE6}" type="datetimeFigureOut">
              <a:rPr lang="en-US" smtClean="0"/>
              <a:t>2/21/21</a:t>
            </a:fld>
            <a:endParaRPr lang="en-US"/>
          </a:p>
        </p:txBody>
      </p:sp>
      <p:sp>
        <p:nvSpPr>
          <p:cNvPr id="5" name="Footer Placeholder 4">
            <a:extLst>
              <a:ext uri="{FF2B5EF4-FFF2-40B4-BE49-F238E27FC236}">
                <a16:creationId xmlns:a16="http://schemas.microsoft.com/office/drawing/2014/main" id="{EDEC02A8-2599-EB4F-90F7-5995B9A2FD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B1DE71-37D4-3841-AFF3-6A0231C49A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C361E9-06A9-EA4C-A567-19B9C947033F}" type="slidenum">
              <a:rPr lang="en-US" smtClean="0"/>
              <a:t>‹#›</a:t>
            </a:fld>
            <a:endParaRPr lang="en-US"/>
          </a:p>
        </p:txBody>
      </p:sp>
    </p:spTree>
    <p:extLst>
      <p:ext uri="{BB962C8B-B14F-4D97-AF65-F5344CB8AC3E}">
        <p14:creationId xmlns:p14="http://schemas.microsoft.com/office/powerpoint/2010/main" val="3902330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weave.works/blog/a-practical-guide-to-choosing-between-docker-containers-and-vm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virtualization/hyper-v-on-windows/user-guide/nested-virtualization" TargetMode="External"/><Relationship Id="rId2" Type="http://schemas.openxmlformats.org/officeDocument/2006/relationships/hyperlink" Target="https://docs.docker.com/docker-for-windows/install/" TargetMode="External"/><Relationship Id="rId1" Type="http://schemas.openxmlformats.org/officeDocument/2006/relationships/slideLayout" Target="../slideLayouts/slideLayout2.xml"/><Relationship Id="rId4" Type="http://schemas.openxmlformats.org/officeDocument/2006/relationships/hyperlink" Target="https://code.visualstudio.com/downloa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kinsta.com/blog/reverse-proxy/" TargetMode="External"/><Relationship Id="rId2" Type="http://schemas.openxmlformats.org/officeDocument/2006/relationships/hyperlink" Target="https://www.nginx.com/" TargetMode="External"/><Relationship Id="rId1" Type="http://schemas.openxmlformats.org/officeDocument/2006/relationships/slideLayout" Target="../slideLayouts/slideLayout2.xml"/><Relationship Id="rId5" Type="http://schemas.openxmlformats.org/officeDocument/2006/relationships/hyperlink" Target="https://en.wikipedia.org/wiki/C10k_problem" TargetMode="External"/><Relationship Id="rId4" Type="http://schemas.openxmlformats.org/officeDocument/2006/relationships/hyperlink" Target="https://siftery.com/company/ngin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docker.com/products/container-runtime" TargetMode="External"/><Relationship Id="rId2" Type="http://schemas.openxmlformats.org/officeDocument/2006/relationships/hyperlink" Target="https://www.docker.com/resources/what-contain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CAAE-CFFC-BB4D-A2AC-C389103F1048}"/>
              </a:ext>
            </a:extLst>
          </p:cNvPr>
          <p:cNvSpPr>
            <a:spLocks noGrp="1"/>
          </p:cNvSpPr>
          <p:nvPr>
            <p:ph type="ctrTitle"/>
          </p:nvPr>
        </p:nvSpPr>
        <p:spPr/>
        <p:txBody>
          <a:bodyPr/>
          <a:lstStyle/>
          <a:p>
            <a:r>
              <a:rPr lang="en-US" b="1" dirty="0"/>
              <a:t>Docker overview</a:t>
            </a:r>
            <a:br>
              <a:rPr lang="en-US" b="1" dirty="0"/>
            </a:br>
            <a:endParaRPr lang="en-US" dirty="0"/>
          </a:p>
        </p:txBody>
      </p:sp>
      <p:sp>
        <p:nvSpPr>
          <p:cNvPr id="3" name="Subtitle 2">
            <a:extLst>
              <a:ext uri="{FF2B5EF4-FFF2-40B4-BE49-F238E27FC236}">
                <a16:creationId xmlns:a16="http://schemas.microsoft.com/office/drawing/2014/main" id="{3DB1125F-F115-C24D-8AD1-B7F536592991}"/>
              </a:ext>
            </a:extLst>
          </p:cNvPr>
          <p:cNvSpPr>
            <a:spLocks noGrp="1"/>
          </p:cNvSpPr>
          <p:nvPr>
            <p:ph type="subTitle" idx="1"/>
          </p:nvPr>
        </p:nvSpPr>
        <p:spPr/>
        <p:txBody>
          <a:bodyPr>
            <a:normAutofit fontScale="92500" lnSpcReduction="10000"/>
          </a:bodyPr>
          <a:lstStyle/>
          <a:p>
            <a:r>
              <a:rPr lang="en-US" dirty="0"/>
              <a:t>Docker is an open platform for developing, shipping, and running applications. Docker enables you to separate your applications from your infrastructure so you can deliver software quick</a:t>
            </a:r>
          </a:p>
          <a:p>
            <a:r>
              <a:rPr lang="en-US" dirty="0">
                <a:hlinkClick r:id="rId2"/>
              </a:rPr>
              <a:t>https://www.weave.works/blog/a-practical-guide-to-choosing-between-docker-containers-and-vms</a:t>
            </a:r>
            <a:endParaRPr lang="en-US" dirty="0"/>
          </a:p>
          <a:p>
            <a:endParaRPr lang="en-US" dirty="0"/>
          </a:p>
        </p:txBody>
      </p:sp>
    </p:spTree>
    <p:extLst>
      <p:ext uri="{BB962C8B-B14F-4D97-AF65-F5344CB8AC3E}">
        <p14:creationId xmlns:p14="http://schemas.microsoft.com/office/powerpoint/2010/main" val="1621321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C84BE-1667-F44A-AEF3-62C70F2EBE01}"/>
              </a:ext>
            </a:extLst>
          </p:cNvPr>
          <p:cNvSpPr>
            <a:spLocks noGrp="1"/>
          </p:cNvSpPr>
          <p:nvPr>
            <p:ph type="title"/>
          </p:nvPr>
        </p:nvSpPr>
        <p:spPr/>
        <p:txBody>
          <a:bodyPr/>
          <a:lstStyle/>
          <a:p>
            <a:r>
              <a:rPr lang="en-US" dirty="0"/>
              <a:t>Process has several benefits over using a pre-built container image:</a:t>
            </a:r>
          </a:p>
        </p:txBody>
      </p:sp>
      <p:sp>
        <p:nvSpPr>
          <p:cNvPr id="3" name="Content Placeholder 2">
            <a:extLst>
              <a:ext uri="{FF2B5EF4-FFF2-40B4-BE49-F238E27FC236}">
                <a16:creationId xmlns:a16="http://schemas.microsoft.com/office/drawing/2014/main" id="{398A7832-4A24-FC4D-A1CD-8E3C241707BE}"/>
              </a:ext>
            </a:extLst>
          </p:cNvPr>
          <p:cNvSpPr>
            <a:spLocks noGrp="1"/>
          </p:cNvSpPr>
          <p:nvPr>
            <p:ph idx="1"/>
          </p:nvPr>
        </p:nvSpPr>
        <p:spPr/>
        <p:txBody>
          <a:bodyPr/>
          <a:lstStyle/>
          <a:p>
            <a:r>
              <a:rPr lang="en-US" dirty="0"/>
              <a:t>You are able to rebuild a container image for several versions of Windows – which is great for testing code changes on several platforms.</a:t>
            </a:r>
          </a:p>
          <a:p>
            <a:r>
              <a:rPr lang="en-US" dirty="0"/>
              <a:t>You will have more control over what is installed in the container. This will allow you to keep your container size to a minimum.</a:t>
            </a:r>
          </a:p>
          <a:p>
            <a:r>
              <a:rPr lang="en-US" dirty="0"/>
              <a:t>For security reasons, you might want to check the container for vulnerabilities and apply security hardening to the base image</a:t>
            </a:r>
          </a:p>
          <a:p>
            <a:endParaRPr lang="en-US" dirty="0"/>
          </a:p>
        </p:txBody>
      </p:sp>
    </p:spTree>
    <p:extLst>
      <p:ext uri="{BB962C8B-B14F-4D97-AF65-F5344CB8AC3E}">
        <p14:creationId xmlns:p14="http://schemas.microsoft.com/office/powerpoint/2010/main" val="889196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70C7E-BC94-9140-90B9-937237369692}"/>
              </a:ext>
            </a:extLst>
          </p:cNvPr>
          <p:cNvSpPr>
            <a:spLocks noGrp="1"/>
          </p:cNvSpPr>
          <p:nvPr>
            <p:ph type="title"/>
          </p:nvPr>
        </p:nvSpPr>
        <p:spPr/>
        <p:txBody>
          <a:bodyPr/>
          <a:lstStyle/>
          <a:p>
            <a:r>
              <a:rPr lang="en-US" b="1" dirty="0"/>
              <a:t>Prerequisites/Requirements</a:t>
            </a:r>
            <a:br>
              <a:rPr lang="en-US" b="1" dirty="0"/>
            </a:br>
            <a:endParaRPr lang="en-US" dirty="0"/>
          </a:p>
        </p:txBody>
      </p:sp>
      <p:sp>
        <p:nvSpPr>
          <p:cNvPr id="3" name="Content Placeholder 2">
            <a:extLst>
              <a:ext uri="{FF2B5EF4-FFF2-40B4-BE49-F238E27FC236}">
                <a16:creationId xmlns:a16="http://schemas.microsoft.com/office/drawing/2014/main" id="{C7A13E05-542D-6C4A-AAA4-7A3361528543}"/>
              </a:ext>
            </a:extLst>
          </p:cNvPr>
          <p:cNvSpPr>
            <a:spLocks noGrp="1"/>
          </p:cNvSpPr>
          <p:nvPr>
            <p:ph idx="1"/>
          </p:nvPr>
        </p:nvSpPr>
        <p:spPr/>
        <p:txBody>
          <a:bodyPr>
            <a:normAutofit lnSpcReduction="10000"/>
          </a:bodyPr>
          <a:lstStyle/>
          <a:p>
            <a:r>
              <a:rPr lang="en-US" dirty="0">
                <a:hlinkClick r:id="rId2"/>
              </a:rPr>
              <a:t>Docker for Windows installed</a:t>
            </a:r>
            <a:r>
              <a:rPr lang="en-US" dirty="0"/>
              <a:t>. Docker Community Edition (CE) version 2.1.0.4 in my environment.</a:t>
            </a:r>
          </a:p>
          <a:p>
            <a:r>
              <a:rPr lang="en-US" dirty="0"/>
              <a:t>Internet access is needed for downloading the Docker images</a:t>
            </a:r>
          </a:p>
          <a:p>
            <a:r>
              <a:rPr lang="en-US" dirty="0"/>
              <a:t>Windows 10+ Operating System (version 1709 is being used for this tutorial)</a:t>
            </a:r>
          </a:p>
          <a:p>
            <a:r>
              <a:rPr lang="en-US" dirty="0">
                <a:hlinkClick r:id="rId3"/>
              </a:rPr>
              <a:t>Nested virtualization enabled</a:t>
            </a:r>
            <a:endParaRPr lang="en-US" dirty="0"/>
          </a:p>
          <a:p>
            <a:r>
              <a:rPr lang="en-US" dirty="0"/>
              <a:t>5 GB of free diskspace on your local machine</a:t>
            </a:r>
          </a:p>
          <a:p>
            <a:r>
              <a:rPr lang="en-US" dirty="0"/>
              <a:t>PowerShell 5.0+</a:t>
            </a:r>
          </a:p>
          <a:p>
            <a:r>
              <a:rPr lang="en-US" dirty="0"/>
              <a:t>This tutorial uses the </a:t>
            </a:r>
            <a:r>
              <a:rPr lang="en-US" dirty="0">
                <a:hlinkClick r:id="rId4"/>
              </a:rPr>
              <a:t>Visual Studio Code IDE.</a:t>
            </a:r>
            <a:r>
              <a:rPr lang="en-US" dirty="0"/>
              <a:t> However feel free to use what ever IDE you’d prefer.</a:t>
            </a:r>
          </a:p>
          <a:p>
            <a:endParaRPr lang="en-US" dirty="0"/>
          </a:p>
        </p:txBody>
      </p:sp>
    </p:spTree>
    <p:extLst>
      <p:ext uri="{BB962C8B-B14F-4D97-AF65-F5344CB8AC3E}">
        <p14:creationId xmlns:p14="http://schemas.microsoft.com/office/powerpoint/2010/main" val="2915898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301C9-A6D4-1741-A4FE-0CAE42EE72B5}"/>
              </a:ext>
            </a:extLst>
          </p:cNvPr>
          <p:cNvSpPr>
            <a:spLocks noGrp="1"/>
          </p:cNvSpPr>
          <p:nvPr>
            <p:ph type="title"/>
          </p:nvPr>
        </p:nvSpPr>
        <p:spPr/>
        <p:txBody>
          <a:bodyPr/>
          <a:lstStyle/>
          <a:p>
            <a:r>
              <a:rPr lang="en-US" b="1" dirty="0"/>
              <a:t>Getting Prepared</a:t>
            </a:r>
            <a:br>
              <a:rPr lang="en-US" b="1" dirty="0"/>
            </a:br>
            <a:endParaRPr lang="en-US" dirty="0"/>
          </a:p>
        </p:txBody>
      </p:sp>
      <p:sp>
        <p:nvSpPr>
          <p:cNvPr id="3" name="Content Placeholder 2">
            <a:extLst>
              <a:ext uri="{FF2B5EF4-FFF2-40B4-BE49-F238E27FC236}">
                <a16:creationId xmlns:a16="http://schemas.microsoft.com/office/drawing/2014/main" id="{F880773C-E3E8-4B46-A6E0-FC2CC588B40F}"/>
              </a:ext>
            </a:extLst>
          </p:cNvPr>
          <p:cNvSpPr>
            <a:spLocks noGrp="1"/>
          </p:cNvSpPr>
          <p:nvPr>
            <p:ph idx="1"/>
          </p:nvPr>
        </p:nvSpPr>
        <p:spPr/>
        <p:txBody>
          <a:bodyPr/>
          <a:lstStyle/>
          <a:p>
            <a:r>
              <a:rPr lang="en-US" dirty="0"/>
              <a:t>Folder to store all of the Docker images and containers you’ll be building from those images. To do so, open a </a:t>
            </a:r>
            <a:r>
              <a:rPr lang="en-US" dirty="0" err="1"/>
              <a:t>Powershell</a:t>
            </a:r>
            <a:r>
              <a:rPr lang="en-US" dirty="0"/>
              <a:t> or </a:t>
            </a:r>
            <a:r>
              <a:rPr lang="en-US" dirty="0" err="1"/>
              <a:t>cmd</a:t>
            </a:r>
            <a:r>
              <a:rPr lang="en-US" dirty="0"/>
              <a:t> terminal (you’ll be using PowerShell throughout this article) and create a new directory called </a:t>
            </a:r>
            <a:r>
              <a:rPr lang="en-US" i="1" dirty="0"/>
              <a:t>C:\Containers.</a:t>
            </a:r>
          </a:p>
          <a:p>
            <a:r>
              <a:rPr lang="en-US" dirty="0"/>
              <a:t>Once the folder is created, change to that directory. This puts the console’s current working directory to </a:t>
            </a:r>
            <a:r>
              <a:rPr lang="en-US" i="1" dirty="0"/>
              <a:t>C:\Containers</a:t>
            </a:r>
            <a:r>
              <a:rPr lang="en-US" dirty="0"/>
              <a:t> to default all downloads to this directory.</a:t>
            </a:r>
          </a:p>
          <a:p>
            <a:r>
              <a:rPr lang="en-US" dirty="0"/>
              <a:t>PS51&gt; </a:t>
            </a:r>
            <a:r>
              <a:rPr lang="en-US" dirty="0" err="1"/>
              <a:t>mkdir</a:t>
            </a:r>
            <a:r>
              <a:rPr lang="en-US" dirty="0"/>
              <a:t> C:\Containers </a:t>
            </a:r>
          </a:p>
          <a:p>
            <a:r>
              <a:rPr lang="en-US" dirty="0"/>
              <a:t>PS51&gt; cd C:\Containers</a:t>
            </a:r>
          </a:p>
        </p:txBody>
      </p:sp>
    </p:spTree>
    <p:extLst>
      <p:ext uri="{BB962C8B-B14F-4D97-AF65-F5344CB8AC3E}">
        <p14:creationId xmlns:p14="http://schemas.microsoft.com/office/powerpoint/2010/main" val="2947247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F8728-4177-394B-B55B-6A916DC951E0}"/>
              </a:ext>
            </a:extLst>
          </p:cNvPr>
          <p:cNvSpPr>
            <a:spLocks noGrp="1"/>
          </p:cNvSpPr>
          <p:nvPr>
            <p:ph type="title"/>
          </p:nvPr>
        </p:nvSpPr>
        <p:spPr/>
        <p:txBody>
          <a:bodyPr/>
          <a:lstStyle/>
          <a:p>
            <a:r>
              <a:rPr lang="en-US" dirty="0"/>
              <a:t>Docker</a:t>
            </a:r>
          </a:p>
        </p:txBody>
      </p:sp>
      <p:sp>
        <p:nvSpPr>
          <p:cNvPr id="3" name="Content Placeholder 2">
            <a:extLst>
              <a:ext uri="{FF2B5EF4-FFF2-40B4-BE49-F238E27FC236}">
                <a16:creationId xmlns:a16="http://schemas.microsoft.com/office/drawing/2014/main" id="{8C3798C0-7C03-9342-8BFD-130BFE45CA67}"/>
              </a:ext>
            </a:extLst>
          </p:cNvPr>
          <p:cNvSpPr>
            <a:spLocks noGrp="1"/>
          </p:cNvSpPr>
          <p:nvPr>
            <p:ph idx="1"/>
          </p:nvPr>
        </p:nvSpPr>
        <p:spPr/>
        <p:txBody>
          <a:bodyPr>
            <a:normAutofit fontScale="85000" lnSpcReduction="10000"/>
          </a:bodyPr>
          <a:lstStyle/>
          <a:p>
            <a:r>
              <a:rPr lang="en-US" dirty="0"/>
              <a:t>While Docker for Windows is perfectly able to run Linux containers, the converse, while theoretically possible, is not implemented due to practical reasons.</a:t>
            </a:r>
          </a:p>
          <a:p>
            <a:r>
              <a:rPr lang="en-US" dirty="0"/>
              <a:t>The most obvious one is, while Docker for Windows can run a Linux VM freely, Docker for Linux would require a Windows license in order to run it inside a VM.</a:t>
            </a:r>
          </a:p>
          <a:p>
            <a:r>
              <a:rPr lang="en-US" dirty="0"/>
              <a:t>Also, Linux is completely customizable, so the Linux VM used by Docker for Windows has been stripped down to just a few MB, containing only the bare minimum needed to run the containers, while the smallest Windows distribution available is about 1.5 GB. It may not be an impracticable size, but it is much more cumbersome than the Linux on Windows counterpart.</a:t>
            </a:r>
          </a:p>
          <a:p>
            <a:r>
              <a:rPr lang="en-US" dirty="0"/>
              <a:t>While it is certainly possible for someone to sell a Docker for Linux variation bundled with a Windows license and ready to run Windows containers under Linux (and I don't know if such product exists), the bottom line is that you can't avoid paying Windows vendor lock-in price: both in money and storage space.</a:t>
            </a:r>
          </a:p>
          <a:p>
            <a:endParaRPr lang="en-US" dirty="0"/>
          </a:p>
        </p:txBody>
      </p:sp>
    </p:spTree>
    <p:extLst>
      <p:ext uri="{BB962C8B-B14F-4D97-AF65-F5344CB8AC3E}">
        <p14:creationId xmlns:p14="http://schemas.microsoft.com/office/powerpoint/2010/main" val="2660601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9CFAB-C204-0B4C-BC5B-9711591B0363}"/>
              </a:ext>
            </a:extLst>
          </p:cNvPr>
          <p:cNvSpPr>
            <a:spLocks noGrp="1"/>
          </p:cNvSpPr>
          <p:nvPr>
            <p:ph type="title"/>
          </p:nvPr>
        </p:nvSpPr>
        <p:spPr/>
        <p:txBody>
          <a:bodyPr>
            <a:normAutofit fontScale="90000"/>
          </a:bodyPr>
          <a:lstStyle/>
          <a:p>
            <a:br>
              <a:rPr lang="en-US" sz="3100" b="1" dirty="0"/>
            </a:br>
            <a:br>
              <a:rPr lang="en-US" sz="3100" b="1" dirty="0"/>
            </a:br>
            <a:r>
              <a:rPr lang="en-US" sz="3100" b="1" dirty="0"/>
              <a:t>How Kubernetes works</a:t>
            </a:r>
            <a:br>
              <a:rPr lang="en-US" sz="3100" b="1" dirty="0"/>
            </a:br>
            <a:r>
              <a:rPr lang="en-US" sz="3100" b="1" dirty="0"/>
              <a:t>https://</a:t>
            </a:r>
            <a:r>
              <a:rPr lang="en-US" sz="3100" b="1" dirty="0" err="1"/>
              <a:t>kubernetes.io</a:t>
            </a:r>
            <a:r>
              <a:rPr lang="en-US" sz="3100" b="1" dirty="0"/>
              <a:t>/docs/concepts/overview/what-is-</a:t>
            </a:r>
            <a:r>
              <a:rPr lang="en-US" sz="3100" b="1" dirty="0" err="1"/>
              <a:t>kubernetes</a:t>
            </a:r>
            <a:r>
              <a:rPr lang="en-US" sz="3100" b="1" dirty="0"/>
              <a:t>/</a:t>
            </a:r>
            <a:br>
              <a:rPr lang="en-US" sz="3100" b="1" dirty="0"/>
            </a:br>
            <a:br>
              <a:rPr lang="en-US" b="1" dirty="0"/>
            </a:br>
            <a:endParaRPr lang="en-US" dirty="0"/>
          </a:p>
        </p:txBody>
      </p:sp>
      <p:sp>
        <p:nvSpPr>
          <p:cNvPr id="3" name="Content Placeholder 2">
            <a:extLst>
              <a:ext uri="{FF2B5EF4-FFF2-40B4-BE49-F238E27FC236}">
                <a16:creationId xmlns:a16="http://schemas.microsoft.com/office/drawing/2014/main" id="{3898CC63-F7FD-4947-BADD-4EF6D007DA2D}"/>
              </a:ext>
            </a:extLst>
          </p:cNvPr>
          <p:cNvSpPr>
            <a:spLocks noGrp="1"/>
          </p:cNvSpPr>
          <p:nvPr>
            <p:ph idx="1"/>
          </p:nvPr>
        </p:nvSpPr>
        <p:spPr/>
        <p:txBody>
          <a:bodyPr>
            <a:normAutofit fontScale="92500" lnSpcReduction="20000"/>
          </a:bodyPr>
          <a:lstStyle/>
          <a:p>
            <a:r>
              <a:rPr lang="en-US" dirty="0"/>
              <a:t>As applications grow to span multiple containers deployed across multiple servers, operating them becomes more complex. To manage this complexity, Kubernetes provides an open source API that controls how and where those containers will run.</a:t>
            </a:r>
          </a:p>
          <a:p>
            <a:r>
              <a:rPr lang="en-US" dirty="0"/>
              <a:t>Kubernetes orchestrates clusters of virtual machines and schedules containers to run on those virtual machines based on their available compute resources and the resource requirements of each container. Containers are grouped into pods, the basic operational unit for Kubernetes, and those pods scale to your desired state.</a:t>
            </a:r>
          </a:p>
          <a:p>
            <a:r>
              <a:rPr lang="en-US" dirty="0"/>
              <a:t>Kubernetes also automatically manages service discovery, incorporates load balancing, tracks resource allocation, and scales based on compute utilization. And, it checks the health of individual resources and enables apps to self-heal by automatically restarting or replicating containers.</a:t>
            </a:r>
          </a:p>
          <a:p>
            <a:endParaRPr lang="en-US" dirty="0"/>
          </a:p>
        </p:txBody>
      </p:sp>
    </p:spTree>
    <p:extLst>
      <p:ext uri="{BB962C8B-B14F-4D97-AF65-F5344CB8AC3E}">
        <p14:creationId xmlns:p14="http://schemas.microsoft.com/office/powerpoint/2010/main" val="2327373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F7748-47FB-284A-B027-F390BE57C293}"/>
              </a:ext>
            </a:extLst>
          </p:cNvPr>
          <p:cNvSpPr>
            <a:spLocks noGrp="1"/>
          </p:cNvSpPr>
          <p:nvPr>
            <p:ph type="title"/>
          </p:nvPr>
        </p:nvSpPr>
        <p:spPr/>
        <p:txBody>
          <a:bodyPr/>
          <a:lstStyle/>
          <a:p>
            <a:r>
              <a:rPr lang="en-US" b="1" dirty="0"/>
              <a:t>How Kubernetes works</a:t>
            </a:r>
            <a:endParaRPr lang="en-US" dirty="0"/>
          </a:p>
        </p:txBody>
      </p:sp>
      <p:pic>
        <p:nvPicPr>
          <p:cNvPr id="8" name="Content Placeholder 7">
            <a:extLst>
              <a:ext uri="{FF2B5EF4-FFF2-40B4-BE49-F238E27FC236}">
                <a16:creationId xmlns:a16="http://schemas.microsoft.com/office/drawing/2014/main" id="{718D5A17-C930-BA44-82BB-CA4895C94EFC}"/>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bwMode="auto">
          <a:xfrm>
            <a:off x="838200" y="2062978"/>
            <a:ext cx="10515600" cy="3876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865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3EE3F-CA69-0242-9B08-4B83F459A774}"/>
              </a:ext>
            </a:extLst>
          </p:cNvPr>
          <p:cNvSpPr>
            <a:spLocks noGrp="1"/>
          </p:cNvSpPr>
          <p:nvPr>
            <p:ph type="title"/>
          </p:nvPr>
        </p:nvSpPr>
        <p:spPr/>
        <p:txBody>
          <a:bodyPr/>
          <a:lstStyle/>
          <a:p>
            <a:pPr algn="ctr"/>
            <a:r>
              <a:rPr lang="en-US" dirty="0"/>
              <a:t>Docker</a:t>
            </a:r>
          </a:p>
        </p:txBody>
      </p:sp>
      <p:sp>
        <p:nvSpPr>
          <p:cNvPr id="3" name="Content Placeholder 2">
            <a:extLst>
              <a:ext uri="{FF2B5EF4-FFF2-40B4-BE49-F238E27FC236}">
                <a16:creationId xmlns:a16="http://schemas.microsoft.com/office/drawing/2014/main" id="{FE731088-7474-5C40-9B04-BE06DFEA5386}"/>
              </a:ext>
            </a:extLst>
          </p:cNvPr>
          <p:cNvSpPr>
            <a:spLocks noGrp="1"/>
          </p:cNvSpPr>
          <p:nvPr>
            <p:ph idx="1"/>
          </p:nvPr>
        </p:nvSpPr>
        <p:spPr/>
        <p:txBody>
          <a:bodyPr/>
          <a:lstStyle/>
          <a:p>
            <a:r>
              <a:rPr lang="en-US" sz="1600" dirty="0"/>
              <a:t>docker hub - Docker Hub is the world's largest</a:t>
            </a:r>
            <a:br>
              <a:rPr lang="en-US" sz="1600" dirty="0"/>
            </a:br>
            <a:r>
              <a:rPr lang="en-US" sz="1600" dirty="0"/>
              <a:t>library and community for container images</a:t>
            </a:r>
          </a:p>
          <a:p>
            <a:r>
              <a:rPr lang="en-US" sz="1600" dirty="0"/>
              <a:t>Docker version</a:t>
            </a:r>
          </a:p>
          <a:p>
            <a:r>
              <a:rPr lang="en-US" sz="1600" dirty="0"/>
              <a:t>docker run hello-world – runs an image hello-world , it looks on our local system and if not there, then downloads from Docker Hub</a:t>
            </a:r>
          </a:p>
          <a:p>
            <a:r>
              <a:rPr lang="en-US" sz="1600" dirty="0"/>
              <a:t>docker run -d -p 80:80 --name webserver </a:t>
            </a:r>
            <a:r>
              <a:rPr lang="en-US" sz="1600" dirty="0" err="1"/>
              <a:t>nginx</a:t>
            </a:r>
            <a:endParaRPr lang="en-US" sz="1600" dirty="0"/>
          </a:p>
          <a:p>
            <a:r>
              <a:rPr lang="en-US" sz="1600" dirty="0"/>
              <a:t>Docker </a:t>
            </a:r>
            <a:r>
              <a:rPr lang="en-US" sz="1600" dirty="0" err="1"/>
              <a:t>ps</a:t>
            </a:r>
            <a:r>
              <a:rPr lang="en-US" sz="1600" dirty="0"/>
              <a:t> –a   : list containers</a:t>
            </a:r>
          </a:p>
          <a:p>
            <a:r>
              <a:rPr lang="en-US" sz="1600" dirty="0"/>
              <a:t>Docker images: list images</a:t>
            </a:r>
          </a:p>
          <a:p>
            <a:r>
              <a:rPr lang="en-US" sz="1600" dirty="0"/>
              <a:t>Docker stop container name</a:t>
            </a:r>
          </a:p>
          <a:p>
            <a:r>
              <a:rPr lang="en-US" sz="1600" dirty="0"/>
              <a:t>Docker rm: remove container</a:t>
            </a:r>
          </a:p>
          <a:p>
            <a:r>
              <a:rPr lang="en-US" sz="1600" dirty="0"/>
              <a:t>Docker </a:t>
            </a:r>
            <a:r>
              <a:rPr lang="en-US" sz="1600" dirty="0" err="1"/>
              <a:t>rmi</a:t>
            </a:r>
            <a:r>
              <a:rPr lang="en-US" sz="1600" dirty="0"/>
              <a:t>: remove image</a:t>
            </a:r>
          </a:p>
          <a:p>
            <a:r>
              <a:rPr lang="en-US" sz="1600" b="1" dirty="0"/>
              <a:t>docker run -it ubuntu bash: downloads Ubuntu image</a:t>
            </a:r>
            <a:endParaRPr lang="en-US" sz="1600" dirty="0"/>
          </a:p>
          <a:p>
            <a:endParaRPr lang="en-US" dirty="0"/>
          </a:p>
          <a:p>
            <a:endParaRPr lang="en-US" dirty="0"/>
          </a:p>
        </p:txBody>
      </p:sp>
    </p:spTree>
    <p:extLst>
      <p:ext uri="{BB962C8B-B14F-4D97-AF65-F5344CB8AC3E}">
        <p14:creationId xmlns:p14="http://schemas.microsoft.com/office/powerpoint/2010/main" val="4186417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950C4-6306-684F-96CA-D3714E84AD7D}"/>
              </a:ext>
            </a:extLst>
          </p:cNvPr>
          <p:cNvSpPr>
            <a:spLocks noGrp="1"/>
          </p:cNvSpPr>
          <p:nvPr>
            <p:ph type="title"/>
          </p:nvPr>
        </p:nvSpPr>
        <p:spPr/>
        <p:txBody>
          <a:bodyPr/>
          <a:lstStyle/>
          <a:p>
            <a:pPr algn="ctr"/>
            <a:r>
              <a:rPr lang="en-US" dirty="0"/>
              <a:t>Docker commands</a:t>
            </a:r>
            <a:br>
              <a:rPr lang="en-US" dirty="0"/>
            </a:br>
            <a:endParaRPr lang="en-US" dirty="0"/>
          </a:p>
        </p:txBody>
      </p:sp>
      <p:sp>
        <p:nvSpPr>
          <p:cNvPr id="3" name="Content Placeholder 2">
            <a:extLst>
              <a:ext uri="{FF2B5EF4-FFF2-40B4-BE49-F238E27FC236}">
                <a16:creationId xmlns:a16="http://schemas.microsoft.com/office/drawing/2014/main" id="{7FA62DF0-7C2A-C241-B331-4D47B33EE91B}"/>
              </a:ext>
            </a:extLst>
          </p:cNvPr>
          <p:cNvSpPr>
            <a:spLocks noGrp="1"/>
          </p:cNvSpPr>
          <p:nvPr>
            <p:ph idx="1"/>
          </p:nvPr>
        </p:nvSpPr>
        <p:spPr/>
        <p:txBody>
          <a:bodyPr/>
          <a:lstStyle/>
          <a:p>
            <a:r>
              <a:rPr lang="en-US" dirty="0"/>
              <a:t>docker build : build </a:t>
            </a:r>
            <a:r>
              <a:rPr lang="en-US"/>
              <a:t>docker image </a:t>
            </a:r>
          </a:p>
          <a:p>
            <a:r>
              <a:rPr lang="en-US" dirty="0"/>
              <a:t>docker run : The </a:t>
            </a:r>
            <a:r>
              <a:rPr lang="en-US" b="1" dirty="0"/>
              <a:t>docker run command</a:t>
            </a:r>
            <a:r>
              <a:rPr lang="en-US" dirty="0"/>
              <a:t> creates a container from a given image and starts the container using a given </a:t>
            </a:r>
            <a:r>
              <a:rPr lang="en-US" b="1" dirty="0"/>
              <a:t>command</a:t>
            </a:r>
            <a:r>
              <a:rPr lang="en-US" dirty="0"/>
              <a:t>.</a:t>
            </a:r>
          </a:p>
          <a:p>
            <a:r>
              <a:rPr lang="en-US" dirty="0"/>
              <a:t>docker </a:t>
            </a:r>
            <a:r>
              <a:rPr lang="en-US" dirty="0" err="1"/>
              <a:t>ps</a:t>
            </a:r>
            <a:endParaRPr lang="en-US" dirty="0"/>
          </a:p>
          <a:p>
            <a:r>
              <a:rPr lang="en-US" dirty="0"/>
              <a:t>docker pull : download an image from repository</a:t>
            </a:r>
          </a:p>
          <a:p>
            <a:r>
              <a:rPr lang="en-US" dirty="0"/>
              <a:t>docker push : upload an image to repository</a:t>
            </a:r>
          </a:p>
          <a:p>
            <a:r>
              <a:rPr lang="en-US" dirty="0"/>
              <a:t>docker rename </a:t>
            </a:r>
          </a:p>
        </p:txBody>
      </p:sp>
    </p:spTree>
    <p:extLst>
      <p:ext uri="{BB962C8B-B14F-4D97-AF65-F5344CB8AC3E}">
        <p14:creationId xmlns:p14="http://schemas.microsoft.com/office/powerpoint/2010/main" val="226816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6625A-69F8-394E-B924-510A8A29C1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99C5DC-3014-AE4D-B27E-A09D03A8D898}"/>
              </a:ext>
            </a:extLst>
          </p:cNvPr>
          <p:cNvSpPr>
            <a:spLocks noGrp="1"/>
          </p:cNvSpPr>
          <p:nvPr>
            <p:ph idx="1"/>
          </p:nvPr>
        </p:nvSpPr>
        <p:spPr/>
        <p:txBody>
          <a:bodyPr>
            <a:normAutofit/>
          </a:bodyPr>
          <a:lstStyle/>
          <a:p>
            <a:r>
              <a:rPr lang="en-US" dirty="0"/>
              <a:t>docker run –it ubuntu : install Ubuntu container and ready to run </a:t>
            </a:r>
          </a:p>
          <a:p>
            <a:r>
              <a:rPr lang="en-US" dirty="0"/>
              <a:t>in shell</a:t>
            </a:r>
          </a:p>
          <a:p>
            <a:r>
              <a:rPr lang="en-US" dirty="0"/>
              <a:t>once in shell: ls to list </a:t>
            </a:r>
            <a:r>
              <a:rPr lang="en-US" dirty="0" err="1"/>
              <a:t>dir</a:t>
            </a:r>
            <a:endParaRPr lang="en-US" dirty="0"/>
          </a:p>
          <a:p>
            <a:r>
              <a:rPr lang="en-US" dirty="0"/>
              <a:t>docker run –it --name Marvel Ubuntu</a:t>
            </a:r>
          </a:p>
          <a:p>
            <a:r>
              <a:rPr lang="en-US" dirty="0"/>
              <a:t>docker </a:t>
            </a:r>
            <a:r>
              <a:rPr lang="en-US" dirty="0" err="1"/>
              <a:t>ps</a:t>
            </a:r>
            <a:r>
              <a:rPr lang="en-US" dirty="0"/>
              <a:t>: view containers</a:t>
            </a:r>
          </a:p>
          <a:p>
            <a:r>
              <a:rPr lang="en-US" dirty="0"/>
              <a:t>control P Q : exit shell </a:t>
            </a:r>
          </a:p>
          <a:p>
            <a:r>
              <a:rPr lang="en-US" dirty="0"/>
              <a:t>exit</a:t>
            </a:r>
          </a:p>
          <a:p>
            <a:r>
              <a:rPr lang="en-US"/>
              <a:t>docker </a:t>
            </a:r>
            <a:r>
              <a:rPr lang="en-US" dirty="0"/>
              <a:t>attach Marvel: back to shell</a:t>
            </a:r>
          </a:p>
          <a:p>
            <a:endParaRPr lang="en-US" dirty="0"/>
          </a:p>
        </p:txBody>
      </p:sp>
    </p:spTree>
    <p:extLst>
      <p:ext uri="{BB962C8B-B14F-4D97-AF65-F5344CB8AC3E}">
        <p14:creationId xmlns:p14="http://schemas.microsoft.com/office/powerpoint/2010/main" val="3686886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5FB2-59FF-224D-BC93-C24F60B3BD23}"/>
              </a:ext>
            </a:extLst>
          </p:cNvPr>
          <p:cNvSpPr>
            <a:spLocks noGrp="1"/>
          </p:cNvSpPr>
          <p:nvPr>
            <p:ph type="title"/>
          </p:nvPr>
        </p:nvSpPr>
        <p:spPr/>
        <p:txBody>
          <a:bodyPr/>
          <a:lstStyle/>
          <a:p>
            <a:r>
              <a:rPr lang="en-US" dirty="0"/>
              <a:t>NGINX</a:t>
            </a:r>
          </a:p>
        </p:txBody>
      </p:sp>
      <p:sp>
        <p:nvSpPr>
          <p:cNvPr id="3" name="Content Placeholder 2">
            <a:extLst>
              <a:ext uri="{FF2B5EF4-FFF2-40B4-BE49-F238E27FC236}">
                <a16:creationId xmlns:a16="http://schemas.microsoft.com/office/drawing/2014/main" id="{C1C86967-26C9-724F-BDF0-20AD3872C12B}"/>
              </a:ext>
            </a:extLst>
          </p:cNvPr>
          <p:cNvSpPr>
            <a:spLocks noGrp="1"/>
          </p:cNvSpPr>
          <p:nvPr>
            <p:ph idx="1"/>
          </p:nvPr>
        </p:nvSpPr>
        <p:spPr/>
        <p:txBody>
          <a:bodyPr>
            <a:normAutofit fontScale="92500" lnSpcReduction="10000"/>
          </a:bodyPr>
          <a:lstStyle/>
          <a:p>
            <a:endParaRPr lang="en-US" dirty="0"/>
          </a:p>
          <a:p>
            <a:r>
              <a:rPr lang="en-US" dirty="0">
                <a:hlinkClick r:id="rId2"/>
              </a:rPr>
              <a:t>Nginx</a:t>
            </a:r>
            <a:r>
              <a:rPr lang="en-US" dirty="0"/>
              <a:t>, pronounced like “engine-ex”, is an open-source web server that, since its initial success as a web server, is now also used as a </a:t>
            </a:r>
            <a:r>
              <a:rPr lang="en-US" dirty="0">
                <a:hlinkClick r:id="rId3"/>
              </a:rPr>
              <a:t>reverse proxy</a:t>
            </a:r>
            <a:r>
              <a:rPr lang="en-US" dirty="0"/>
              <a:t>, HTTP cache, and load balancer.</a:t>
            </a:r>
          </a:p>
          <a:p>
            <a:r>
              <a:rPr lang="en-US" dirty="0"/>
              <a:t>Some high-profile companies using Nginx include Autodesk, Atlassian, Intuit, T-Mobile, GitLab, DuckDuckGo, Microsoft, IBM, Google, Adobe, Salesforce, VMWare, Xerox, LinkedIn, Cisco, Facebook, Target, Citrix Systems, Twitter, Apple, Intel, and many more (</a:t>
            </a:r>
            <a:r>
              <a:rPr lang="en-US" dirty="0">
                <a:hlinkClick r:id="rId4"/>
              </a:rPr>
              <a:t>source</a:t>
            </a:r>
            <a:r>
              <a:rPr lang="en-US" dirty="0"/>
              <a:t>).</a:t>
            </a:r>
          </a:p>
          <a:p>
            <a:r>
              <a:rPr lang="en-US" dirty="0"/>
              <a:t>Nginx was originally created by Igor </a:t>
            </a:r>
            <a:r>
              <a:rPr lang="en-US" dirty="0" err="1"/>
              <a:t>Sysoev</a:t>
            </a:r>
            <a:r>
              <a:rPr lang="en-US" dirty="0"/>
              <a:t>, with its first public release in October 2004. Igor initially conceived the software as an answer to the </a:t>
            </a:r>
            <a:r>
              <a:rPr lang="en-US" dirty="0">
                <a:hlinkClick r:id="rId5"/>
              </a:rPr>
              <a:t>C10k problem</a:t>
            </a:r>
            <a:r>
              <a:rPr lang="en-US" dirty="0"/>
              <a:t>, which is a problem regarding the performance issue of handling 10,000 concurrent connections.</a:t>
            </a:r>
          </a:p>
          <a:p>
            <a:endParaRPr lang="en-US" dirty="0"/>
          </a:p>
        </p:txBody>
      </p:sp>
    </p:spTree>
    <p:extLst>
      <p:ext uri="{BB962C8B-B14F-4D97-AF65-F5344CB8AC3E}">
        <p14:creationId xmlns:p14="http://schemas.microsoft.com/office/powerpoint/2010/main" val="3275920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B4E1A-AFAE-4C45-AE09-93410ED0CA21}"/>
              </a:ext>
            </a:extLst>
          </p:cNvPr>
          <p:cNvSpPr>
            <a:spLocks noGrp="1"/>
          </p:cNvSpPr>
          <p:nvPr>
            <p:ph type="title"/>
          </p:nvPr>
        </p:nvSpPr>
        <p:spPr/>
        <p:txBody>
          <a:bodyPr/>
          <a:lstStyle/>
          <a:p>
            <a:pPr algn="ctr"/>
            <a:r>
              <a:rPr lang="en-US" b="1" dirty="0"/>
              <a:t>The Docker platform</a:t>
            </a:r>
            <a:br>
              <a:rPr lang="en-US" b="1" dirty="0"/>
            </a:br>
            <a:endParaRPr lang="en-US" dirty="0"/>
          </a:p>
        </p:txBody>
      </p:sp>
      <p:sp>
        <p:nvSpPr>
          <p:cNvPr id="3" name="Content Placeholder 2">
            <a:extLst>
              <a:ext uri="{FF2B5EF4-FFF2-40B4-BE49-F238E27FC236}">
                <a16:creationId xmlns:a16="http://schemas.microsoft.com/office/drawing/2014/main" id="{A5C6301E-68BA-714D-8968-5677C34D7EBD}"/>
              </a:ext>
            </a:extLst>
          </p:cNvPr>
          <p:cNvSpPr>
            <a:spLocks noGrp="1"/>
          </p:cNvSpPr>
          <p:nvPr>
            <p:ph idx="1"/>
          </p:nvPr>
        </p:nvSpPr>
        <p:spPr/>
        <p:txBody>
          <a:bodyPr>
            <a:normAutofit fontScale="92500" lnSpcReduction="10000"/>
          </a:bodyPr>
          <a:lstStyle/>
          <a:p>
            <a:r>
              <a:rPr lang="en-US" dirty="0"/>
              <a:t>Docker provides the ability to package and run an application in a loosely isolated environment called a container. The isolation and security allow you to run many containers simultaneously on a given host. Containers are lightweight and contain everything needed to run the application, so you do not need to rely on what is currently installed on the host.</a:t>
            </a:r>
          </a:p>
          <a:p>
            <a:r>
              <a:rPr lang="en-US" dirty="0"/>
              <a:t>Develop your application and its supporting components using containers.</a:t>
            </a:r>
          </a:p>
          <a:p>
            <a:r>
              <a:rPr lang="en-US" dirty="0"/>
              <a:t>The container becomes the unit for distributing and testing your application.</a:t>
            </a:r>
          </a:p>
          <a:p>
            <a:r>
              <a:rPr lang="en-US" dirty="0"/>
              <a:t>When you’re ready, deploy your application into your production environment, as a container or an orchestrated service. This works the same whether your production environment is a local data center, a cloud provider, or a hybrid of the two.</a:t>
            </a:r>
          </a:p>
          <a:p>
            <a:endParaRPr lang="en-US" dirty="0"/>
          </a:p>
        </p:txBody>
      </p:sp>
    </p:spTree>
    <p:extLst>
      <p:ext uri="{BB962C8B-B14F-4D97-AF65-F5344CB8AC3E}">
        <p14:creationId xmlns:p14="http://schemas.microsoft.com/office/powerpoint/2010/main" val="3637114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C48D0-BDA4-204D-9BB7-1DBE0EBF26B6}"/>
              </a:ext>
            </a:extLst>
          </p:cNvPr>
          <p:cNvSpPr>
            <a:spLocks noGrp="1"/>
          </p:cNvSpPr>
          <p:nvPr>
            <p:ph type="title"/>
          </p:nvPr>
        </p:nvSpPr>
        <p:spPr/>
        <p:txBody>
          <a:bodyPr/>
          <a:lstStyle/>
          <a:p>
            <a:pPr algn="ctr"/>
            <a:r>
              <a:rPr lang="en-US" b="1" dirty="0"/>
              <a:t>What can I use Docker for?</a:t>
            </a:r>
            <a:br>
              <a:rPr lang="en-US" b="1" dirty="0"/>
            </a:br>
            <a:endParaRPr lang="en-US" dirty="0"/>
          </a:p>
        </p:txBody>
      </p:sp>
      <p:sp>
        <p:nvSpPr>
          <p:cNvPr id="3" name="Content Placeholder 2">
            <a:extLst>
              <a:ext uri="{FF2B5EF4-FFF2-40B4-BE49-F238E27FC236}">
                <a16:creationId xmlns:a16="http://schemas.microsoft.com/office/drawing/2014/main" id="{EEFD980C-503C-714B-814E-4A2BD5464D31}"/>
              </a:ext>
            </a:extLst>
          </p:cNvPr>
          <p:cNvSpPr>
            <a:spLocks noGrp="1"/>
          </p:cNvSpPr>
          <p:nvPr>
            <p:ph idx="1"/>
          </p:nvPr>
        </p:nvSpPr>
        <p:spPr/>
        <p:txBody>
          <a:bodyPr/>
          <a:lstStyle/>
          <a:p>
            <a:r>
              <a:rPr lang="en-US" dirty="0"/>
              <a:t>Your developers write code locally and share their work with their colleagues using Docker containers.</a:t>
            </a:r>
          </a:p>
          <a:p>
            <a:r>
              <a:rPr lang="en-US" dirty="0"/>
              <a:t>They use Docker to push their applications into a test environment and execute automated and manual tests.</a:t>
            </a:r>
          </a:p>
          <a:p>
            <a:r>
              <a:rPr lang="en-US" dirty="0"/>
              <a:t>When developers find bugs, they can fix them in the development environment and redeploy them to the test environment for testing and validation.</a:t>
            </a:r>
          </a:p>
          <a:p>
            <a:r>
              <a:rPr lang="en-US" dirty="0"/>
              <a:t>When testing is complete, getting the fix to the customer is as simple as pushing the updated image to the production environment.</a:t>
            </a:r>
          </a:p>
          <a:p>
            <a:endParaRPr lang="en-US" dirty="0"/>
          </a:p>
        </p:txBody>
      </p:sp>
    </p:spTree>
    <p:extLst>
      <p:ext uri="{BB962C8B-B14F-4D97-AF65-F5344CB8AC3E}">
        <p14:creationId xmlns:p14="http://schemas.microsoft.com/office/powerpoint/2010/main" val="1420294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A204C-4E0B-0042-B2E1-033FCF9C7886}"/>
              </a:ext>
            </a:extLst>
          </p:cNvPr>
          <p:cNvSpPr>
            <a:spLocks noGrp="1"/>
          </p:cNvSpPr>
          <p:nvPr>
            <p:ph type="title"/>
          </p:nvPr>
        </p:nvSpPr>
        <p:spPr/>
        <p:txBody>
          <a:bodyPr/>
          <a:lstStyle/>
          <a:p>
            <a:pPr algn="ctr"/>
            <a:r>
              <a:rPr lang="en-US" b="1" dirty="0"/>
              <a:t>Docker architecture</a:t>
            </a:r>
            <a:br>
              <a:rPr lang="en-US" b="1" dirty="0"/>
            </a:br>
            <a:endParaRPr lang="en-US" dirty="0"/>
          </a:p>
        </p:txBody>
      </p:sp>
      <p:sp>
        <p:nvSpPr>
          <p:cNvPr id="3" name="Content Placeholder 2">
            <a:extLst>
              <a:ext uri="{FF2B5EF4-FFF2-40B4-BE49-F238E27FC236}">
                <a16:creationId xmlns:a16="http://schemas.microsoft.com/office/drawing/2014/main" id="{16F08EC1-DEE3-FB40-BBE0-F3940244ACFD}"/>
              </a:ext>
            </a:extLst>
          </p:cNvPr>
          <p:cNvSpPr>
            <a:spLocks noGrp="1"/>
          </p:cNvSpPr>
          <p:nvPr>
            <p:ph idx="1"/>
          </p:nvPr>
        </p:nvSpPr>
        <p:spPr/>
        <p:txBody>
          <a:bodyPr/>
          <a:lstStyle/>
          <a:p>
            <a:r>
              <a:rPr lang="en-US" dirty="0"/>
              <a:t>Docker uses a client-server architecture. The Docker </a:t>
            </a:r>
            <a:r>
              <a:rPr lang="en-US" i="1" dirty="0"/>
              <a:t>client</a:t>
            </a:r>
            <a:r>
              <a:rPr lang="en-US" dirty="0"/>
              <a:t> talks to the Docker </a:t>
            </a:r>
            <a:r>
              <a:rPr lang="en-US" i="1" dirty="0"/>
              <a:t>daemon</a:t>
            </a:r>
            <a:r>
              <a:rPr lang="en-US" dirty="0"/>
              <a:t>, which does the heavy lifting of building, running, and distributing your Docker containers. The Docker client and daemon </a:t>
            </a:r>
            <a:r>
              <a:rPr lang="en-US" i="1" dirty="0"/>
              <a:t>can</a:t>
            </a:r>
            <a:r>
              <a:rPr lang="en-US" dirty="0"/>
              <a:t> run on the same system, or you can connect a Docker client to a remote Docker daemon. The Docker client and daemon communicate using a REST API, over UNIX sockets or a network interface. Another Docker client is Docker Compose, that lets you work with applications consisting of a set of containers.</a:t>
            </a:r>
          </a:p>
        </p:txBody>
      </p:sp>
    </p:spTree>
    <p:extLst>
      <p:ext uri="{BB962C8B-B14F-4D97-AF65-F5344CB8AC3E}">
        <p14:creationId xmlns:p14="http://schemas.microsoft.com/office/powerpoint/2010/main" val="4077142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20D77-CAB7-5948-80AC-AEE78DFA7099}"/>
              </a:ext>
            </a:extLst>
          </p:cNvPr>
          <p:cNvSpPr>
            <a:spLocks noGrp="1"/>
          </p:cNvSpPr>
          <p:nvPr>
            <p:ph type="title"/>
          </p:nvPr>
        </p:nvSpPr>
        <p:spPr>
          <a:xfrm>
            <a:off x="838200" y="182881"/>
            <a:ext cx="10515600" cy="1507808"/>
          </a:xfrm>
        </p:spPr>
        <p:txBody>
          <a:bodyPr>
            <a:normAutofit fontScale="90000"/>
          </a:bodyPr>
          <a:lstStyle/>
          <a:p>
            <a:pPr algn="ctr"/>
            <a:br>
              <a:rPr lang="en-US" b="1" dirty="0"/>
            </a:br>
            <a:r>
              <a:rPr lang="en-US" b="1" dirty="0"/>
              <a:t>The Docker daemon &amp; The Docker client</a:t>
            </a:r>
            <a:br>
              <a:rPr lang="en-US" b="1" dirty="0"/>
            </a:br>
            <a:br>
              <a:rPr lang="en-US" b="1" dirty="0"/>
            </a:br>
            <a:endParaRPr lang="en-US" dirty="0"/>
          </a:p>
        </p:txBody>
      </p:sp>
      <p:sp>
        <p:nvSpPr>
          <p:cNvPr id="3" name="Content Placeholder 2">
            <a:extLst>
              <a:ext uri="{FF2B5EF4-FFF2-40B4-BE49-F238E27FC236}">
                <a16:creationId xmlns:a16="http://schemas.microsoft.com/office/drawing/2014/main" id="{FE2219D6-2416-914E-9147-41441E618F72}"/>
              </a:ext>
            </a:extLst>
          </p:cNvPr>
          <p:cNvSpPr>
            <a:spLocks noGrp="1"/>
          </p:cNvSpPr>
          <p:nvPr>
            <p:ph idx="1"/>
          </p:nvPr>
        </p:nvSpPr>
        <p:spPr/>
        <p:txBody>
          <a:bodyPr/>
          <a:lstStyle/>
          <a:p>
            <a:r>
              <a:rPr lang="en-US" dirty="0"/>
              <a:t>The Docker daemon (</a:t>
            </a:r>
            <a:r>
              <a:rPr lang="en-US" dirty="0" err="1"/>
              <a:t>dockerd</a:t>
            </a:r>
            <a:r>
              <a:rPr lang="en-US" dirty="0"/>
              <a:t>) listens for Docker API requests and manages Docker objects such as images, containers, networks, and volumes. A daemon can also communicate with other daemons to manage Docker services.</a:t>
            </a:r>
          </a:p>
          <a:p>
            <a:r>
              <a:rPr lang="en-US" dirty="0"/>
              <a:t>The Docker client (docker) is the primary way that many Docker users interact with Docker. When you use commands such as docker run, the client sends these commands to </a:t>
            </a:r>
            <a:r>
              <a:rPr lang="en-US" dirty="0" err="1"/>
              <a:t>dockerd</a:t>
            </a:r>
            <a:r>
              <a:rPr lang="en-US" dirty="0"/>
              <a:t>, which carries them out. The docker command uses the Docker API. The Docker client can communicate with more than one daemon.</a:t>
            </a:r>
          </a:p>
          <a:p>
            <a:endParaRPr lang="en-US" dirty="0"/>
          </a:p>
        </p:txBody>
      </p:sp>
    </p:spTree>
    <p:extLst>
      <p:ext uri="{BB962C8B-B14F-4D97-AF65-F5344CB8AC3E}">
        <p14:creationId xmlns:p14="http://schemas.microsoft.com/office/powerpoint/2010/main" val="3653402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ADF8A-82B3-4745-BDA1-2311CD2600A5}"/>
              </a:ext>
            </a:extLst>
          </p:cNvPr>
          <p:cNvSpPr>
            <a:spLocks noGrp="1"/>
          </p:cNvSpPr>
          <p:nvPr>
            <p:ph type="title"/>
          </p:nvPr>
        </p:nvSpPr>
        <p:spPr/>
        <p:txBody>
          <a:bodyPr/>
          <a:lstStyle/>
          <a:p>
            <a:pPr algn="ctr"/>
            <a:r>
              <a:rPr lang="en-US" b="1" dirty="0"/>
              <a:t>Images</a:t>
            </a:r>
            <a:br>
              <a:rPr lang="en-US" b="1" dirty="0"/>
            </a:br>
            <a:endParaRPr lang="en-US" dirty="0"/>
          </a:p>
        </p:txBody>
      </p:sp>
      <p:sp>
        <p:nvSpPr>
          <p:cNvPr id="3" name="Content Placeholder 2">
            <a:extLst>
              <a:ext uri="{FF2B5EF4-FFF2-40B4-BE49-F238E27FC236}">
                <a16:creationId xmlns:a16="http://schemas.microsoft.com/office/drawing/2014/main" id="{0F69E459-2D78-5143-8BD2-E81CA9715632}"/>
              </a:ext>
            </a:extLst>
          </p:cNvPr>
          <p:cNvSpPr>
            <a:spLocks noGrp="1"/>
          </p:cNvSpPr>
          <p:nvPr>
            <p:ph idx="1"/>
          </p:nvPr>
        </p:nvSpPr>
        <p:spPr/>
        <p:txBody>
          <a:bodyPr/>
          <a:lstStyle/>
          <a:p>
            <a:r>
              <a:rPr lang="en-US" dirty="0"/>
              <a:t>An </a:t>
            </a:r>
            <a:r>
              <a:rPr lang="en-US" i="1" dirty="0"/>
              <a:t>image</a:t>
            </a:r>
            <a:r>
              <a:rPr lang="en-US" dirty="0"/>
              <a:t> is a read-only template with instructions for creating a Docker container. Often, an image is </a:t>
            </a:r>
            <a:r>
              <a:rPr lang="en-US" i="1" dirty="0"/>
              <a:t>based on</a:t>
            </a:r>
            <a:r>
              <a:rPr lang="en-US" dirty="0"/>
              <a:t> another image, with some additional customization. For example, you may build an image which is based on the ubuntu image, but installs the Apache web server and your application, as well as the configuration details needed to make your application run.</a:t>
            </a:r>
          </a:p>
        </p:txBody>
      </p:sp>
    </p:spTree>
    <p:extLst>
      <p:ext uri="{BB962C8B-B14F-4D97-AF65-F5344CB8AC3E}">
        <p14:creationId xmlns:p14="http://schemas.microsoft.com/office/powerpoint/2010/main" val="3996884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293E4-AA7E-294C-A1D6-8C15B4420FBF}"/>
              </a:ext>
            </a:extLst>
          </p:cNvPr>
          <p:cNvSpPr>
            <a:spLocks noGrp="1"/>
          </p:cNvSpPr>
          <p:nvPr>
            <p:ph type="title"/>
          </p:nvPr>
        </p:nvSpPr>
        <p:spPr/>
        <p:txBody>
          <a:bodyPr/>
          <a:lstStyle/>
          <a:p>
            <a:pPr algn="ctr"/>
            <a:r>
              <a:rPr lang="en-US" b="1" dirty="0"/>
              <a:t>Containers</a:t>
            </a:r>
            <a:br>
              <a:rPr lang="en-US" b="1" dirty="0"/>
            </a:br>
            <a:endParaRPr lang="en-US" dirty="0"/>
          </a:p>
        </p:txBody>
      </p:sp>
      <p:sp>
        <p:nvSpPr>
          <p:cNvPr id="3" name="Content Placeholder 2">
            <a:extLst>
              <a:ext uri="{FF2B5EF4-FFF2-40B4-BE49-F238E27FC236}">
                <a16:creationId xmlns:a16="http://schemas.microsoft.com/office/drawing/2014/main" id="{4F7E0594-A01F-F941-A6FA-05C491FAC7A6}"/>
              </a:ext>
            </a:extLst>
          </p:cNvPr>
          <p:cNvSpPr>
            <a:spLocks noGrp="1"/>
          </p:cNvSpPr>
          <p:nvPr>
            <p:ph idx="1"/>
          </p:nvPr>
        </p:nvSpPr>
        <p:spPr/>
        <p:txBody>
          <a:bodyPr>
            <a:normAutofit fontScale="92500"/>
          </a:bodyPr>
          <a:lstStyle/>
          <a:p>
            <a:r>
              <a:rPr lang="en-US" dirty="0"/>
              <a:t>A container is a runnable instance of an image. You can create, start, stop, move, or delete a container using the Docker API or CLI. You can connect a container to one or more networks, attach storage to it, or even create a new image based on its current state.</a:t>
            </a:r>
          </a:p>
          <a:p>
            <a:r>
              <a:rPr lang="en-US" dirty="0"/>
              <a:t>By default, a container is relatively well isolated from other containers and its host machine. You can control how isolated a container’s network, storage, or other underlying subsystems are from other containers or from the host machine.</a:t>
            </a:r>
          </a:p>
          <a:p>
            <a:r>
              <a:rPr lang="en-US" dirty="0"/>
              <a:t>A container is defined by its image as well as any configuration options you provide to it when you create or start it. When a container is removed, any changes to its state that are not stored in persistent storage disappear.</a:t>
            </a:r>
          </a:p>
          <a:p>
            <a:endParaRPr lang="en-US" dirty="0"/>
          </a:p>
        </p:txBody>
      </p:sp>
    </p:spTree>
    <p:extLst>
      <p:ext uri="{BB962C8B-B14F-4D97-AF65-F5344CB8AC3E}">
        <p14:creationId xmlns:p14="http://schemas.microsoft.com/office/powerpoint/2010/main" val="1278814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21C1D-31EC-9248-9D27-773952665E93}"/>
              </a:ext>
            </a:extLst>
          </p:cNvPr>
          <p:cNvSpPr>
            <a:spLocks noGrp="1"/>
          </p:cNvSpPr>
          <p:nvPr>
            <p:ph type="title"/>
          </p:nvPr>
        </p:nvSpPr>
        <p:spPr/>
        <p:txBody>
          <a:bodyPr/>
          <a:lstStyle/>
          <a:p>
            <a:r>
              <a:rPr lang="en-US" b="1" dirty="0"/>
              <a:t>Understanding Docker Container Images</a:t>
            </a:r>
            <a:br>
              <a:rPr lang="en-US" b="1" dirty="0"/>
            </a:br>
            <a:endParaRPr lang="en-US" dirty="0"/>
          </a:p>
        </p:txBody>
      </p:sp>
      <p:sp>
        <p:nvSpPr>
          <p:cNvPr id="3" name="Content Placeholder 2">
            <a:extLst>
              <a:ext uri="{FF2B5EF4-FFF2-40B4-BE49-F238E27FC236}">
                <a16:creationId xmlns:a16="http://schemas.microsoft.com/office/drawing/2014/main" id="{02FA0970-9910-2E4C-A09F-8A673AF25FDB}"/>
              </a:ext>
            </a:extLst>
          </p:cNvPr>
          <p:cNvSpPr>
            <a:spLocks noGrp="1"/>
          </p:cNvSpPr>
          <p:nvPr>
            <p:ph idx="1"/>
          </p:nvPr>
        </p:nvSpPr>
        <p:spPr/>
        <p:txBody>
          <a:bodyPr>
            <a:normAutofit fontScale="92500"/>
          </a:bodyPr>
          <a:lstStyle/>
          <a:p>
            <a:r>
              <a:rPr lang="en-US" dirty="0"/>
              <a:t>For years, the only way to test or perform development on multiple operating systems (OS) was to have several dedicated physical or virtual machines imaged with the OS version of your choice. This methodology required more hardware and overhead to provision new machines for each software and OS specification.</a:t>
            </a:r>
          </a:p>
          <a:p>
            <a:r>
              <a:rPr lang="en-US" dirty="0"/>
              <a:t>A Docker image is run on a </a:t>
            </a:r>
            <a:r>
              <a:rPr lang="en-US" dirty="0">
                <a:hlinkClick r:id="rId2"/>
              </a:rPr>
              <a:t>container</a:t>
            </a:r>
            <a:r>
              <a:rPr lang="en-US" dirty="0"/>
              <a:t> by using the </a:t>
            </a:r>
            <a:r>
              <a:rPr lang="en-US" dirty="0">
                <a:hlinkClick r:id="rId3"/>
              </a:rPr>
              <a:t>Docker Engine</a:t>
            </a:r>
            <a:r>
              <a:rPr lang="en-US" dirty="0"/>
              <a:t>. Docker images have many benefits such as portability (applicable to multiple environments and platforms), customizable, and highly scalable.</a:t>
            </a:r>
          </a:p>
          <a:p>
            <a:r>
              <a:rPr lang="en-US" dirty="0"/>
              <a:t>Unlike traditional virtual machines, the Docker engine runs on a layer between the host OS kernel and the isolated application services that are being containerized.</a:t>
            </a:r>
          </a:p>
        </p:txBody>
      </p:sp>
    </p:spTree>
    <p:extLst>
      <p:ext uri="{BB962C8B-B14F-4D97-AF65-F5344CB8AC3E}">
        <p14:creationId xmlns:p14="http://schemas.microsoft.com/office/powerpoint/2010/main" val="602005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A88B0-B6FC-6F48-97BB-8CEA66DFD447}"/>
              </a:ext>
            </a:extLst>
          </p:cNvPr>
          <p:cNvSpPr>
            <a:spLocks noGrp="1"/>
          </p:cNvSpPr>
          <p:nvPr>
            <p:ph type="title"/>
          </p:nvPr>
        </p:nvSpPr>
        <p:spPr/>
        <p:txBody>
          <a:bodyPr/>
          <a:lstStyle/>
          <a:p>
            <a:r>
              <a:rPr lang="en-US" b="1" dirty="0"/>
              <a:t>Understanding Docker Build and Images</a:t>
            </a:r>
            <a:br>
              <a:rPr lang="en-US" b="1" dirty="0"/>
            </a:br>
            <a:endParaRPr lang="en-US" dirty="0"/>
          </a:p>
        </p:txBody>
      </p:sp>
      <p:sp>
        <p:nvSpPr>
          <p:cNvPr id="3" name="Content Placeholder 2">
            <a:extLst>
              <a:ext uri="{FF2B5EF4-FFF2-40B4-BE49-F238E27FC236}">
                <a16:creationId xmlns:a16="http://schemas.microsoft.com/office/drawing/2014/main" id="{34CC4335-B54E-1D49-B1EA-E83CA56E9315}"/>
              </a:ext>
            </a:extLst>
          </p:cNvPr>
          <p:cNvSpPr>
            <a:spLocks noGrp="1"/>
          </p:cNvSpPr>
          <p:nvPr>
            <p:ph idx="1"/>
          </p:nvPr>
        </p:nvSpPr>
        <p:spPr/>
        <p:txBody>
          <a:bodyPr/>
          <a:lstStyle/>
          <a:p>
            <a:r>
              <a:rPr lang="en-US" dirty="0"/>
              <a:t>The docker build **command can be leveraged to automate container image creation, adopt a container-as-code DevOps practice, and integrate containerization into the development cycle of your projects. </a:t>
            </a:r>
          </a:p>
          <a:p>
            <a:r>
              <a:rPr lang="en-US" dirty="0" err="1"/>
              <a:t>Dockerfiles</a:t>
            </a:r>
            <a:r>
              <a:rPr lang="en-US" dirty="0"/>
              <a:t> are simply text files that contain build instructions used by Docker to create a new container image that is based on an existing image.</a:t>
            </a:r>
          </a:p>
          <a:p>
            <a:r>
              <a:rPr lang="en-US" dirty="0"/>
              <a:t>The user can specify the base image and list of commands to be run when a container image is deployed or startup for the first time.</a:t>
            </a:r>
          </a:p>
        </p:txBody>
      </p:sp>
    </p:spTree>
    <p:extLst>
      <p:ext uri="{BB962C8B-B14F-4D97-AF65-F5344CB8AC3E}">
        <p14:creationId xmlns:p14="http://schemas.microsoft.com/office/powerpoint/2010/main" val="3022131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1483</TotalTime>
  <Words>1837</Words>
  <Application>Microsoft Macintosh PowerPoint</Application>
  <PresentationFormat>Widescreen</PresentationFormat>
  <Paragraphs>90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Docker overview </vt:lpstr>
      <vt:lpstr>The Docker platform </vt:lpstr>
      <vt:lpstr>What can I use Docker for? </vt:lpstr>
      <vt:lpstr>Docker architecture </vt:lpstr>
      <vt:lpstr> The Docker daemon &amp; The Docker client  </vt:lpstr>
      <vt:lpstr>Images </vt:lpstr>
      <vt:lpstr>Containers </vt:lpstr>
      <vt:lpstr>Understanding Docker Container Images </vt:lpstr>
      <vt:lpstr>Understanding Docker Build and Images </vt:lpstr>
      <vt:lpstr>Process has several benefits over using a pre-built container image:</vt:lpstr>
      <vt:lpstr>Prerequisites/Requirements </vt:lpstr>
      <vt:lpstr>Getting Prepared </vt:lpstr>
      <vt:lpstr>Docker</vt:lpstr>
      <vt:lpstr>  How Kubernetes works https://kubernetes.io/docs/concepts/overview/what-is-kubernetes/  </vt:lpstr>
      <vt:lpstr>How Kubernetes works</vt:lpstr>
      <vt:lpstr>Docker</vt:lpstr>
      <vt:lpstr>Docker commands </vt:lpstr>
      <vt:lpstr>PowerPoint Presentation</vt:lpstr>
      <vt:lpstr>NGINX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overview </dc:title>
  <dc:creator>Microsoft Office User</dc:creator>
  <cp:lastModifiedBy>Microsoft Office User</cp:lastModifiedBy>
  <cp:revision>24</cp:revision>
  <dcterms:created xsi:type="dcterms:W3CDTF">2021-02-06T04:08:44Z</dcterms:created>
  <dcterms:modified xsi:type="dcterms:W3CDTF">2021-02-21T20:22:05Z</dcterms:modified>
</cp:coreProperties>
</file>