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60" d="100"/>
          <a:sy n="60" d="100"/>
        </p:scale>
        <p:origin x="1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Speaker</a:t>
            </a:r>
            <a:r>
              <a:rPr lang="en-US" baseline="0" dirty="0" smtClean="0"/>
              <a:t> Notes: The system requirements is split up into both functional and non-functional requirements. </a:t>
            </a:r>
          </a:p>
          <a:p>
            <a:r>
              <a:rPr lang="en-US" baseline="0" dirty="0" smtClean="0"/>
              <a:t>The non-functional requirements would include keeping the information provided to students up to date with DMVs regulations.</a:t>
            </a:r>
            <a:r>
              <a:rPr lang="en-US" baseline="0" dirty="0"/>
              <a:t> </a:t>
            </a:r>
            <a:endParaRPr lang="en-US" baseline="0" dirty="0" smtClean="0"/>
          </a:p>
          <a:p>
            <a:r>
              <a:rPr lang="en-US" baseline="0" dirty="0" smtClean="0"/>
              <a:t>It would also include the system performing at a quick speed to offer a streamlined experience for the user. </a:t>
            </a:r>
          </a:p>
          <a:p>
            <a:r>
              <a:rPr lang="en-US" baseline="0" dirty="0" smtClean="0"/>
              <a:t>The functional  requirements would include providing multiple packages for the user to select. </a:t>
            </a:r>
          </a:p>
          <a:p>
            <a:r>
              <a:rPr lang="en-US" baseline="0" dirty="0" smtClean="0"/>
              <a:t>As well as it should allow the users to view the available dates on the calendar and make an appointment.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displays</a:t>
            </a:r>
            <a:r>
              <a:rPr lang="en-US" baseline="0" dirty="0" smtClean="0"/>
              <a:t> who the different users of the system will be, it includes the students, the staff, the administrators and the IT support as well. </a:t>
            </a:r>
          </a:p>
          <a:p>
            <a:r>
              <a:rPr lang="en-US" baseline="0" dirty="0" smtClean="0"/>
              <a:t>Each user in the system will have different roles and accessibility based on those roles.</a:t>
            </a:r>
          </a:p>
          <a:p>
            <a:r>
              <a:rPr lang="en-US" baseline="0" dirty="0" smtClean="0"/>
              <a:t>The basics of each role for the users will be:</a:t>
            </a:r>
          </a:p>
          <a:p>
            <a:r>
              <a:rPr lang="en-US" baseline="0" dirty="0" smtClean="0"/>
              <a:t>Students who will log into their account will choose their package, take test/classes, and schedule appointments for in person training.</a:t>
            </a:r>
          </a:p>
          <a:p>
            <a:r>
              <a:rPr lang="en-US" baseline="0" dirty="0" smtClean="0"/>
              <a:t>Staff who will verify the appointments and schedule them in the calendar with the instructor(who is included in the staff) and provide comments for the student.</a:t>
            </a:r>
          </a:p>
          <a:p>
            <a:r>
              <a:rPr lang="en-US" baseline="0" dirty="0" smtClean="0"/>
              <a:t>IT support will focus on the overall maintenance of the system and the updates.</a:t>
            </a:r>
          </a:p>
          <a:p>
            <a:r>
              <a:rPr lang="en-US" baseline="0" dirty="0" smtClean="0"/>
              <a:t>Administrators who will be able to modify packages offered, reset user passwords, modify/block/delete accounts and will get any vital notifications.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diagram breaks down the amount of activity necessary for users to log in to their account. </a:t>
            </a:r>
          </a:p>
          <a:p>
            <a:r>
              <a:rPr lang="en-US" baseline="0" dirty="0" smtClean="0"/>
              <a:t>There will need to be a log in page with prompts for username and password.</a:t>
            </a:r>
          </a:p>
          <a:p>
            <a:r>
              <a:rPr lang="en-US" baseline="0" dirty="0" smtClean="0"/>
              <a:t>Once the user enters these they will need to be checked with their information in the database to see if it matches.</a:t>
            </a:r>
          </a:p>
          <a:p>
            <a:r>
              <a:rPr lang="en-US" baseline="0" dirty="0" smtClean="0"/>
              <a:t>If it does then the user will be logged in to their account and their personal classes/grading will be available.</a:t>
            </a:r>
          </a:p>
          <a:p>
            <a:r>
              <a:rPr lang="en-US" baseline="0" dirty="0" smtClean="0"/>
              <a:t>However if they enter an incorrect password they will be looped back to enter it again. </a:t>
            </a:r>
          </a:p>
          <a:p>
            <a:r>
              <a:rPr lang="en-US" baseline="0" dirty="0" smtClean="0"/>
              <a:t>If they fail three times then the administrator will be notified to assist in the process.</a:t>
            </a:r>
          </a:p>
          <a:p>
            <a:r>
              <a:rPr lang="en-US" baseline="0" dirty="0" smtClean="0"/>
              <a:t>The admin will need the user to verify who they are and upon such they will be able to reset their password.</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security design was consistently kept in mind throughout the analysis and design phase.</a:t>
            </a:r>
          </a:p>
          <a:p>
            <a:r>
              <a:rPr lang="en-US" baseline="0" dirty="0" smtClean="0"/>
              <a:t>The first security implement is limiting the amount of log in attempts in order to prevent any brute force hacking by letting the user enter as many </a:t>
            </a:r>
            <a:r>
              <a:rPr lang="en-US" baseline="0" dirty="0" err="1" smtClean="0"/>
              <a:t>possibile</a:t>
            </a:r>
            <a:r>
              <a:rPr lang="en-US" baseline="0" dirty="0" smtClean="0"/>
              <a:t> combinations.</a:t>
            </a:r>
          </a:p>
          <a:p>
            <a:r>
              <a:rPr lang="en-US" baseline="0" dirty="0" smtClean="0"/>
              <a:t>The second security implement will be using HTTPS which is Hypertext Transfer Protocol Secure to encrypt the data being transferred, so even in the unlikely case of intercepted data sensitive information will be encrypted and secure.</a:t>
            </a:r>
          </a:p>
          <a:p>
            <a:r>
              <a:rPr lang="en-US" baseline="0" dirty="0" smtClean="0"/>
              <a:t>The third security implement will be to keep the system updated and compatible with the latest browsers/systems/programs in order to prevent any bugs occurring.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Overall</a:t>
            </a:r>
            <a:r>
              <a:rPr lang="en-US" baseline="0" dirty="0" smtClean="0"/>
              <a:t> there are few limitations to the system discussed but the ones to keep in mind would be: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Consider the time deadline, and the budget to list out the most important functionalities to prioritize.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Potentially consider acquiring more vehicles depending on the volume of students/appointment.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How to be notified about DMV driver test updates.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4/15/2024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4/15/2024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smtClean="0">
                <a:solidFill>
                  <a:srgbClr val="FFFFFF"/>
                </a:solidFill>
              </a:rPr>
              <a:t>DriverPass</a:t>
            </a:r>
            <a:r>
              <a:rPr lang="en-US" dirty="0" smtClean="0">
                <a:solidFill>
                  <a:srgbClr val="FFFFFF"/>
                </a:solidFill>
              </a:rPr>
              <a:t/>
            </a:r>
            <a:br>
              <a:rPr lang="en-US" dirty="0" smtClean="0">
                <a:solidFill>
                  <a:srgbClr val="FFFFFF"/>
                </a:solidFill>
              </a:rPr>
            </a:br>
            <a:r>
              <a:rPr lang="en-US" dirty="0" smtClean="0">
                <a:solidFill>
                  <a:srgbClr val="FFFFFF"/>
                </a:solidFill>
              </a:rPr>
              <a:t>System </a:t>
            </a:r>
            <a:r>
              <a:rPr lang="en-US" dirty="0">
                <a:solidFill>
                  <a:srgbClr val="FFFFFF"/>
                </a:solidFill>
              </a:rPr>
              <a:t>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smtClean="0">
                <a:solidFill>
                  <a:srgbClr val="FFFFFF"/>
                </a:solidFill>
              </a:rPr>
              <a:t>Jacob Rethmeier</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smtClean="0">
                <a:solidFill>
                  <a:schemeClr val="bg1"/>
                </a:solidFill>
              </a:rPr>
              <a:t>System </a:t>
            </a:r>
            <a:r>
              <a:rPr lang="en-US" dirty="0">
                <a:solidFill>
                  <a:schemeClr val="bg1"/>
                </a:solidFill>
              </a:rPr>
              <a:t>Requirements</a:t>
            </a:r>
          </a:p>
        </p:txBody>
      </p:sp>
      <p:sp>
        <p:nvSpPr>
          <p:cNvPr id="3" name="Content Placeholder 2"/>
          <p:cNvSpPr>
            <a:spLocks noGrp="1"/>
          </p:cNvSpPr>
          <p:nvPr>
            <p:ph idx="1"/>
          </p:nvPr>
        </p:nvSpPr>
        <p:spPr>
          <a:xfrm>
            <a:off x="6090574" y="801866"/>
            <a:ext cx="5306084" cy="5230634"/>
          </a:xfrm>
        </p:spPr>
        <p:txBody>
          <a:bodyPr anchor="ctr">
            <a:normAutofit fontScale="92500" lnSpcReduction="20000"/>
          </a:bodyPr>
          <a:lstStyle/>
          <a:p>
            <a:r>
              <a:rPr lang="en-US" sz="2400" dirty="0" smtClean="0">
                <a:solidFill>
                  <a:srgbClr val="000000"/>
                </a:solidFill>
              </a:rPr>
              <a:t>Throughout analyzing the features that </a:t>
            </a:r>
            <a:r>
              <a:rPr lang="en-US" sz="2400" dirty="0" err="1" smtClean="0">
                <a:solidFill>
                  <a:srgbClr val="000000"/>
                </a:solidFill>
              </a:rPr>
              <a:t>DriverPass</a:t>
            </a:r>
            <a:r>
              <a:rPr lang="en-US" sz="2400" dirty="0" smtClean="0">
                <a:solidFill>
                  <a:srgbClr val="000000"/>
                </a:solidFill>
              </a:rPr>
              <a:t> wants to offer they want a system that will :</a:t>
            </a:r>
          </a:p>
          <a:p>
            <a:r>
              <a:rPr lang="en-US" sz="2400" dirty="0" smtClean="0">
                <a:solidFill>
                  <a:srgbClr val="000000"/>
                </a:solidFill>
              </a:rPr>
              <a:t>Offer multiple different packages available to the students/customers</a:t>
            </a:r>
          </a:p>
          <a:p>
            <a:r>
              <a:rPr lang="en-US" sz="2400" dirty="0" smtClean="0">
                <a:solidFill>
                  <a:srgbClr val="000000"/>
                </a:solidFill>
              </a:rPr>
              <a:t>A web based system that can run on any system with internet access computer/mobile and on multiple browsers</a:t>
            </a:r>
          </a:p>
          <a:p>
            <a:r>
              <a:rPr lang="en-US" sz="2400" dirty="0" smtClean="0">
                <a:solidFill>
                  <a:srgbClr val="000000"/>
                </a:solidFill>
              </a:rPr>
              <a:t>Provide students with classes/exams/on-the-road training to better their driving skills and knowledge</a:t>
            </a:r>
          </a:p>
          <a:p>
            <a:r>
              <a:rPr lang="en-US" sz="2400" dirty="0" smtClean="0">
                <a:solidFill>
                  <a:srgbClr val="000000"/>
                </a:solidFill>
              </a:rPr>
              <a:t>A secure fast running site</a:t>
            </a:r>
          </a:p>
          <a:p>
            <a:r>
              <a:rPr lang="en-US" sz="2400" dirty="0" smtClean="0">
                <a:solidFill>
                  <a:srgbClr val="000000"/>
                </a:solidFill>
              </a:rPr>
              <a:t>Appointment scheduling with review notes by the instructors</a:t>
            </a:r>
          </a:p>
          <a:p>
            <a:r>
              <a:rPr lang="en-US" sz="2400" dirty="0" smtClean="0">
                <a:solidFill>
                  <a:srgbClr val="000000"/>
                </a:solidFill>
              </a:rPr>
              <a:t>Testing that updates in unison with DMV to be compliant with their rules/laws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smtClean="0">
                <a:solidFill>
                  <a:schemeClr val="bg1"/>
                </a:solidFill>
              </a:rPr>
              <a:t>Use Case Diagram</a:t>
            </a:r>
            <a:endParaRPr lang="en-US" dirty="0">
              <a:solidFill>
                <a:schemeClr val="bg1"/>
              </a:solidFill>
            </a:endParaRPr>
          </a:p>
        </p:txBody>
      </p:sp>
      <p:pic>
        <p:nvPicPr>
          <p:cNvPr id="5" name="Content Placeholder 4"/>
          <p:cNvPicPr>
            <a:picLocks noGrp="1" noChangeAspect="1"/>
          </p:cNvPicPr>
          <p:nvPr>
            <p:ph idx="1"/>
          </p:nvPr>
        </p:nvPicPr>
        <p:blipFill>
          <a:blip r:embed="rId5" cstate="hqprint">
            <a:extLst>
              <a:ext uri="{28A0092B-C50C-407E-A947-70E740481C1C}">
                <a14:useLocalDpi xmlns:a14="http://schemas.microsoft.com/office/drawing/2010/main" val="0"/>
              </a:ext>
            </a:extLst>
          </a:blip>
          <a:stretch>
            <a:fillRect/>
          </a:stretch>
        </p:blipFill>
        <p:spPr>
          <a:xfrm>
            <a:off x="5133475" y="1130945"/>
            <a:ext cx="7075176" cy="4916929"/>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smtClean="0">
                <a:solidFill>
                  <a:schemeClr val="bg1"/>
                </a:solidFill>
              </a:rPr>
              <a:t>Activity</a:t>
            </a:r>
            <a:br>
              <a:rPr lang="en-US" dirty="0" smtClean="0">
                <a:solidFill>
                  <a:schemeClr val="bg1"/>
                </a:solidFill>
              </a:rPr>
            </a:br>
            <a:r>
              <a:rPr lang="en-US" dirty="0" smtClean="0">
                <a:solidFill>
                  <a:schemeClr val="bg1"/>
                </a:solidFill>
              </a:rPr>
              <a:t>Diagram</a:t>
            </a:r>
            <a:endParaRPr lang="en-US" dirty="0">
              <a:solidFill>
                <a:schemeClr val="bg1"/>
              </a:solidFill>
            </a:endParaRPr>
          </a:p>
        </p:txBody>
      </p:sp>
      <p:pic>
        <p:nvPicPr>
          <p:cNvPr id="6" name="Content Placeholder 5"/>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946253" y="801688"/>
            <a:ext cx="3595395"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smtClean="0">
                <a:solidFill>
                  <a:schemeClr val="bg1"/>
                </a:solidFill>
              </a:rPr>
              <a:t>Security</a:t>
            </a:r>
            <a:endParaRPr lang="en-US" dirty="0">
              <a:solidFill>
                <a:schemeClr val="bg1"/>
              </a:solidFill>
            </a:endParaRPr>
          </a:p>
        </p:txBody>
      </p:sp>
      <p:sp>
        <p:nvSpPr>
          <p:cNvPr id="3" name="Content Placeholder 2"/>
          <p:cNvSpPr>
            <a:spLocks noGrp="1"/>
          </p:cNvSpPr>
          <p:nvPr>
            <p:ph idx="1"/>
          </p:nvPr>
        </p:nvSpPr>
        <p:spPr>
          <a:xfrm>
            <a:off x="6090574" y="801866"/>
            <a:ext cx="5306084" cy="5230634"/>
          </a:xfrm>
        </p:spPr>
        <p:txBody>
          <a:bodyPr anchor="ctr">
            <a:normAutofit fontScale="92500"/>
          </a:bodyPr>
          <a:lstStyle/>
          <a:p>
            <a:r>
              <a:rPr lang="en-US" sz="2400" dirty="0" err="1" smtClean="0">
                <a:solidFill>
                  <a:srgbClr val="000000"/>
                </a:solidFill>
              </a:rPr>
              <a:t>DriverPass</a:t>
            </a:r>
            <a:r>
              <a:rPr lang="en-US" sz="2400" dirty="0" smtClean="0">
                <a:solidFill>
                  <a:srgbClr val="000000"/>
                </a:solidFill>
              </a:rPr>
              <a:t> wants all their users information to be safe and to address that the system will:</a:t>
            </a:r>
          </a:p>
          <a:p>
            <a:r>
              <a:rPr lang="en-US" sz="2400" dirty="0" smtClean="0">
                <a:solidFill>
                  <a:srgbClr val="000000"/>
                </a:solidFill>
              </a:rPr>
              <a:t>Prevent brute force hacking attempts by limiting the amount of log in attempts and notifying the admin who can block/delete the account if necessary.</a:t>
            </a:r>
          </a:p>
          <a:p>
            <a:r>
              <a:rPr lang="en-US" sz="2400" dirty="0" smtClean="0">
                <a:solidFill>
                  <a:srgbClr val="000000"/>
                </a:solidFill>
              </a:rPr>
              <a:t>The connection between server and client will be encrypted to secure the data being transferred between the two. </a:t>
            </a:r>
          </a:p>
          <a:p>
            <a:r>
              <a:rPr lang="en-US" sz="2400" dirty="0" smtClean="0">
                <a:solidFill>
                  <a:srgbClr val="000000"/>
                </a:solidFill>
              </a:rPr>
              <a:t>The system will be updated frequently to avoid any bugs or issues that could interfere with security.</a:t>
            </a:r>
          </a:p>
          <a:p>
            <a:r>
              <a:rPr lang="en-US" sz="2400" dirty="0" smtClean="0">
                <a:solidFill>
                  <a:srgbClr val="000000"/>
                </a:solidFill>
              </a:rPr>
              <a:t>The admin will be notified of any events out of the ordinary. </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a:t>
            </a:r>
            <a:r>
              <a:rPr lang="en-US" dirty="0" smtClean="0">
                <a:solidFill>
                  <a:schemeClr val="bg1"/>
                </a:solidFill>
              </a:rPr>
              <a:t>Limitations</a:t>
            </a:r>
            <a:endParaRPr lang="en-US" dirty="0">
              <a:solidFill>
                <a:schemeClr val="bg1"/>
              </a:solidFill>
            </a:endParaRP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smtClean="0">
                <a:solidFill>
                  <a:srgbClr val="000000"/>
                </a:solidFill>
              </a:rPr>
              <a:t>There are some limitations to the system which include for the user to have a stable internet connection to interact with the system functions</a:t>
            </a:r>
          </a:p>
          <a:p>
            <a:r>
              <a:rPr lang="en-US" sz="2400" dirty="0" smtClean="0">
                <a:solidFill>
                  <a:srgbClr val="000000"/>
                </a:solidFill>
              </a:rPr>
              <a:t>Budget, time and priority of functionalities </a:t>
            </a:r>
            <a:r>
              <a:rPr lang="en-US" sz="2400" dirty="0" smtClean="0">
                <a:solidFill>
                  <a:srgbClr val="000000"/>
                </a:solidFill>
              </a:rPr>
              <a:t>will need to be considered</a:t>
            </a:r>
          </a:p>
          <a:p>
            <a:r>
              <a:rPr lang="en-US" sz="2400" dirty="0" smtClean="0">
                <a:solidFill>
                  <a:srgbClr val="000000"/>
                </a:solidFill>
              </a:rPr>
              <a:t>Vehicle limitations, </a:t>
            </a:r>
            <a:r>
              <a:rPr lang="en-US" sz="2400" dirty="0" err="1" smtClean="0">
                <a:solidFill>
                  <a:srgbClr val="000000"/>
                </a:solidFill>
              </a:rPr>
              <a:t>DriverPass</a:t>
            </a:r>
            <a:r>
              <a:rPr lang="en-US" sz="2400" dirty="0" smtClean="0">
                <a:solidFill>
                  <a:srgbClr val="000000"/>
                </a:solidFill>
              </a:rPr>
              <a:t> only has 10 cars currently so there may be issues with being booked for long periods of time</a:t>
            </a:r>
          </a:p>
          <a:p>
            <a:r>
              <a:rPr lang="en-US" sz="2400" dirty="0" smtClean="0">
                <a:solidFill>
                  <a:srgbClr val="000000"/>
                </a:solidFill>
              </a:rPr>
              <a:t>Remain in compliance with DMV standards will require consistent research on their regulations for testing</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1453</TotalTime>
  <Words>814</Words>
  <Application>Microsoft Office PowerPoint</Application>
  <PresentationFormat>Widescreen</PresentationFormat>
  <Paragraphs>57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Jacob Rethmeier</cp:lastModifiedBy>
  <cp:revision>29</cp:revision>
  <dcterms:created xsi:type="dcterms:W3CDTF">2019-10-14T02:36:52Z</dcterms:created>
  <dcterms:modified xsi:type="dcterms:W3CDTF">2024-04-15T20:36:22Z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