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Roboto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Roboto-regular.fntdata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oboto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-boldItalic.fntdata"/><Relationship Id="rId90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31367a4c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31367a4c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we choose lambda?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[help jake!]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lambda may reduce a coefficient to close to zero but generally doesn’t ignore them completely in a statistically useful model which brings us to LASSO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31367a4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331367a4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31367a4c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31367a4c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31367a4c_3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331367a4c_3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331367a4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331367a4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31367a4c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331367a4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31367a4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31367a4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31367a4c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331367a4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331367a4c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331367a4c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331367a4c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331367a4c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31367a4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31367a4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331367a4c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331367a4c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31367a4c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31367a4c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331367a4c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331367a4c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331367a4c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331367a4c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331367a4c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331367a4c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331367a4c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331367a4c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331367a4c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331367a4c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331367a4c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331367a4c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331367a4c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331367a4c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331367a4c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331367a4c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331367a4c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331367a4c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331367a4c_3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331367a4c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331367a4c_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331367a4c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331367a4c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331367a4c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331367a4c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331367a4c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331367a4c_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331367a4c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331367a4c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331367a4c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331367a4c_3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331367a4c_3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331367a4c_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331367a4c_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331367a4c_3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331367a4c_3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31367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31367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331367a4c_3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331367a4c_3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331367a4c_3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331367a4c_3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331367a4c_3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331367a4c_3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331367a4c_3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331367a4c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331367a4c_3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331367a4c_3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331367a4c_3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331367a4c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331367a4c_3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331367a4c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331367a4c_3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331367a4c_3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331367a4c_3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331367a4c_3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331367a4c_3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331367a4c_3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0078ae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0078ae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331367a4c_3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331367a4c_3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331367a4c_3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331367a4c_3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331367a4c_3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331367a4c_3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331367a4c_3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331367a4c_3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331367a4c_3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331367a4c_3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331367a4c_3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331367a4c_3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331367a4c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331367a4c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331367a4c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331367a4c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331367a4c_3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331367a4c_3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331367a4c_3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331367a4c_3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331367a4c_3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331367a4c_3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331367a4c_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331367a4c_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331367a4c_3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331367a4c_3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331367a4c_3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331367a4c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331367a4c_3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331367a4c_3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331367a4c_3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331367a4c_3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331367a4c_3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331367a4c_3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331367a4c_3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8331367a4c_3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331367a4c_3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8331367a4c_3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331367a4c_3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331367a4c_3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31367a4c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31367a4c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Ridge regression is like least squares but shrinks the estimated coefficients towards zero. Given a response vector y ∈R</a:t>
            </a:r>
            <a:r>
              <a:rPr lang="en" sz="1000"/>
              <a:t>n </a:t>
            </a:r>
            <a:r>
              <a:rPr lang="en" sz="1350"/>
              <a:t>and a predictor matrix X ∈R</a:t>
            </a:r>
            <a:r>
              <a:rPr lang="en" sz="1000"/>
              <a:t>n×p</a:t>
            </a:r>
            <a:r>
              <a:rPr lang="en" sz="1350"/>
              <a:t>, the ridge regression coefficients are defined as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331367a4c_3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331367a4c_3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331367a4c_3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331367a4c_3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331367a4c_3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331367a4c_3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331367a4c_3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331367a4c_3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331367a4c_3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8331367a4c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331367a4c_3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8331367a4c_3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331367a4c_3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8331367a4c_3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8331367a4c_3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8331367a4c_3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8331367a4c_3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8331367a4c_3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31367a4c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31367a4c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1. Predictive ability: prediction error results from bias and variance. Linear regression has low bias (zero bias) but suffers from high variance. Ridge regression sacrifices some bias to achieve a lower variance 2. Interpretative ability: with a large number of predictors, identifying a smaller subset of important variables and shrinking the others to improve accuracy. Linear regression is not capable of this.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31367a4c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31367a4c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Prices: Advanced Regression Techniques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Jake Rhodes, Phd candidate, Statistics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Matthew Lister, Master’s student, Computer Science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Chase Mortensen, Undergraduate, Computer Science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λ</a:t>
            </a:r>
            <a:endParaRPr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 also called a shrinkage parameter, is a penalty term applied to the linear regression equation to 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penalize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large 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coefficients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λ= 0, we get the linear regression estimate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λ=∞, we get β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λ in between, we are balancing two ideas: fitting a linear model of y on X, and shrinking the coefficients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* adapted from lecture slides: Tibshirani, Data Mining. “Modern Regression 1: Ridge Regression. Carnegie Mellon. 5-19-2013. 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/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(Least absolute shrinkage and selection </a:t>
            </a:r>
            <a:r>
              <a:rPr lang="en"/>
              <a:t>operator</a:t>
            </a:r>
            <a:r>
              <a:rPr lang="en"/>
              <a:t>)</a:t>
            </a:r>
            <a:endParaRPr/>
          </a:p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L1 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overfitting by “shrinking”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Eliminates unnecessary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to run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" y="3607850"/>
            <a:ext cx="4572000" cy="81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</a:t>
            </a:r>
            <a:endParaRPr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ideas of Ridge regression and LASSO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L1 and L2 </a:t>
            </a:r>
            <a:r>
              <a:rPr lang="en"/>
              <a:t>penalties</a:t>
            </a:r>
            <a:r>
              <a:rPr lang="en"/>
              <a:t>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well even if predictors are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for p &gt; n problems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" y="3331997"/>
            <a:ext cx="4572001" cy="65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 of Gradient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Trains weak learners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weighted based on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Yields stronger learners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 Uses Newton tree boosting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0" name="Google Shape;190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98050"/>
            <a:ext cx="4572000" cy="246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Bests</a:t>
            </a:r>
            <a:endParaRPr/>
          </a:p>
        </p:txBody>
      </p:sp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475" y="1841775"/>
            <a:ext cx="45910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49036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Tibshirani, Rob. “Modern regression 1: Ridge regression.”Lecture slides, </a:t>
            </a:r>
            <a:r>
              <a:rPr lang="en"/>
              <a:t>Carnegie</a:t>
            </a:r>
            <a:r>
              <a:rPr lang="en"/>
              <a:t> Mellon, 2013.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Competition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46575" y="1341200"/>
            <a:ext cx="67389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Dr. Dean De Cock collected data from Ames County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was ‘cleaned’ and used as a semester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Eventually moved to Kaggle to test aspiring data scientists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Housing Data</a:t>
            </a:r>
            <a:endParaRPr sz="2900"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23" y="1304875"/>
            <a:ext cx="8230638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6425" y="1304875"/>
            <a:ext cx="8325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8325" y="1850300"/>
            <a:ext cx="8325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2919 Observations (1460 training, 1459 test)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80 Predictor Variables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 Numerical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60 Categorical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Response: Sale Price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Lot Square Footage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Basement Square Footage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Neighborhood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51875" y="1195500"/>
            <a:ext cx="81330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Missing values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Manual imputation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Removing variables entirely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Categorical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One-hot encoding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Numerical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 transformations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Standardization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Outliers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Detected via scatterplots and Cook’s Distance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650" y="-89537"/>
            <a:ext cx="9256650" cy="532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Simple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Linear Regression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Random Forests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Principal Components </a:t>
            </a:r>
            <a:r>
              <a:rPr b="1" lang="en" sz="1600"/>
              <a:t>Regression</a:t>
            </a:r>
            <a:endParaRPr b="1" sz="1600"/>
          </a:p>
        </p:txBody>
      </p:sp>
      <p:sp>
        <p:nvSpPr>
          <p:cNvPr id="125" name="Google Shape;125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Extensions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Ridge Regression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Lasso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Elastic Net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XGBoost</a:t>
            </a:r>
            <a:endParaRPr b="1" sz="1600"/>
          </a:p>
        </p:txBody>
      </p:sp>
      <p:sp>
        <p:nvSpPr>
          <p:cNvPr id="128" name="Google Shape;128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Ensemble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Weighted XGBoost with LASSO</a:t>
            </a: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7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7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Equation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 of OLS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overfitting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0" y="3270775"/>
            <a:ext cx="4960675" cy="14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5170500" y="3396150"/>
            <a:ext cx="3606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adapted from lecture slides: Tibshirani, Data Mining. “Modern Regression 1: Ridge Regression. Carnegie Mellon. 5-19-2013.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8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8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8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8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8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9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9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of linear regression</a:t>
            </a:r>
            <a:endParaRPr/>
          </a:p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bias -&gt; large variance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Considers all variables equally</a:t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 sz="2800">
                <a:solidFill>
                  <a:srgbClr val="000000"/>
                </a:solidFill>
              </a:rPr>
              <a:t>Predictive ability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 sz="2800">
                <a:solidFill>
                  <a:srgbClr val="000000"/>
                </a:solidFill>
              </a:rPr>
              <a:t>Interpretative ability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* adapted from lecture slides: Tibshirani, Data Mining. “Modern Regression 1: Ridge Regression. Carnegie Mellon. 5-19-2013.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649" name="Google Shape;649;p9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9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651" name="Google Shape;651;p9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652" name="Google Shape;652;p9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3" name="Google Shape;653;p9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92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655" name="Google Shape;655;p9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657" name="Google Shape;657;p9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658" name="Google Shape;658;p9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9" name="Google Shape;659;p9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92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661" name="Google Shape;661;p9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9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663" name="Google Shape;663;p9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664" name="Google Shape;664;p9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5" name="Google Shape;665;p9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92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667" name="Google Shape;667;p9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9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669" name="Google Shape;669;p9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670" name="Google Shape;670;p9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1" name="Google Shape;671;p9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92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673" name="Google Shape;673;p9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9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675" name="Google Shape;675;p9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676" name="Google Shape;676;p9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7" name="Google Shape;677;p9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9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684" name="Google Shape;684;p93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93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93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87" name="Google Shape;687;p93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688" name="Google Shape;688;p93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689" name="Google Shape;689;p93"/>
            <p:cNvCxnSpPr>
              <a:stCxn id="684" idx="2"/>
              <a:endCxn id="690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93"/>
            <p:cNvCxnSpPr>
              <a:stCxn id="684" idx="2"/>
              <a:endCxn id="692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3" name="Google Shape;693;p93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93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93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95" name="Google Shape;695;p93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696" name="Google Shape;696;p93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697" name="Google Shape;697;p93"/>
            <p:cNvCxnSpPr>
              <a:stCxn id="693" idx="2"/>
              <a:endCxn id="698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9" name="Google Shape;699;p93"/>
            <p:cNvCxnSpPr>
              <a:stCxn id="693" idx="2"/>
              <a:endCxn id="700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93"/>
            <p:cNvCxnSpPr>
              <a:stCxn id="693" idx="2"/>
              <a:endCxn id="702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03" name="Google Shape;703;p93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93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93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05" name="Google Shape;705;p93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6" name="Google Shape;706;p93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93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93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08" name="Google Shape;708;p93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9" name="Google Shape;709;p93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93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93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1" name="Google Shape;711;p93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12" name="Google Shape;712;p93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93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93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4" name="Google Shape;714;p93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715" name="Google Shape;715;p93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716" name="Google Shape;716;p93"/>
            <p:cNvCxnSpPr>
              <a:stCxn id="712" idx="2"/>
              <a:endCxn id="717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8" name="Google Shape;718;p93"/>
            <p:cNvCxnSpPr>
              <a:stCxn id="712" idx="2"/>
              <a:endCxn id="719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20" name="Google Shape;720;p93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93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93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22" name="Google Shape;722;p93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23" name="Google Shape;723;p93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93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93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25" name="Google Shape;725;p93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9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731" name="Google Shape;731;p9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32" name="Google Shape;732;p9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33" name="Google Shape;733;p9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34" name="Google Shape;734;p9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35" name="Google Shape;735;p9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36" name="Google Shape;736;p9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37" name="Google Shape;737;p9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38" name="Google Shape;738;p9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39" name="Google Shape;739;p9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40" name="Google Shape;740;p9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741" name="Google Shape;741;p9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9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743" name="Google Shape;743;p9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744" name="Google Shape;744;p9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745" name="Google Shape;745;p94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46" name="Google Shape;746;p9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9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9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9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9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9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9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9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756" name="Google Shape;756;p94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57" name="Google Shape;757;p9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9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9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9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9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9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9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9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94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Regression’s Solution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reduce the </a:t>
            </a:r>
            <a:r>
              <a:rPr lang="en"/>
              <a:t>coefficients</a:t>
            </a:r>
            <a:r>
              <a:rPr lang="en"/>
              <a:t> to find a smaller variance by adding a penalty term</a:t>
            </a:r>
            <a:endParaRPr/>
          </a:p>
        </p:txBody>
      </p:sp>
      <p:sp>
        <p:nvSpPr>
          <p:cNvPr id="153" name="Google Shape;153;p21"/>
          <p:cNvSpPr txBox="1"/>
          <p:nvPr>
            <p:ph idx="2" type="body"/>
          </p:nvPr>
        </p:nvSpPr>
        <p:spPr>
          <a:xfrm>
            <a:off x="4957400" y="7779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* adapted from lecture slides: Tibshirani, Data Mining. “Modern Regression 1: Ridge Regression. Carnegie Mellon. 5-19-2013.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125" y="400688"/>
            <a:ext cx="27051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