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uwaterloo-voice/a-deep-dive-into-regularization-eec8ab648bce"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Jake 4,5, 6, 7 14-17, 21</a:t>
            </a:r>
            <a:endParaRPr/>
          </a:p>
          <a:p>
            <a:pPr indent="0" lvl="0" marL="0" rtl="0" algn="l">
              <a:spcBef>
                <a:spcPts val="0"/>
              </a:spcBef>
              <a:spcAft>
                <a:spcPts val="0"/>
              </a:spcAft>
              <a:buNone/>
            </a:pPr>
            <a:r>
              <a:rPr lang="en"/>
              <a:t>Chase 17-20</a:t>
            </a:r>
            <a:endParaRPr/>
          </a:p>
          <a:p>
            <a:pPr indent="0" lvl="0" marL="0" rtl="0" algn="l">
              <a:spcBef>
                <a:spcPts val="0"/>
              </a:spcBef>
              <a:spcAft>
                <a:spcPts val="0"/>
              </a:spcAft>
              <a:buNone/>
            </a:pPr>
            <a:r>
              <a:rPr lang="en"/>
              <a:t>Matthew 1,2,3, 8-13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331367a4c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331367a4c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t>Developed by Hoerl and Kennard</a:t>
            </a:r>
            <a:endParaRPr sz="1350"/>
          </a:p>
          <a:p>
            <a:pPr indent="0" lvl="0" marL="0" rtl="0" algn="l">
              <a:spcBef>
                <a:spcPts val="0"/>
              </a:spcBef>
              <a:spcAft>
                <a:spcPts val="0"/>
              </a:spcAft>
              <a:buNone/>
            </a:pPr>
            <a:r>
              <a:rPr lang="en" sz="1350"/>
              <a:t>Ridge regression is like least squares but shrinks the estimated coefficients towards zero. Given a response vector y ∈R</a:t>
            </a:r>
            <a:r>
              <a:rPr lang="en" sz="1000"/>
              <a:t>n </a:t>
            </a:r>
            <a:r>
              <a:rPr lang="en" sz="1350"/>
              <a:t>and a predictor matrix X ∈R</a:t>
            </a:r>
            <a:r>
              <a:rPr lang="en" sz="1000"/>
              <a:t>n×p</a:t>
            </a:r>
            <a:r>
              <a:rPr lang="en" sz="1350"/>
              <a:t>, the ridge regression coefficients are defined as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331367a4c_6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331367a4c_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331367a4c_6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331367a4c_6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do we choose lambda? </a:t>
            </a:r>
            <a:endParaRPr/>
          </a:p>
          <a:p>
            <a:pPr indent="0" lvl="0" marL="0" rtl="0" algn="l">
              <a:spcBef>
                <a:spcPts val="0"/>
              </a:spcBef>
              <a:spcAft>
                <a:spcPts val="0"/>
              </a:spcAft>
              <a:buNone/>
            </a:pPr>
            <a:r>
              <a:rPr lang="en"/>
              <a:t>Cross-validation --</a:t>
            </a:r>
            <a:r>
              <a:rPr lang="en"/>
              <a:t>partition</a:t>
            </a:r>
            <a:r>
              <a:rPr lang="en"/>
              <a:t> data into even sized groups, train model on all groups except 1, test the model on remaining, then iterate through all groups.</a:t>
            </a:r>
            <a:endParaRPr/>
          </a:p>
          <a:p>
            <a:pPr indent="0" lvl="0" marL="0" rtl="0" algn="l">
              <a:spcBef>
                <a:spcPts val="0"/>
              </a:spcBef>
              <a:spcAft>
                <a:spcPts val="0"/>
              </a:spcAft>
              <a:buNone/>
            </a:pPr>
            <a:r>
              <a:rPr lang="en"/>
              <a:t>Remember that lambda may reduce a coefficient to close to zero but generally doesn’t ignore them completely in a statistically useful model which brings us to LASSO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34f39f8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34f39f8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Roboto"/>
              <a:buChar char="●"/>
            </a:pPr>
            <a:r>
              <a:rPr lang="en"/>
              <a:t>Lambda 1-se gives the most regularized model within one standard error of the lambda min.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331367a4c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331367a4c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Jake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34f39f8c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34f39f8c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Jake</a:t>
            </a:r>
            <a:endParaRPr/>
          </a:p>
          <a:p>
            <a:pPr indent="0" lvl="0" marL="0" rtl="0" algn="l">
              <a:spcBef>
                <a:spcPts val="0"/>
              </a:spcBef>
              <a:spcAft>
                <a:spcPts val="0"/>
              </a:spcAft>
              <a:buNone/>
            </a:pPr>
            <a:r>
              <a:rPr lang="en" u="sng">
                <a:solidFill>
                  <a:schemeClr val="hlink"/>
                </a:solidFill>
                <a:hlinkClick r:id="rId2"/>
              </a:rPr>
              <a:t>https://medium.com/uwaterloo-voice/a-deep-dive-into-regularization-eec8ab648bce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331367a4c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331367a4c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331367a4c_3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331367a4c_3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Jake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331367a4c_7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331367a4c_7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8331367a4c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331367a4c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331367a4c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331367a4c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8331367a4c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331367a4c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8331367a4c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331367a4c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Jake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8331367a4c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331367a4c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8331367a4c_6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8331367a4c_6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8331367a4c_6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331367a4c_6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Jake 4,5, LASSO ELASTIC</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331367a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331367a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Jake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34f39f8c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34f39f8c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Jake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30078ae6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30078ae6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Jake</a:t>
            </a:r>
            <a:endParaRPr/>
          </a:p>
          <a:p>
            <a:pPr indent="0" lvl="0" marL="0" rtl="0" algn="l">
              <a:spcBef>
                <a:spcPts val="0"/>
              </a:spcBef>
              <a:spcAft>
                <a:spcPts val="0"/>
              </a:spcAft>
              <a:buNone/>
            </a:pPr>
            <a:r>
              <a:rPr lang="en"/>
              <a:t>Threshold value 4/#of observations, but we decided to only remove the top 7</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3685ac38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3685ac38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331367a4c_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331367a4c_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t>1. Predictive ability: prediction error results from bias and variance. Linear regression has low bias (zero bias) but suffers from high variance. Ridge regression sacrifices some bias to achieve a lower variance 2. Interpretative ability: with a large number of predictors, identifying a smaller subset of important variables and shrinking the others to improve accuracy. Linear regression is not capable of this.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hyperlink" Target="https://medium.com/uwaterloo-voice/a-deep-dive-into-regularization-eec8ab648bc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hyperlink" Target="https://doi.org/10.1023/A:1010933404324" TargetMode="External"/><Relationship Id="rId4" Type="http://schemas.openxmlformats.org/officeDocument/2006/relationships/hyperlink" Target="https://medium.com/syncedreview/tree-boosting-with-xgboost-why-does-xgboost-win-every-machine-learning-competition-ca8034c0b283"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https://doi.org/10.1023/A:1010933404324" TargetMode="External"/><Relationship Id="rId4" Type="http://schemas.openxmlformats.org/officeDocument/2006/relationships/hyperlink" Target="https://doi.org/10.1023/A:1010933404324" TargetMode="External"/><Relationship Id="rId5" Type="http://schemas.openxmlformats.org/officeDocument/2006/relationships/hyperlink" Target="https://doi.org/10.1023/A:1010933404324" TargetMode="External"/><Relationship Id="rId6" Type="http://schemas.openxmlformats.org/officeDocument/2006/relationships/hyperlink" Target="https://doi.org/10.2307/1271436" TargetMode="External"/><Relationship Id="rId7" Type="http://schemas.openxmlformats.org/officeDocument/2006/relationships/hyperlink" Target="http://www.jstor.org/stable/3647580" TargetMode="External"/><Relationship Id="rId8" Type="http://schemas.openxmlformats.org/officeDocument/2006/relationships/hyperlink" Target="https://web.stanford.edu/~hastie/Papers/Glmnet_Vignette.pd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s://doi.org/10.1145/2939672.2939785" TargetMode="External"/><Relationship Id="rId4" Type="http://schemas.openxmlformats.org/officeDocument/2006/relationships/hyperlink" Target="http://www.amstat.org/publications/jse/v19n3/decock.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hyperlink" Target="https://en.wikipedia.org/wiki/Linear_regress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House Prices: Advanced Regression Techniques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Jake Rhodes, Phd candidate, Statistics </a:t>
            </a:r>
            <a:endParaRPr b="1"/>
          </a:p>
          <a:p>
            <a:pPr indent="0" lvl="0" marL="0" rtl="0" algn="l">
              <a:spcBef>
                <a:spcPts val="0"/>
              </a:spcBef>
              <a:spcAft>
                <a:spcPts val="0"/>
              </a:spcAft>
              <a:buNone/>
            </a:pPr>
            <a:r>
              <a:rPr b="1" lang="en"/>
              <a:t>Matthew Lister, Master’s student, Computer Science</a:t>
            </a:r>
            <a:endParaRPr b="1"/>
          </a:p>
          <a:p>
            <a:pPr indent="0" lvl="0" marL="0" rtl="0" algn="l">
              <a:spcBef>
                <a:spcPts val="0"/>
              </a:spcBef>
              <a:spcAft>
                <a:spcPts val="0"/>
              </a:spcAft>
              <a:buNone/>
            </a:pPr>
            <a:r>
              <a:rPr b="1" lang="en"/>
              <a:t>Chase Mortensen, Undergraduate, Computer Science</a:t>
            </a:r>
            <a:endParaRPr b="1"/>
          </a:p>
          <a:p>
            <a:pPr indent="0" lvl="0" marL="0" rtl="0" algn="l">
              <a:spcBef>
                <a:spcPts val="0"/>
              </a:spcBef>
              <a:spcAft>
                <a:spcPts val="0"/>
              </a:spcAft>
              <a:buNone/>
            </a:pPr>
            <a:r>
              <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Ridge Regression</a:t>
            </a:r>
            <a:endParaRPr/>
          </a:p>
        </p:txBody>
      </p:sp>
      <p:sp>
        <p:nvSpPr>
          <p:cNvPr id="159" name="Google Shape;159;p22"/>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Optimization Equation</a:t>
            </a:r>
            <a:endParaRPr/>
          </a:p>
        </p:txBody>
      </p:sp>
      <p:sp>
        <p:nvSpPr>
          <p:cNvPr id="160" name="Google Shape;160;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Extension of OLS regression</a:t>
            </a:r>
            <a:endParaRPr/>
          </a:p>
          <a:p>
            <a:pPr indent="-342900" lvl="0" marL="457200" rtl="0" algn="l">
              <a:spcBef>
                <a:spcPts val="0"/>
              </a:spcBef>
              <a:spcAft>
                <a:spcPts val="0"/>
              </a:spcAft>
              <a:buSzPts val="1800"/>
              <a:buChar char="●"/>
            </a:pPr>
            <a:r>
              <a:rPr lang="en"/>
              <a:t>L2 Penalty</a:t>
            </a:r>
            <a:endParaRPr/>
          </a:p>
          <a:p>
            <a:pPr indent="-342900" lvl="0" marL="457200" rtl="0" algn="l">
              <a:spcBef>
                <a:spcPts val="0"/>
              </a:spcBef>
              <a:spcAft>
                <a:spcPts val="0"/>
              </a:spcAft>
              <a:buSzPts val="1800"/>
              <a:buChar char="●"/>
            </a:pPr>
            <a:r>
              <a:rPr lang="en"/>
              <a:t>Reduces overfitting</a:t>
            </a:r>
            <a:endParaRPr/>
          </a:p>
        </p:txBody>
      </p:sp>
      <p:pic>
        <p:nvPicPr>
          <p:cNvPr id="161" name="Google Shape;161;p22"/>
          <p:cNvPicPr preferRelativeResize="0"/>
          <p:nvPr/>
        </p:nvPicPr>
        <p:blipFill>
          <a:blip r:embed="rId3">
            <a:alphaModFix/>
          </a:blip>
          <a:stretch>
            <a:fillRect/>
          </a:stretch>
        </p:blipFill>
        <p:spPr>
          <a:xfrm>
            <a:off x="0" y="3361253"/>
            <a:ext cx="4572000" cy="1321322"/>
          </a:xfrm>
          <a:prstGeom prst="rect">
            <a:avLst/>
          </a:prstGeom>
          <a:noFill/>
          <a:ln>
            <a:noFill/>
          </a:ln>
        </p:spPr>
      </p:pic>
      <p:sp>
        <p:nvSpPr>
          <p:cNvPr id="162" name="Google Shape;162;p22"/>
          <p:cNvSpPr txBox="1"/>
          <p:nvPr/>
        </p:nvSpPr>
        <p:spPr>
          <a:xfrm>
            <a:off x="5170500" y="3396150"/>
            <a:ext cx="3606000" cy="10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adapted from lecture slides: Tibshirani, Data Mining. “Modern Regression 1: Ridge Regression. Carnegie Mellon. 5-19-2013.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Ridge </a:t>
            </a:r>
            <a:r>
              <a:rPr lang="en"/>
              <a:t>Regression</a:t>
            </a:r>
            <a:r>
              <a:rPr lang="en"/>
              <a:t> idea</a:t>
            </a:r>
            <a:endParaRPr/>
          </a:p>
        </p:txBody>
      </p:sp>
      <p:sp>
        <p:nvSpPr>
          <p:cNvPr id="168" name="Google Shape;168;p23"/>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 can reduce the </a:t>
            </a:r>
            <a:r>
              <a:rPr lang="en"/>
              <a:t>coefficients</a:t>
            </a:r>
            <a:r>
              <a:rPr lang="en"/>
              <a:t> to find a smaller variance by adding a penalty term</a:t>
            </a:r>
            <a:endParaRPr/>
          </a:p>
        </p:txBody>
      </p:sp>
      <p:sp>
        <p:nvSpPr>
          <p:cNvPr id="169" name="Google Shape;169;p23"/>
          <p:cNvSpPr txBox="1"/>
          <p:nvPr>
            <p:ph idx="2" type="body"/>
          </p:nvPr>
        </p:nvSpPr>
        <p:spPr>
          <a:xfrm>
            <a:off x="4957400" y="7779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lnSpc>
                <a:spcPct val="100000"/>
              </a:lnSpc>
              <a:spcBef>
                <a:spcPts val="160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adapted from lecture slides: Tibshirani, Data Mining. “Modern Regression 1: Ridge Regression. Carnegie Mellon. 5-19-2013. </a:t>
            </a:r>
            <a:endParaRPr sz="1400">
              <a:solidFill>
                <a:srgbClr val="000000"/>
              </a:solidFill>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70" name="Google Shape;170;p23"/>
          <p:cNvPicPr preferRelativeResize="0"/>
          <p:nvPr/>
        </p:nvPicPr>
        <p:blipFill>
          <a:blip r:embed="rId3">
            <a:alphaModFix/>
          </a:blip>
          <a:stretch>
            <a:fillRect/>
          </a:stretch>
        </p:blipFill>
        <p:spPr>
          <a:xfrm>
            <a:off x="5352125" y="400688"/>
            <a:ext cx="2705100" cy="2657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Introducing λ</a:t>
            </a:r>
            <a:endParaRPr/>
          </a:p>
        </p:txBody>
      </p:sp>
      <p:sp>
        <p:nvSpPr>
          <p:cNvPr id="176" name="Google Shape;176;p24"/>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50">
                <a:solidFill>
                  <a:srgbClr val="000000"/>
                </a:solidFill>
                <a:latin typeface="Arial"/>
                <a:ea typeface="Arial"/>
                <a:cs typeface="Arial"/>
                <a:sym typeface="Arial"/>
              </a:rPr>
              <a:t>λ also called a shrinkage parameter, is a penalty term applied to the linear regression equation to </a:t>
            </a:r>
            <a:r>
              <a:rPr lang="en" sz="1350">
                <a:solidFill>
                  <a:srgbClr val="000000"/>
                </a:solidFill>
                <a:latin typeface="Arial"/>
                <a:ea typeface="Arial"/>
                <a:cs typeface="Arial"/>
                <a:sym typeface="Arial"/>
              </a:rPr>
              <a:t>penalize</a:t>
            </a:r>
            <a:r>
              <a:rPr lang="en" sz="1350">
                <a:solidFill>
                  <a:srgbClr val="000000"/>
                </a:solidFill>
                <a:latin typeface="Arial"/>
                <a:ea typeface="Arial"/>
                <a:cs typeface="Arial"/>
                <a:sym typeface="Arial"/>
              </a:rPr>
              <a:t> large </a:t>
            </a:r>
            <a:r>
              <a:rPr lang="en" sz="1350">
                <a:solidFill>
                  <a:srgbClr val="000000"/>
                </a:solidFill>
                <a:latin typeface="Arial"/>
                <a:ea typeface="Arial"/>
                <a:cs typeface="Arial"/>
                <a:sym typeface="Arial"/>
              </a:rPr>
              <a:t>coefficients</a:t>
            </a:r>
            <a:r>
              <a:rPr lang="en" sz="1350">
                <a:solidFill>
                  <a:srgbClr val="000000"/>
                </a:solidFill>
                <a:latin typeface="Arial"/>
                <a:ea typeface="Arial"/>
                <a:cs typeface="Arial"/>
                <a:sym typeface="Arial"/>
              </a:rPr>
              <a:t> </a:t>
            </a:r>
            <a:endParaRPr/>
          </a:p>
        </p:txBody>
      </p:sp>
      <p:sp>
        <p:nvSpPr>
          <p:cNvPr id="177" name="Google Shape;177;p2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50">
                <a:solidFill>
                  <a:srgbClr val="FFFFFF"/>
                </a:solidFill>
                <a:latin typeface="Arial"/>
                <a:ea typeface="Arial"/>
                <a:cs typeface="Arial"/>
                <a:sym typeface="Arial"/>
              </a:rPr>
              <a:t>When λ= 0, we get the linear regression estimate</a:t>
            </a:r>
            <a:r>
              <a:rPr lang="en" sz="1000">
                <a:solidFill>
                  <a:srgbClr val="FFFFFF"/>
                </a:solidFill>
                <a:latin typeface="Courier New"/>
                <a:ea typeface="Courier New"/>
                <a:cs typeface="Courier New"/>
                <a:sym typeface="Courier New"/>
              </a:rPr>
              <a:t>I</a:t>
            </a:r>
            <a:endParaRPr sz="1000">
              <a:solidFill>
                <a:srgbClr val="FFFFFF"/>
              </a:solidFill>
              <a:latin typeface="Courier New"/>
              <a:ea typeface="Courier New"/>
              <a:cs typeface="Courier New"/>
              <a:sym typeface="Courier New"/>
            </a:endParaRPr>
          </a:p>
          <a:p>
            <a:pPr indent="0" lvl="0" marL="0" rtl="0" algn="l">
              <a:spcBef>
                <a:spcPts val="1600"/>
              </a:spcBef>
              <a:spcAft>
                <a:spcPts val="0"/>
              </a:spcAft>
              <a:buNone/>
            </a:pPr>
            <a:r>
              <a:rPr lang="en" sz="1350">
                <a:solidFill>
                  <a:srgbClr val="FFFFFF"/>
                </a:solidFill>
                <a:latin typeface="Arial"/>
                <a:ea typeface="Arial"/>
                <a:cs typeface="Arial"/>
                <a:sym typeface="Arial"/>
              </a:rPr>
              <a:t>When λ=∞, we get β</a:t>
            </a:r>
            <a:r>
              <a:rPr lang="en" sz="1000">
                <a:solidFill>
                  <a:srgbClr val="FFFFFF"/>
                </a:solidFill>
                <a:latin typeface="Arial"/>
                <a:ea typeface="Arial"/>
                <a:cs typeface="Arial"/>
                <a:sym typeface="Arial"/>
              </a:rPr>
              <a:t>ridge</a:t>
            </a:r>
            <a:r>
              <a:rPr lang="en" sz="1350">
                <a:solidFill>
                  <a:srgbClr val="FFFFFF"/>
                </a:solidFill>
                <a:latin typeface="Arial"/>
                <a:ea typeface="Arial"/>
                <a:cs typeface="Arial"/>
                <a:sym typeface="Arial"/>
              </a:rPr>
              <a:t>= 0</a:t>
            </a:r>
            <a:r>
              <a:rPr lang="en" sz="1000">
                <a:solidFill>
                  <a:srgbClr val="FFFFFF"/>
                </a:solidFill>
                <a:latin typeface="Courier New"/>
                <a:ea typeface="Courier New"/>
                <a:cs typeface="Courier New"/>
                <a:sym typeface="Courier New"/>
              </a:rPr>
              <a:t>I</a:t>
            </a:r>
            <a:endParaRPr sz="1000">
              <a:solidFill>
                <a:srgbClr val="FFFFFF"/>
              </a:solidFill>
              <a:latin typeface="Courier New"/>
              <a:ea typeface="Courier New"/>
              <a:cs typeface="Courier New"/>
              <a:sym typeface="Courier New"/>
            </a:endParaRPr>
          </a:p>
          <a:p>
            <a:pPr indent="0" lvl="0" marL="0" rtl="0" algn="l">
              <a:spcBef>
                <a:spcPts val="1600"/>
              </a:spcBef>
              <a:spcAft>
                <a:spcPts val="0"/>
              </a:spcAft>
              <a:buNone/>
            </a:pPr>
            <a:r>
              <a:rPr lang="en" sz="1350">
                <a:solidFill>
                  <a:srgbClr val="FFFFFF"/>
                </a:solidFill>
                <a:latin typeface="Arial"/>
                <a:ea typeface="Arial"/>
                <a:cs typeface="Arial"/>
                <a:sym typeface="Arial"/>
              </a:rPr>
              <a:t>For λ in between, we are balancing two ideas: fitting a linear model of y on X, and shrinking the coefficients</a:t>
            </a:r>
            <a:endParaRPr sz="1350">
              <a:solidFill>
                <a:srgbClr val="FFFFFF"/>
              </a:solidFill>
              <a:latin typeface="Arial"/>
              <a:ea typeface="Arial"/>
              <a:cs typeface="Arial"/>
              <a:sym typeface="Arial"/>
            </a:endParaRPr>
          </a:p>
          <a:p>
            <a:pPr indent="0" lvl="0" marL="0" rtl="0" algn="l">
              <a:spcBef>
                <a:spcPts val="1600"/>
              </a:spcBef>
              <a:spcAft>
                <a:spcPts val="0"/>
              </a:spcAft>
              <a:buNone/>
            </a:pPr>
            <a:r>
              <a:t/>
            </a:r>
            <a:endParaRPr sz="1350">
              <a:solidFill>
                <a:srgbClr val="FFFFFF"/>
              </a:solidFill>
              <a:latin typeface="Arial"/>
              <a:ea typeface="Arial"/>
              <a:cs typeface="Arial"/>
              <a:sym typeface="Arial"/>
            </a:endParaRPr>
          </a:p>
          <a:p>
            <a:pPr indent="0" lvl="0" marL="0" rtl="0" algn="l">
              <a:lnSpc>
                <a:spcPct val="100000"/>
              </a:lnSpc>
              <a:spcBef>
                <a:spcPts val="1600"/>
              </a:spcBef>
              <a:spcAft>
                <a:spcPts val="0"/>
              </a:spcAft>
              <a:buNone/>
            </a:pPr>
            <a:r>
              <a:rPr lang="en" sz="1400">
                <a:solidFill>
                  <a:srgbClr val="000000"/>
                </a:solidFill>
              </a:rPr>
              <a:t>* adapted from lecture slides: Tibshirani, Data Mining. “Modern Regression 1: Ridge Regression. Carnegie Mellon. 5-19-2013. </a:t>
            </a:r>
            <a:endParaRPr sz="1350">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13" y="76275"/>
            <a:ext cx="4045200" cy="88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Selecting λ</a:t>
            </a:r>
            <a:endParaRPr/>
          </a:p>
        </p:txBody>
      </p:sp>
      <p:sp>
        <p:nvSpPr>
          <p:cNvPr id="183" name="Google Shape;183;p2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Range of values considered:</a:t>
            </a:r>
            <a:endParaRPr/>
          </a:p>
          <a:p>
            <a:pPr indent="-317500" lvl="1" marL="914400" rtl="0" algn="l">
              <a:spcBef>
                <a:spcPts val="0"/>
              </a:spcBef>
              <a:spcAft>
                <a:spcPts val="0"/>
              </a:spcAft>
              <a:buSzPts val="1400"/>
              <a:buChar char="○"/>
            </a:pPr>
            <a:r>
              <a:rPr lang="en" sz="1800"/>
              <a:t>Min: 0.0001</a:t>
            </a:r>
            <a:endParaRPr sz="1800"/>
          </a:p>
          <a:p>
            <a:pPr indent="-317500" lvl="1" marL="914400" rtl="0" algn="l">
              <a:spcBef>
                <a:spcPts val="0"/>
              </a:spcBef>
              <a:spcAft>
                <a:spcPts val="0"/>
              </a:spcAft>
              <a:buSzPts val="1400"/>
              <a:buChar char="○"/>
            </a:pPr>
            <a:r>
              <a:rPr lang="en" sz="1800"/>
              <a:t>Max: smallest value for which all coefficients are 0</a:t>
            </a:r>
            <a:endParaRPr sz="1800"/>
          </a:p>
          <a:p>
            <a:pPr indent="-342900" lvl="0" marL="457200" rtl="0" algn="l">
              <a:spcBef>
                <a:spcPts val="0"/>
              </a:spcBef>
              <a:spcAft>
                <a:spcPts val="0"/>
              </a:spcAft>
              <a:buSzPts val="1800"/>
              <a:buChar char="●"/>
            </a:pPr>
            <a:r>
              <a:rPr lang="en"/>
              <a:t>Cross validation is used for λ selection</a:t>
            </a:r>
            <a:endParaRPr/>
          </a:p>
          <a:p>
            <a:pPr indent="-317500" lvl="1" marL="914400" rtl="0" algn="l">
              <a:spcBef>
                <a:spcPts val="0"/>
              </a:spcBef>
              <a:spcAft>
                <a:spcPts val="0"/>
              </a:spcAft>
              <a:buSzPts val="1400"/>
              <a:buChar char="○"/>
            </a:pPr>
            <a:r>
              <a:rPr lang="en" sz="1800"/>
              <a:t>Measure: MSE</a:t>
            </a:r>
            <a:endParaRPr sz="1800"/>
          </a:p>
          <a:p>
            <a:pPr indent="-317500" lvl="1" marL="914400" rtl="0" algn="l">
              <a:spcBef>
                <a:spcPts val="0"/>
              </a:spcBef>
              <a:spcAft>
                <a:spcPts val="0"/>
              </a:spcAft>
              <a:buSzPts val="1400"/>
              <a:buChar char="○"/>
            </a:pPr>
            <a:r>
              <a:rPr lang="en" sz="1800"/>
              <a:t>λ 1-se </a:t>
            </a:r>
            <a:r>
              <a:rPr lang="en" sz="1800"/>
              <a:t> used to prevent overfitting</a:t>
            </a:r>
            <a:endParaRPr/>
          </a:p>
          <a:p>
            <a:pPr indent="0" lvl="0" marL="0" rtl="0" algn="l">
              <a:spcBef>
                <a:spcPts val="1600"/>
              </a:spcBef>
              <a:spcAft>
                <a:spcPts val="1600"/>
              </a:spcAft>
              <a:buNone/>
            </a:pPr>
            <a:r>
              <a:rPr lang="en"/>
              <a:t>(Hastie and Quian)</a:t>
            </a:r>
            <a:endParaRPr/>
          </a:p>
        </p:txBody>
      </p:sp>
      <p:pic>
        <p:nvPicPr>
          <p:cNvPr id="184" name="Google Shape;184;p25"/>
          <p:cNvPicPr preferRelativeResize="0"/>
          <p:nvPr/>
        </p:nvPicPr>
        <p:blipFill>
          <a:blip r:embed="rId3">
            <a:alphaModFix/>
          </a:blip>
          <a:stretch>
            <a:fillRect/>
          </a:stretch>
        </p:blipFill>
        <p:spPr>
          <a:xfrm>
            <a:off x="231488" y="957975"/>
            <a:ext cx="3582224" cy="3545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LASSO</a:t>
            </a:r>
            <a:endParaRPr/>
          </a:p>
        </p:txBody>
      </p:sp>
      <p:sp>
        <p:nvSpPr>
          <p:cNvPr id="190" name="Google Shape;190;p26"/>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(Least </a:t>
            </a:r>
            <a:r>
              <a:rPr lang="en"/>
              <a:t>absolute</a:t>
            </a:r>
            <a:r>
              <a:rPr lang="en"/>
              <a:t> shrinkage and selection </a:t>
            </a:r>
            <a:r>
              <a:rPr lang="en"/>
              <a:t>operator</a:t>
            </a:r>
            <a:r>
              <a:rPr lang="en"/>
              <a:t>)</a:t>
            </a:r>
            <a:endParaRPr/>
          </a:p>
        </p:txBody>
      </p:sp>
      <p:sp>
        <p:nvSpPr>
          <p:cNvPr id="191" name="Google Shape;191;p2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L1 Penalty</a:t>
            </a:r>
            <a:endParaRPr/>
          </a:p>
          <a:p>
            <a:pPr indent="-342900" lvl="0" marL="457200" rtl="0" algn="l">
              <a:spcBef>
                <a:spcPts val="0"/>
              </a:spcBef>
              <a:spcAft>
                <a:spcPts val="0"/>
              </a:spcAft>
              <a:buSzPts val="1800"/>
              <a:buChar char="●"/>
            </a:pPr>
            <a:r>
              <a:rPr lang="en"/>
              <a:t>Reduces overfitting by “shrinking” variables</a:t>
            </a:r>
            <a:endParaRPr/>
          </a:p>
          <a:p>
            <a:pPr indent="-342900" lvl="0" marL="457200" rtl="0" algn="l">
              <a:spcBef>
                <a:spcPts val="0"/>
              </a:spcBef>
              <a:spcAft>
                <a:spcPts val="0"/>
              </a:spcAft>
              <a:buSzPts val="1800"/>
              <a:buChar char="●"/>
            </a:pPr>
            <a:r>
              <a:rPr lang="en"/>
              <a:t>Eliminates unnecessary variables</a:t>
            </a:r>
            <a:endParaRPr/>
          </a:p>
          <a:p>
            <a:pPr indent="-342900" lvl="0" marL="457200" rtl="0" algn="l">
              <a:spcBef>
                <a:spcPts val="0"/>
              </a:spcBef>
              <a:spcAft>
                <a:spcPts val="0"/>
              </a:spcAft>
              <a:buSzPts val="1800"/>
              <a:buChar char="●"/>
            </a:pPr>
            <a:r>
              <a:rPr lang="en"/>
              <a:t>Quick to run</a:t>
            </a:r>
            <a:endParaRPr/>
          </a:p>
        </p:txBody>
      </p:sp>
      <p:pic>
        <p:nvPicPr>
          <p:cNvPr id="192" name="Google Shape;192;p26"/>
          <p:cNvPicPr preferRelativeResize="0"/>
          <p:nvPr/>
        </p:nvPicPr>
        <p:blipFill>
          <a:blip r:embed="rId3">
            <a:alphaModFix/>
          </a:blip>
          <a:stretch>
            <a:fillRect/>
          </a:stretch>
        </p:blipFill>
        <p:spPr>
          <a:xfrm>
            <a:off x="2100" y="3607850"/>
            <a:ext cx="4572000" cy="81144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pic>
        <p:nvPicPr>
          <p:cNvPr id="197" name="Google Shape;197;p27"/>
          <p:cNvPicPr preferRelativeResize="0"/>
          <p:nvPr/>
        </p:nvPicPr>
        <p:blipFill>
          <a:blip r:embed="rId3">
            <a:alphaModFix/>
          </a:blip>
          <a:stretch>
            <a:fillRect/>
          </a:stretch>
        </p:blipFill>
        <p:spPr>
          <a:xfrm>
            <a:off x="986663" y="0"/>
            <a:ext cx="7170676" cy="4881999"/>
          </a:xfrm>
          <a:prstGeom prst="rect">
            <a:avLst/>
          </a:prstGeom>
          <a:noFill/>
          <a:ln>
            <a:noFill/>
          </a:ln>
        </p:spPr>
      </p:pic>
      <p:sp>
        <p:nvSpPr>
          <p:cNvPr id="198" name="Google Shape;198;p27"/>
          <p:cNvSpPr txBox="1"/>
          <p:nvPr/>
        </p:nvSpPr>
        <p:spPr>
          <a:xfrm>
            <a:off x="0" y="4654500"/>
            <a:ext cx="6264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https://medium.com/uwaterloo-voice/a-deep-dive-into-regularization-eec8ab648bce</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170925" y="67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Elastic Net</a:t>
            </a:r>
            <a:endParaRPr/>
          </a:p>
        </p:txBody>
      </p:sp>
      <p:sp>
        <p:nvSpPr>
          <p:cNvPr id="204" name="Google Shape;204;p2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Combines ideas of Ridge regression and LASSO</a:t>
            </a:r>
            <a:endParaRPr/>
          </a:p>
          <a:p>
            <a:pPr indent="-342900" lvl="0" marL="457200" rtl="0" algn="l">
              <a:spcBef>
                <a:spcPts val="0"/>
              </a:spcBef>
              <a:spcAft>
                <a:spcPts val="0"/>
              </a:spcAft>
              <a:buSzPts val="1800"/>
              <a:buChar char="●"/>
            </a:pPr>
            <a:r>
              <a:rPr lang="en"/>
              <a:t>L1 and L2 </a:t>
            </a:r>
            <a:r>
              <a:rPr lang="en"/>
              <a:t>penalties</a:t>
            </a:r>
            <a:r>
              <a:rPr lang="en"/>
              <a:t> applied</a:t>
            </a:r>
            <a:endParaRPr/>
          </a:p>
          <a:p>
            <a:pPr indent="-342900" lvl="0" marL="457200" rtl="0" algn="l">
              <a:spcBef>
                <a:spcPts val="0"/>
              </a:spcBef>
              <a:spcAft>
                <a:spcPts val="0"/>
              </a:spcAft>
              <a:buSzPts val="1800"/>
              <a:buChar char="●"/>
            </a:pPr>
            <a:r>
              <a:rPr lang="en"/>
              <a:t>Works well even if predictors are correlated</a:t>
            </a:r>
            <a:endParaRPr/>
          </a:p>
          <a:p>
            <a:pPr indent="-342900" lvl="0" marL="457200" rtl="0" algn="l">
              <a:spcBef>
                <a:spcPts val="0"/>
              </a:spcBef>
              <a:spcAft>
                <a:spcPts val="0"/>
              </a:spcAft>
              <a:buSzPts val="1800"/>
              <a:buChar char="●"/>
            </a:pPr>
            <a:r>
              <a:rPr lang="en"/>
              <a:t>Works for p &gt; n problems</a:t>
            </a:r>
            <a:endParaRPr/>
          </a:p>
        </p:txBody>
      </p:sp>
      <p:pic>
        <p:nvPicPr>
          <p:cNvPr id="205" name="Google Shape;205;p28"/>
          <p:cNvPicPr preferRelativeResize="0"/>
          <p:nvPr/>
        </p:nvPicPr>
        <p:blipFill>
          <a:blip r:embed="rId3">
            <a:alphaModFix/>
          </a:blip>
          <a:stretch>
            <a:fillRect/>
          </a:stretch>
        </p:blipFill>
        <p:spPr>
          <a:xfrm>
            <a:off x="-41553" y="2211647"/>
            <a:ext cx="4572001" cy="65114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XGBoost</a:t>
            </a:r>
            <a:endParaRPr/>
          </a:p>
        </p:txBody>
      </p:sp>
      <p:sp>
        <p:nvSpPr>
          <p:cNvPr id="211" name="Google Shape;211;p2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Extension of Gradient Boosting</a:t>
            </a:r>
            <a:endParaRPr/>
          </a:p>
          <a:p>
            <a:pPr indent="-342900" lvl="0" marL="457200" rtl="0" algn="l">
              <a:spcBef>
                <a:spcPts val="0"/>
              </a:spcBef>
              <a:spcAft>
                <a:spcPts val="0"/>
              </a:spcAft>
              <a:buSzPts val="1800"/>
              <a:buChar char="●"/>
            </a:pPr>
            <a:r>
              <a:rPr lang="en"/>
              <a:t>Gradient Boosting:</a:t>
            </a:r>
            <a:endParaRPr/>
          </a:p>
          <a:p>
            <a:pPr indent="-317500" lvl="1" marL="914400" rtl="0" algn="l">
              <a:spcBef>
                <a:spcPts val="0"/>
              </a:spcBef>
              <a:spcAft>
                <a:spcPts val="0"/>
              </a:spcAft>
              <a:buSzPts val="1400"/>
              <a:buChar char="○"/>
            </a:pPr>
            <a:r>
              <a:rPr lang="en"/>
              <a:t>Trains weak learners</a:t>
            </a:r>
            <a:endParaRPr/>
          </a:p>
          <a:p>
            <a:pPr indent="-317500" lvl="1" marL="914400" rtl="0" algn="l">
              <a:spcBef>
                <a:spcPts val="0"/>
              </a:spcBef>
              <a:spcAft>
                <a:spcPts val="0"/>
              </a:spcAft>
              <a:buSzPts val="1400"/>
              <a:buChar char="○"/>
            </a:pPr>
            <a:r>
              <a:rPr lang="en"/>
              <a:t>Data weighted based on accuracy</a:t>
            </a:r>
            <a:endParaRPr/>
          </a:p>
          <a:p>
            <a:pPr indent="-317500" lvl="1" marL="914400" rtl="0" algn="l">
              <a:spcBef>
                <a:spcPts val="0"/>
              </a:spcBef>
              <a:spcAft>
                <a:spcPts val="0"/>
              </a:spcAft>
              <a:buSzPts val="1400"/>
              <a:buChar char="○"/>
            </a:pPr>
            <a:r>
              <a:rPr lang="en"/>
              <a:t>Yields stronger learners</a:t>
            </a:r>
            <a:endParaRPr/>
          </a:p>
          <a:p>
            <a:pPr indent="-342900" lvl="0" marL="457200" rtl="0" algn="l">
              <a:spcBef>
                <a:spcPts val="0"/>
              </a:spcBef>
              <a:spcAft>
                <a:spcPts val="0"/>
              </a:spcAft>
              <a:buSzPts val="1800"/>
              <a:buChar char="●"/>
            </a:pPr>
            <a:r>
              <a:rPr lang="en"/>
              <a:t>XGB Uses Newton tree boosting (Nielsen)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Boosting vs Newton Boosting</a:t>
            </a:r>
            <a:endParaRPr/>
          </a:p>
        </p:txBody>
      </p:sp>
      <p:pic>
        <p:nvPicPr>
          <p:cNvPr id="217" name="Google Shape;217;p30"/>
          <p:cNvPicPr preferRelativeResize="0"/>
          <p:nvPr/>
        </p:nvPicPr>
        <p:blipFill>
          <a:blip r:embed="rId3">
            <a:alphaModFix/>
          </a:blip>
          <a:stretch>
            <a:fillRect/>
          </a:stretch>
        </p:blipFill>
        <p:spPr>
          <a:xfrm>
            <a:off x="311699" y="1229974"/>
            <a:ext cx="3999900" cy="1837317"/>
          </a:xfrm>
          <a:prstGeom prst="rect">
            <a:avLst/>
          </a:prstGeom>
          <a:noFill/>
          <a:ln>
            <a:noFill/>
          </a:ln>
        </p:spPr>
      </p:pic>
      <p:pic>
        <p:nvPicPr>
          <p:cNvPr id="218" name="Google Shape;218;p30"/>
          <p:cNvPicPr preferRelativeResize="0"/>
          <p:nvPr/>
        </p:nvPicPr>
        <p:blipFill>
          <a:blip r:embed="rId4">
            <a:alphaModFix/>
          </a:blip>
          <a:stretch>
            <a:fillRect/>
          </a:stretch>
        </p:blipFill>
        <p:spPr>
          <a:xfrm>
            <a:off x="4832400" y="1229975"/>
            <a:ext cx="3999899" cy="360967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pic>
        <p:nvPicPr>
          <p:cNvPr id="223" name="Google Shape;223;p31"/>
          <p:cNvPicPr preferRelativeResize="0"/>
          <p:nvPr/>
        </p:nvPicPr>
        <p:blipFill>
          <a:blip r:embed="rId3">
            <a:alphaModFix/>
          </a:blip>
          <a:stretch>
            <a:fillRect/>
          </a:stretch>
        </p:blipFill>
        <p:spPr>
          <a:xfrm>
            <a:off x="726000" y="981075"/>
            <a:ext cx="3124200" cy="3181350"/>
          </a:xfrm>
          <a:prstGeom prst="rect">
            <a:avLst/>
          </a:prstGeom>
          <a:noFill/>
          <a:ln>
            <a:noFill/>
          </a:ln>
        </p:spPr>
      </p:pic>
      <p:pic>
        <p:nvPicPr>
          <p:cNvPr id="224" name="Google Shape;224;p31"/>
          <p:cNvPicPr preferRelativeResize="0"/>
          <p:nvPr/>
        </p:nvPicPr>
        <p:blipFill>
          <a:blip r:embed="rId4">
            <a:alphaModFix/>
          </a:blip>
          <a:stretch>
            <a:fillRect/>
          </a:stretch>
        </p:blipFill>
        <p:spPr>
          <a:xfrm>
            <a:off x="5295900" y="971823"/>
            <a:ext cx="3124201" cy="3199842"/>
          </a:xfrm>
          <a:prstGeom prst="rect">
            <a:avLst/>
          </a:prstGeom>
          <a:noFill/>
          <a:ln>
            <a:noFill/>
          </a:ln>
        </p:spPr>
      </p:pic>
      <p:sp>
        <p:nvSpPr>
          <p:cNvPr id="225" name="Google Shape;225;p31"/>
          <p:cNvSpPr txBox="1"/>
          <p:nvPr/>
        </p:nvSpPr>
        <p:spPr>
          <a:xfrm>
            <a:off x="151725" y="4444225"/>
            <a:ext cx="4369800" cy="50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dk2"/>
                </a:solidFill>
                <a:latin typeface="Roboto"/>
                <a:ea typeface="Roboto"/>
                <a:cs typeface="Roboto"/>
                <a:sym typeface="Roboto"/>
              </a:rPr>
              <a:t>(</a:t>
            </a:r>
            <a:r>
              <a:rPr lang="en" sz="1200">
                <a:solidFill>
                  <a:schemeClr val="dk2"/>
                </a:solidFill>
                <a:latin typeface="Roboto"/>
                <a:ea typeface="Roboto"/>
                <a:cs typeface="Roboto"/>
                <a:sym typeface="Roboto"/>
              </a:rPr>
              <a:t>Nielsen)</a:t>
            </a:r>
            <a:endParaRPr>
              <a:latin typeface="Roboto"/>
              <a:ea typeface="Roboto"/>
              <a:cs typeface="Roboto"/>
              <a:sym typeface="Roboto"/>
            </a:endParaRPr>
          </a:p>
        </p:txBody>
      </p:sp>
      <p:sp>
        <p:nvSpPr>
          <p:cNvPr id="226" name="Google Shape;226;p31"/>
          <p:cNvSpPr txBox="1"/>
          <p:nvPr/>
        </p:nvSpPr>
        <p:spPr>
          <a:xfrm>
            <a:off x="250500" y="322825"/>
            <a:ext cx="4075200" cy="475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100">
                <a:solidFill>
                  <a:schemeClr val="dk2"/>
                </a:solidFill>
                <a:latin typeface="Roboto"/>
                <a:ea typeface="Roboto"/>
                <a:cs typeface="Roboto"/>
                <a:sym typeface="Roboto"/>
              </a:rPr>
              <a:t>Decision Tree Boundary</a:t>
            </a:r>
            <a:endParaRPr sz="2100">
              <a:solidFill>
                <a:schemeClr val="dk2"/>
              </a:solidFill>
              <a:latin typeface="Roboto"/>
              <a:ea typeface="Roboto"/>
              <a:cs typeface="Roboto"/>
              <a:sym typeface="Roboto"/>
            </a:endParaRPr>
          </a:p>
        </p:txBody>
      </p:sp>
      <p:sp>
        <p:nvSpPr>
          <p:cNvPr id="227" name="Google Shape;227;p31"/>
          <p:cNvSpPr txBox="1"/>
          <p:nvPr/>
        </p:nvSpPr>
        <p:spPr>
          <a:xfrm>
            <a:off x="4820400" y="322825"/>
            <a:ext cx="4075200" cy="475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100">
                <a:solidFill>
                  <a:schemeClr val="lt1"/>
                </a:solidFill>
                <a:latin typeface="Roboto"/>
                <a:ea typeface="Roboto"/>
                <a:cs typeface="Roboto"/>
                <a:sym typeface="Roboto"/>
              </a:rPr>
              <a:t>XGBoost</a:t>
            </a:r>
            <a:r>
              <a:rPr lang="en">
                <a:solidFill>
                  <a:schemeClr val="lt1"/>
                </a:solidFill>
                <a:latin typeface="Roboto"/>
                <a:ea typeface="Roboto"/>
                <a:cs typeface="Roboto"/>
                <a:sym typeface="Roboto"/>
              </a:rPr>
              <a:t> </a:t>
            </a:r>
            <a:r>
              <a:rPr lang="en" sz="2100">
                <a:solidFill>
                  <a:schemeClr val="lt1"/>
                </a:solidFill>
                <a:latin typeface="Roboto"/>
                <a:ea typeface="Roboto"/>
                <a:cs typeface="Roboto"/>
                <a:sym typeface="Roboto"/>
              </a:rPr>
              <a:t>Boundary</a:t>
            </a:r>
            <a:endParaRPr>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the Competition</a:t>
            </a:r>
            <a:endParaRPr/>
          </a:p>
        </p:txBody>
      </p:sp>
      <p:sp>
        <p:nvSpPr>
          <p:cNvPr id="92" name="Google Shape;92;p14"/>
          <p:cNvSpPr txBox="1"/>
          <p:nvPr/>
        </p:nvSpPr>
        <p:spPr>
          <a:xfrm>
            <a:off x="546575" y="1054450"/>
            <a:ext cx="7733100" cy="28704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Roboto"/>
              <a:buChar char="●"/>
            </a:pPr>
            <a:r>
              <a:rPr lang="en" sz="1700">
                <a:latin typeface="Roboto"/>
                <a:ea typeface="Roboto"/>
                <a:cs typeface="Roboto"/>
                <a:sym typeface="Roboto"/>
              </a:rPr>
              <a:t>Dr. Dean De Cock collected data from Ames County while he was on </a:t>
            </a:r>
            <a:r>
              <a:rPr lang="en" sz="1700">
                <a:latin typeface="Roboto"/>
                <a:ea typeface="Roboto"/>
                <a:cs typeface="Roboto"/>
                <a:sym typeface="Roboto"/>
              </a:rPr>
              <a:t>sabbatical</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The data was ‘cleaned’ by removing multiple listings, </a:t>
            </a:r>
            <a:r>
              <a:rPr lang="en" sz="1700">
                <a:latin typeface="Roboto"/>
                <a:ea typeface="Roboto"/>
                <a:cs typeface="Roboto"/>
                <a:sym typeface="Roboto"/>
              </a:rPr>
              <a:t>multi family</a:t>
            </a:r>
            <a:r>
              <a:rPr lang="en" sz="1700">
                <a:latin typeface="Roboto"/>
                <a:ea typeface="Roboto"/>
                <a:cs typeface="Roboto"/>
                <a:sym typeface="Roboto"/>
              </a:rPr>
              <a:t> homes, and condos.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This data set was </a:t>
            </a:r>
            <a:r>
              <a:rPr lang="en" sz="1700">
                <a:latin typeface="Roboto"/>
                <a:ea typeface="Roboto"/>
                <a:cs typeface="Roboto"/>
                <a:sym typeface="Roboto"/>
              </a:rPr>
              <a:t>originally</a:t>
            </a:r>
            <a:r>
              <a:rPr lang="en" sz="1700">
                <a:latin typeface="Roboto"/>
                <a:ea typeface="Roboto"/>
                <a:cs typeface="Roboto"/>
                <a:sym typeface="Roboto"/>
              </a:rPr>
              <a:t> used as a semester project for De Cook’s Statistics classes</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After publication, the data migrated to Kaggle becoming a training tool for aspiring data scientists</a:t>
            </a:r>
            <a:endParaRPr sz="1700">
              <a:latin typeface="Roboto"/>
              <a:ea typeface="Roboto"/>
              <a:cs typeface="Roboto"/>
              <a:sym typeface="Roboto"/>
            </a:endParaRPr>
          </a:p>
          <a:p>
            <a:pPr indent="0" lvl="0" marL="0" rtl="0" algn="l">
              <a:spcBef>
                <a:spcPts val="0"/>
              </a:spcBef>
              <a:spcAft>
                <a:spcPts val="0"/>
              </a:spcAft>
              <a:buNone/>
            </a:pPr>
            <a:r>
              <a:t/>
            </a:r>
            <a:endParaRPr sz="1700">
              <a:latin typeface="Roboto"/>
              <a:ea typeface="Roboto"/>
              <a:cs typeface="Roboto"/>
              <a:sym typeface="Roboto"/>
            </a:endParaRPr>
          </a:p>
          <a:p>
            <a:pPr indent="0" lvl="0" marL="0" rtl="0" algn="l">
              <a:spcBef>
                <a:spcPts val="0"/>
              </a:spcBef>
              <a:spcAft>
                <a:spcPts val="0"/>
              </a:spcAft>
              <a:buNone/>
            </a:pPr>
            <a:r>
              <a:rPr lang="en" sz="1700">
                <a:latin typeface="Roboto"/>
                <a:ea typeface="Roboto"/>
                <a:cs typeface="Roboto"/>
                <a:sym typeface="Roboto"/>
              </a:rPr>
              <a:t>“Over the years I have continued to use this data set [Boston housing], but with each passing year I have become more dissatisfied with its use. The </a:t>
            </a:r>
            <a:r>
              <a:rPr lang="en" sz="1700">
                <a:latin typeface="Roboto"/>
                <a:ea typeface="Roboto"/>
                <a:cs typeface="Roboto"/>
                <a:sym typeface="Roboto"/>
              </a:rPr>
              <a:t>original</a:t>
            </a:r>
            <a:r>
              <a:rPr lang="en" sz="1700">
                <a:latin typeface="Roboto"/>
                <a:ea typeface="Roboto"/>
                <a:cs typeface="Roboto"/>
                <a:sym typeface="Roboto"/>
              </a:rPr>
              <a:t> data set is from the 70’s and the housing prices have become unrealistic for today’s market”  --De Cook on the Boston housing data set</a:t>
            </a:r>
            <a:endParaRPr sz="17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2"/>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Personal Bests</a:t>
            </a:r>
            <a:endParaRPr/>
          </a:p>
        </p:txBody>
      </p:sp>
      <p:pic>
        <p:nvPicPr>
          <p:cNvPr id="233" name="Google Shape;233;p32"/>
          <p:cNvPicPr preferRelativeResize="0"/>
          <p:nvPr/>
        </p:nvPicPr>
        <p:blipFill>
          <a:blip r:embed="rId3">
            <a:alphaModFix/>
          </a:blip>
          <a:stretch>
            <a:fillRect/>
          </a:stretch>
        </p:blipFill>
        <p:spPr>
          <a:xfrm>
            <a:off x="4562475" y="1841775"/>
            <a:ext cx="4591050" cy="1314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3"/>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Results</a:t>
            </a:r>
            <a:endParaRPr/>
          </a:p>
        </p:txBody>
      </p:sp>
      <p:pic>
        <p:nvPicPr>
          <p:cNvPr id="239" name="Google Shape;239;p33"/>
          <p:cNvPicPr preferRelativeResize="0"/>
          <p:nvPr/>
        </p:nvPicPr>
        <p:blipFill>
          <a:blip r:embed="rId3">
            <a:alphaModFix/>
          </a:blip>
          <a:stretch>
            <a:fillRect/>
          </a:stretch>
        </p:blipFill>
        <p:spPr>
          <a:xfrm>
            <a:off x="4572000" y="1339388"/>
            <a:ext cx="4572000" cy="246473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4"/>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Questions</a:t>
            </a:r>
            <a:endParaRPr/>
          </a:p>
        </p:txBody>
      </p:sp>
      <p:sp>
        <p:nvSpPr>
          <p:cNvPr id="245" name="Google Shape;245;p34"/>
          <p:cNvSpPr txBox="1"/>
          <p:nvPr>
            <p:ph idx="2" type="body"/>
          </p:nvPr>
        </p:nvSpPr>
        <p:spPr>
          <a:xfrm>
            <a:off x="4903675" y="724200"/>
            <a:ext cx="3837000" cy="36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Sources</a:t>
            </a:r>
            <a:endParaRPr/>
          </a:p>
          <a:p>
            <a:pPr indent="0" lvl="0" marL="0" rtl="0" algn="l">
              <a:spcBef>
                <a:spcPts val="1600"/>
              </a:spcBef>
              <a:spcAft>
                <a:spcPts val="0"/>
              </a:spcAft>
              <a:buNone/>
            </a:pPr>
            <a:r>
              <a:rPr lang="en" sz="1400"/>
              <a:t>Tibshirani, Rob. “Modern regression 1: Ridge regression.”Lecture slides, </a:t>
            </a:r>
            <a:r>
              <a:rPr lang="en" sz="1400"/>
              <a:t>Carnegie</a:t>
            </a:r>
            <a:r>
              <a:rPr lang="en" sz="1400"/>
              <a:t> Mellon, 2013.</a:t>
            </a:r>
            <a:endParaRPr sz="1400"/>
          </a:p>
          <a:p>
            <a:pPr indent="0" lvl="0" marL="0" rtl="0" algn="l">
              <a:spcBef>
                <a:spcPts val="1600"/>
              </a:spcBef>
              <a:spcAft>
                <a:spcPts val="0"/>
              </a:spcAft>
              <a:buNone/>
            </a:pPr>
            <a:r>
              <a:rPr lang="en" sz="1400"/>
              <a:t>2: Breiman, L. Random Forests. Machine Learning 45, 5–32 (2001). </a:t>
            </a:r>
            <a:r>
              <a:rPr lang="en" sz="1400" u="sng">
                <a:solidFill>
                  <a:schemeClr val="hlink"/>
                </a:solidFill>
                <a:hlinkClick r:id="rId3"/>
              </a:rPr>
              <a:t>https://doi.org/10.1023/A:1010933404324</a:t>
            </a:r>
            <a:endParaRPr sz="1400"/>
          </a:p>
          <a:p>
            <a:pPr indent="0" lvl="0" marL="0" rtl="0" algn="l">
              <a:spcBef>
                <a:spcPts val="1600"/>
              </a:spcBef>
              <a:spcAft>
                <a:spcPts val="1600"/>
              </a:spcAft>
              <a:buNone/>
            </a:pPr>
            <a:r>
              <a:rPr lang="en" sz="1400"/>
              <a:t>3: </a:t>
            </a:r>
            <a:r>
              <a:rPr lang="en" sz="1400" u="sng">
                <a:solidFill>
                  <a:schemeClr val="hlink"/>
                </a:solidFill>
                <a:hlinkClick r:id="rId4"/>
              </a:rPr>
              <a:t>https://medium.com/syncedreview/tree-boosting-with-xgboost-why-does-xgboost-win-every-machine-learning-competition-ca8034c0b283</a:t>
            </a:r>
            <a:r>
              <a:rPr lang="en" sz="1400"/>
              <a:t> </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251" name="Google Shape;251;p3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Leo Breiman. 1998.  Arcing classifier (with discussion and a rejoinder by the author).Ann. Statist.26, 3 (06 1998), 801–849.https://doi.org/10.1214/aos/1024691079</a:t>
            </a:r>
            <a:endParaRPr sz="1200"/>
          </a:p>
          <a:p>
            <a:pPr indent="0" lvl="0" marL="0" rtl="0" algn="l">
              <a:spcBef>
                <a:spcPts val="1600"/>
              </a:spcBef>
              <a:spcAft>
                <a:spcPts val="0"/>
              </a:spcAft>
              <a:buNone/>
            </a:pPr>
            <a:r>
              <a:rPr lang="en" sz="1200"/>
              <a:t>Breiman, L. Random Forests. Machine Learning 45, 5–32 (2001). </a:t>
            </a:r>
            <a:r>
              <a:rPr lang="en" sz="1200" u="sng">
                <a:solidFill>
                  <a:schemeClr val="hlink"/>
                </a:solidFill>
                <a:hlinkClick r:id="rId3"/>
              </a:rPr>
              <a:t>https://doi.org/10.1023/</a:t>
            </a:r>
            <a:r>
              <a:rPr lang="en" sz="1200" u="sng">
                <a:solidFill>
                  <a:schemeClr val="hlink"/>
                </a:solidFill>
                <a:highlight>
                  <a:srgbClr val="FCFCFC"/>
                </a:highlight>
                <a:hlinkClick r:id="rId4"/>
              </a:rPr>
              <a:t>A:</a:t>
            </a:r>
            <a:r>
              <a:rPr lang="en" sz="1200" u="sng">
                <a:solidFill>
                  <a:schemeClr val="hlink"/>
                </a:solidFill>
                <a:hlinkClick r:id="rId5"/>
              </a:rPr>
              <a:t>1010933404324</a:t>
            </a:r>
            <a:endParaRPr sz="1200"/>
          </a:p>
          <a:p>
            <a:pPr indent="0" lvl="0" marL="0" rtl="0" algn="l">
              <a:spcBef>
                <a:spcPts val="1600"/>
              </a:spcBef>
              <a:spcAft>
                <a:spcPts val="0"/>
              </a:spcAft>
              <a:buNone/>
            </a:pPr>
            <a:r>
              <a:rPr lang="en" sz="1200"/>
              <a:t>Didrik Nielsen. 2016.Tree boosting with xgboost-why does xgboost win "every" machine learning competition? Master’s thesis. NTNU.</a:t>
            </a:r>
            <a:endParaRPr sz="1200"/>
          </a:p>
          <a:p>
            <a:pPr indent="0" lvl="0" marL="0" rtl="0" algn="l">
              <a:spcBef>
                <a:spcPts val="1600"/>
              </a:spcBef>
              <a:spcAft>
                <a:spcPts val="1600"/>
              </a:spcAft>
              <a:buNone/>
            </a:pPr>
            <a:r>
              <a:rPr lang="en" sz="1200"/>
              <a:t>Jerome H Friedman. 2001. Greedy function approximation: a gradient boosting machine. Annals of statistics(2001), 1189–1232.</a:t>
            </a:r>
            <a:endParaRPr sz="1200"/>
          </a:p>
        </p:txBody>
      </p:sp>
      <p:sp>
        <p:nvSpPr>
          <p:cNvPr id="252" name="Google Shape;252;p35"/>
          <p:cNvSpPr txBox="1"/>
          <p:nvPr>
            <p:ph idx="2" type="body"/>
          </p:nvPr>
        </p:nvSpPr>
        <p:spPr>
          <a:xfrm>
            <a:off x="4832400" y="1229975"/>
            <a:ext cx="3999900" cy="3510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200"/>
              <a:t>Arthur E. Hoerl and Robert W. Kennard. 2000. Ridge Regression: Biased Estimation for Nonorthogonal Problems. Technometrics 42, 1 (Feb. 2000), 80–86. </a:t>
            </a:r>
            <a:r>
              <a:rPr lang="en" sz="1200">
                <a:uFill>
                  <a:noFill/>
                </a:uFill>
                <a:hlinkClick r:id="rId6"/>
              </a:rPr>
              <a:t>https://doi.org/10.2307/1271436</a:t>
            </a:r>
            <a:endParaRPr sz="1200"/>
          </a:p>
          <a:p>
            <a:pPr indent="0" lvl="0" marL="0" marR="0" rtl="0" algn="l">
              <a:lnSpc>
                <a:spcPct val="115000"/>
              </a:lnSpc>
              <a:spcBef>
                <a:spcPts val="1600"/>
              </a:spcBef>
              <a:spcAft>
                <a:spcPts val="0"/>
              </a:spcAft>
              <a:buNone/>
            </a:pPr>
            <a:r>
              <a:rPr lang="en" sz="1200"/>
              <a:t>Robert Tibshirani. 1996. Regression Shrinkage and Selection via the Lasso.Journal of the Royal Statistical Society. Series B (Methodological)58, 1 (1996), 267–288</a:t>
            </a:r>
            <a:endParaRPr sz="1200"/>
          </a:p>
          <a:p>
            <a:pPr indent="0" lvl="0" marL="0" marR="0" rtl="0" algn="l">
              <a:lnSpc>
                <a:spcPct val="115000"/>
              </a:lnSpc>
              <a:spcBef>
                <a:spcPts val="1600"/>
              </a:spcBef>
              <a:spcAft>
                <a:spcPts val="0"/>
              </a:spcAft>
              <a:buNone/>
            </a:pPr>
            <a:r>
              <a:rPr lang="en" sz="1200"/>
              <a:t>Hui Zou and Trevor Hastie. 2005. Regularization and Variable Selection via the Elastic Net. Journal of the Royal Statistical Society. Series B (Statistical Methodology) 67, 2 (2005), 301–320.   </a:t>
            </a:r>
            <a:r>
              <a:rPr lang="en" sz="1200" u="sng">
                <a:solidFill>
                  <a:schemeClr val="hlink"/>
                </a:solidFill>
                <a:hlinkClick r:id="rId7"/>
              </a:rPr>
              <a:t>http://www.jstor.org/stable/3647580</a:t>
            </a:r>
            <a:endParaRPr sz="1200"/>
          </a:p>
          <a:p>
            <a:pPr indent="0" lvl="0" marL="0" marR="0" rtl="0" algn="l">
              <a:lnSpc>
                <a:spcPct val="115000"/>
              </a:lnSpc>
              <a:spcBef>
                <a:spcPts val="1600"/>
              </a:spcBef>
              <a:spcAft>
                <a:spcPts val="0"/>
              </a:spcAft>
              <a:buNone/>
            </a:pPr>
            <a:r>
              <a:rPr lang="en" sz="1100" u="sng">
                <a:solidFill>
                  <a:schemeClr val="hlink"/>
                </a:solidFill>
                <a:latin typeface="Arial"/>
                <a:ea typeface="Arial"/>
                <a:cs typeface="Arial"/>
                <a:sym typeface="Arial"/>
                <a:hlinkClick r:id="rId8"/>
              </a:rPr>
              <a:t>https://web.stanford.edu/~hastie/Papers/Glmnet_Vignette.pdf</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1600"/>
              </a:spcAft>
              <a:buNone/>
            </a:pPr>
            <a:r>
              <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258" name="Google Shape;258;p36"/>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200"/>
              <a:t>Tianqi Chen and Carlos Guestrin. 2016. XGBoost: A Scalable Tree Boosting System. In Proceedings of the 22nd ACM SIGKDD International Conference on Knowledge Discovery and Data Mining (San Francisco, California, USA) (KDD ’16). ACM, New York, NY, USA, 785–794. </a:t>
            </a:r>
            <a:r>
              <a:rPr lang="en" sz="1200" u="sng">
                <a:solidFill>
                  <a:schemeClr val="hlink"/>
                </a:solidFill>
                <a:hlinkClick r:id="rId3"/>
              </a:rPr>
              <a:t>https://doi.org/10.1145/2939672.2939785</a:t>
            </a:r>
            <a:endParaRPr sz="1200"/>
          </a:p>
          <a:p>
            <a:pPr indent="0" lvl="0" marL="0" marR="0" rtl="0" algn="l">
              <a:lnSpc>
                <a:spcPct val="115000"/>
              </a:lnSpc>
              <a:spcBef>
                <a:spcPts val="1600"/>
              </a:spcBef>
              <a:spcAft>
                <a:spcPts val="1600"/>
              </a:spcAft>
              <a:buNone/>
            </a:pPr>
            <a:r>
              <a:rPr lang="en" sz="1200"/>
              <a:t>Leo Breiman. 1996.Vertex Types in Book-Embeddings. Technical Report. Berkeley, CA, USA.</a:t>
            </a:r>
            <a:endParaRPr sz="1200"/>
          </a:p>
        </p:txBody>
      </p:sp>
      <p:sp>
        <p:nvSpPr>
          <p:cNvPr id="259" name="Google Shape;259;p36"/>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200"/>
              <a:t>Dean De Cock. 2011. Ames, Iowa: Alternative to the Boston Housing Data as an End of Semester Regression Project. Journal of Statistics Education 19, 3 (2011), 1–14. </a:t>
            </a:r>
            <a:r>
              <a:rPr lang="en" sz="1200">
                <a:uFill>
                  <a:noFill/>
                </a:uFill>
                <a:hlinkClick r:id="rId4"/>
              </a:rPr>
              <a:t>www.amstat.org/publications/jse/v19n3/decock.pdf</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0"/>
              </a:spcAft>
              <a:buNone/>
            </a:pPr>
            <a:r>
              <a:t/>
            </a:r>
            <a:endParaRPr sz="1200"/>
          </a:p>
          <a:p>
            <a:pPr indent="0" lvl="0" marL="0" marR="0" rtl="0" algn="l">
              <a:lnSpc>
                <a:spcPct val="115000"/>
              </a:lnSpc>
              <a:spcBef>
                <a:spcPts val="1600"/>
              </a:spcBef>
              <a:spcAft>
                <a:spcPts val="1600"/>
              </a:spcAft>
              <a:buNone/>
            </a:pPr>
            <a:r>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Housing Data</a:t>
            </a:r>
            <a:endParaRPr sz="2900"/>
          </a:p>
        </p:txBody>
      </p:sp>
      <p:grpSp>
        <p:nvGrpSpPr>
          <p:cNvPr id="98" name="Google Shape;98;p15"/>
          <p:cNvGrpSpPr/>
          <p:nvPr/>
        </p:nvGrpSpPr>
        <p:grpSpPr>
          <a:xfrm>
            <a:off x="431923" y="1304875"/>
            <a:ext cx="8230638" cy="3416400"/>
            <a:chOff x="431925" y="1304875"/>
            <a:chExt cx="2628925" cy="3416400"/>
          </a:xfrm>
        </p:grpSpPr>
        <p:sp>
          <p:nvSpPr>
            <p:cNvPr id="99" name="Google Shape;99;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5"/>
          <p:cNvSpPr txBox="1"/>
          <p:nvPr>
            <p:ph idx="4294967295" type="body"/>
          </p:nvPr>
        </p:nvSpPr>
        <p:spPr>
          <a:xfrm>
            <a:off x="506425" y="1304875"/>
            <a:ext cx="83259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 Summary</a:t>
            </a:r>
            <a:endParaRPr>
              <a:solidFill>
                <a:schemeClr val="lt1"/>
              </a:solidFill>
            </a:endParaRPr>
          </a:p>
        </p:txBody>
      </p:sp>
      <p:sp>
        <p:nvSpPr>
          <p:cNvPr id="102" name="Google Shape;102;p15"/>
          <p:cNvSpPr txBox="1"/>
          <p:nvPr>
            <p:ph idx="4294967295" type="body"/>
          </p:nvPr>
        </p:nvSpPr>
        <p:spPr>
          <a:xfrm>
            <a:off x="508325" y="1850300"/>
            <a:ext cx="83259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2919 Observations (1460 training, 1459 test)</a:t>
            </a:r>
            <a:endParaRPr sz="1600"/>
          </a:p>
          <a:p>
            <a:pPr indent="-330200" lvl="0" marL="457200" rtl="0" algn="l">
              <a:spcBef>
                <a:spcPts val="0"/>
              </a:spcBef>
              <a:spcAft>
                <a:spcPts val="0"/>
              </a:spcAft>
              <a:buSzPts val="1600"/>
              <a:buChar char="●"/>
            </a:pPr>
            <a:r>
              <a:rPr lang="en" sz="1600"/>
              <a:t>80 Predictor Variables</a:t>
            </a:r>
            <a:endParaRPr sz="1600"/>
          </a:p>
          <a:p>
            <a:pPr indent="-330200" lvl="1" marL="914400" rtl="0" algn="l">
              <a:spcBef>
                <a:spcPts val="0"/>
              </a:spcBef>
              <a:spcAft>
                <a:spcPts val="0"/>
              </a:spcAft>
              <a:buSzPts val="1600"/>
              <a:buChar char="○"/>
            </a:pPr>
            <a:r>
              <a:rPr lang="en" sz="1600"/>
              <a:t>20 Numerical</a:t>
            </a:r>
            <a:endParaRPr sz="1600"/>
          </a:p>
          <a:p>
            <a:pPr indent="-330200" lvl="1" marL="914400" rtl="0" algn="l">
              <a:spcBef>
                <a:spcPts val="0"/>
              </a:spcBef>
              <a:spcAft>
                <a:spcPts val="0"/>
              </a:spcAft>
              <a:buSzPts val="1600"/>
              <a:buChar char="○"/>
            </a:pPr>
            <a:r>
              <a:rPr lang="en" sz="1600"/>
              <a:t>60 Categorical</a:t>
            </a:r>
            <a:endParaRPr sz="1600"/>
          </a:p>
          <a:p>
            <a:pPr indent="-330200" lvl="0" marL="457200" rtl="0" algn="l">
              <a:spcBef>
                <a:spcPts val="0"/>
              </a:spcBef>
              <a:spcAft>
                <a:spcPts val="0"/>
              </a:spcAft>
              <a:buSzPts val="1600"/>
              <a:buChar char="●"/>
            </a:pPr>
            <a:r>
              <a:rPr lang="en" sz="1600"/>
              <a:t>Response: Sale Price</a:t>
            </a:r>
            <a:endParaRPr sz="1600"/>
          </a:p>
          <a:p>
            <a:pPr indent="-330200" lvl="0" marL="457200" rtl="0" algn="l">
              <a:spcBef>
                <a:spcPts val="0"/>
              </a:spcBef>
              <a:spcAft>
                <a:spcPts val="0"/>
              </a:spcAft>
              <a:buSzPts val="1600"/>
              <a:buChar char="●"/>
            </a:pPr>
            <a:r>
              <a:rPr lang="en" sz="1600"/>
              <a:t>Examples:</a:t>
            </a:r>
            <a:endParaRPr sz="1600"/>
          </a:p>
          <a:p>
            <a:pPr indent="-330200" lvl="1" marL="914400" rtl="0" algn="l">
              <a:spcBef>
                <a:spcPts val="0"/>
              </a:spcBef>
              <a:spcAft>
                <a:spcPts val="0"/>
              </a:spcAft>
              <a:buSzPts val="1600"/>
              <a:buChar char="○"/>
            </a:pPr>
            <a:r>
              <a:rPr lang="en" sz="1600"/>
              <a:t>Lot Square Footage</a:t>
            </a:r>
            <a:endParaRPr sz="1600"/>
          </a:p>
          <a:p>
            <a:pPr indent="-330200" lvl="1" marL="914400" rtl="0" algn="l">
              <a:spcBef>
                <a:spcPts val="0"/>
              </a:spcBef>
              <a:spcAft>
                <a:spcPts val="0"/>
              </a:spcAft>
              <a:buSzPts val="1600"/>
              <a:buChar char="○"/>
            </a:pPr>
            <a:r>
              <a:rPr lang="en" sz="1600"/>
              <a:t>Basement Square Footage</a:t>
            </a:r>
            <a:endParaRPr sz="1600"/>
          </a:p>
          <a:p>
            <a:pPr indent="-330200" lvl="1" marL="914400" rtl="0" algn="l">
              <a:spcBef>
                <a:spcPts val="0"/>
              </a:spcBef>
              <a:spcAft>
                <a:spcPts val="0"/>
              </a:spcAft>
              <a:buSzPts val="1600"/>
              <a:buChar char="○"/>
            </a:pPr>
            <a:r>
              <a:rPr lang="en" sz="1600"/>
              <a:t>Neighborhood</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Preparation</a:t>
            </a:r>
            <a:endParaRPr/>
          </a:p>
        </p:txBody>
      </p:sp>
      <p:sp>
        <p:nvSpPr>
          <p:cNvPr id="108" name="Google Shape;108;p16"/>
          <p:cNvSpPr txBox="1"/>
          <p:nvPr/>
        </p:nvSpPr>
        <p:spPr>
          <a:xfrm>
            <a:off x="451875" y="1195500"/>
            <a:ext cx="8133000" cy="3693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Missing values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Manual imputation</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Removing variables entirely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Categorical Variables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One-hot encoding</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Numerical Variables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Log transformations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Standardization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Outliers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Detected via scatterplots and Cook’s Distance</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id="113" name="Google Shape;113;p17"/>
          <p:cNvPicPr preferRelativeResize="0"/>
          <p:nvPr/>
        </p:nvPicPr>
        <p:blipFill>
          <a:blip r:embed="rId3">
            <a:alphaModFix/>
          </a:blip>
          <a:stretch>
            <a:fillRect/>
          </a:stretch>
        </p:blipFill>
        <p:spPr>
          <a:xfrm>
            <a:off x="1735189" y="354850"/>
            <a:ext cx="4979410" cy="4788649"/>
          </a:xfrm>
          <a:prstGeom prst="rect">
            <a:avLst/>
          </a:prstGeom>
          <a:noFill/>
          <a:ln>
            <a:noFill/>
          </a:ln>
        </p:spPr>
      </p:pic>
      <p:sp>
        <p:nvSpPr>
          <p:cNvPr id="114" name="Google Shape;114;p17"/>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RF Variable Importance (Breiman)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20" name="Google Shape;120;p18"/>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21" name="Google Shape;121;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22" name="Google Shape;122;p18"/>
          <p:cNvPicPr preferRelativeResize="0"/>
          <p:nvPr/>
        </p:nvPicPr>
        <p:blipFill>
          <a:blip r:embed="rId3">
            <a:alphaModFix/>
          </a:blip>
          <a:stretch>
            <a:fillRect/>
          </a:stretch>
        </p:blipFill>
        <p:spPr>
          <a:xfrm>
            <a:off x="-112650" y="-89537"/>
            <a:ext cx="9256650" cy="532257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a:t>
            </a:r>
            <a:endParaRPr/>
          </a:p>
        </p:txBody>
      </p:sp>
      <p:sp>
        <p:nvSpPr>
          <p:cNvPr id="128" name="Google Shape;128;p19"/>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9" name="Google Shape;129;p19"/>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Simple Model</a:t>
            </a:r>
            <a:endParaRPr>
              <a:solidFill>
                <a:schemeClr val="lt1"/>
              </a:solidFill>
            </a:endParaRPr>
          </a:p>
        </p:txBody>
      </p:sp>
      <p:sp>
        <p:nvSpPr>
          <p:cNvPr id="130" name="Google Shape;130;p19"/>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Linear Regression</a:t>
            </a:r>
            <a:endParaRPr b="1" sz="1600"/>
          </a:p>
          <a:p>
            <a:pPr indent="-330200" lvl="0" marL="457200" rtl="0" algn="l">
              <a:spcBef>
                <a:spcPts val="0"/>
              </a:spcBef>
              <a:spcAft>
                <a:spcPts val="0"/>
              </a:spcAft>
              <a:buSzPts val="1600"/>
              <a:buChar char="●"/>
            </a:pPr>
            <a:r>
              <a:rPr b="1" lang="en" sz="1600"/>
              <a:t>Random Forests </a:t>
            </a:r>
            <a:endParaRPr b="1" sz="1600"/>
          </a:p>
          <a:p>
            <a:pPr indent="-330200" lvl="0" marL="457200" rtl="0" algn="l">
              <a:spcBef>
                <a:spcPts val="0"/>
              </a:spcBef>
              <a:spcAft>
                <a:spcPts val="0"/>
              </a:spcAft>
              <a:buSzPts val="1600"/>
              <a:buChar char="●"/>
            </a:pPr>
            <a:r>
              <a:rPr b="1" lang="en" sz="1600"/>
              <a:t>Principal Components </a:t>
            </a:r>
            <a:r>
              <a:rPr b="1" lang="en" sz="1600"/>
              <a:t>Regression</a:t>
            </a:r>
            <a:endParaRPr b="1" sz="1600"/>
          </a:p>
        </p:txBody>
      </p:sp>
      <p:sp>
        <p:nvSpPr>
          <p:cNvPr id="131" name="Google Shape;131;p19"/>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2" name="Google Shape;132;p19"/>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Model Extensions</a:t>
            </a:r>
            <a:endParaRPr>
              <a:solidFill>
                <a:schemeClr val="lt1"/>
              </a:solidFill>
            </a:endParaRPr>
          </a:p>
        </p:txBody>
      </p:sp>
      <p:sp>
        <p:nvSpPr>
          <p:cNvPr id="133" name="Google Shape;133;p19"/>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Ridge Regression</a:t>
            </a:r>
            <a:endParaRPr b="1" sz="1600"/>
          </a:p>
          <a:p>
            <a:pPr indent="-330200" lvl="0" marL="457200" rtl="0" algn="l">
              <a:spcBef>
                <a:spcPts val="0"/>
              </a:spcBef>
              <a:spcAft>
                <a:spcPts val="0"/>
              </a:spcAft>
              <a:buSzPts val="1600"/>
              <a:buChar char="●"/>
            </a:pPr>
            <a:r>
              <a:rPr b="1" lang="en" sz="1600"/>
              <a:t>Lasso</a:t>
            </a:r>
            <a:endParaRPr b="1" sz="1600"/>
          </a:p>
          <a:p>
            <a:pPr indent="-330200" lvl="0" marL="457200" rtl="0" algn="l">
              <a:spcBef>
                <a:spcPts val="0"/>
              </a:spcBef>
              <a:spcAft>
                <a:spcPts val="0"/>
              </a:spcAft>
              <a:buSzPts val="1600"/>
              <a:buChar char="●"/>
            </a:pPr>
            <a:r>
              <a:rPr b="1" lang="en" sz="1600"/>
              <a:t>Elastic Net</a:t>
            </a:r>
            <a:endParaRPr b="1" sz="1600"/>
          </a:p>
          <a:p>
            <a:pPr indent="-330200" lvl="0" marL="457200" rtl="0" algn="l">
              <a:spcBef>
                <a:spcPts val="0"/>
              </a:spcBef>
              <a:spcAft>
                <a:spcPts val="0"/>
              </a:spcAft>
              <a:buSzPts val="1600"/>
              <a:buChar char="●"/>
            </a:pPr>
            <a:r>
              <a:rPr b="1" lang="en" sz="1600"/>
              <a:t>XGBoost</a:t>
            </a:r>
            <a:endParaRPr b="1" sz="1600"/>
          </a:p>
        </p:txBody>
      </p:sp>
      <p:sp>
        <p:nvSpPr>
          <p:cNvPr id="134" name="Google Shape;134;p19"/>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5" name="Google Shape;135;p19"/>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Ensemble</a:t>
            </a:r>
            <a:endParaRPr>
              <a:solidFill>
                <a:schemeClr val="lt1"/>
              </a:solidFill>
            </a:endParaRPr>
          </a:p>
        </p:txBody>
      </p:sp>
      <p:sp>
        <p:nvSpPr>
          <p:cNvPr id="136" name="Google Shape;136;p19"/>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Weighted XGBoost with LASSO</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pic>
        <p:nvPicPr>
          <p:cNvPr id="141" name="Google Shape;141;p20"/>
          <p:cNvPicPr preferRelativeResize="0"/>
          <p:nvPr/>
        </p:nvPicPr>
        <p:blipFill>
          <a:blip r:embed="rId3">
            <a:alphaModFix/>
          </a:blip>
          <a:stretch>
            <a:fillRect/>
          </a:stretch>
        </p:blipFill>
        <p:spPr>
          <a:xfrm>
            <a:off x="53712" y="1968385"/>
            <a:ext cx="4468776" cy="2956840"/>
          </a:xfrm>
          <a:prstGeom prst="rect">
            <a:avLst/>
          </a:prstGeom>
          <a:noFill/>
          <a:ln>
            <a:noFill/>
          </a:ln>
        </p:spPr>
      </p:pic>
      <p:sp>
        <p:nvSpPr>
          <p:cNvPr id="142" name="Google Shape;142;p20"/>
          <p:cNvSpPr txBox="1"/>
          <p:nvPr>
            <p:ph type="title"/>
          </p:nvPr>
        </p:nvSpPr>
        <p:spPr>
          <a:xfrm>
            <a:off x="221850" y="278075"/>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Linear</a:t>
            </a:r>
            <a:endParaRPr/>
          </a:p>
          <a:p>
            <a:pPr indent="0" lvl="0" marL="0" rtl="0" algn="ctr">
              <a:spcBef>
                <a:spcPts val="0"/>
              </a:spcBef>
              <a:spcAft>
                <a:spcPts val="0"/>
              </a:spcAft>
              <a:buNone/>
            </a:pPr>
            <a:r>
              <a:rPr lang="en"/>
              <a:t>Regression</a:t>
            </a:r>
            <a:endParaRPr/>
          </a:p>
        </p:txBody>
      </p:sp>
      <p:sp>
        <p:nvSpPr>
          <p:cNvPr id="143" name="Google Shape;143;p2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Minimizes the Mean-Squared Error</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Generally zero bias in the estimators</a:t>
            </a:r>
            <a:endParaRPr/>
          </a:p>
          <a:p>
            <a:pPr indent="-342900" lvl="0" marL="457200" rtl="0" algn="l">
              <a:spcBef>
                <a:spcPts val="0"/>
              </a:spcBef>
              <a:spcAft>
                <a:spcPts val="0"/>
              </a:spcAft>
              <a:buSzPts val="1800"/>
              <a:buChar char="●"/>
            </a:pPr>
            <a:r>
              <a:rPr lang="en"/>
              <a:t>High variance for some parameters </a:t>
            </a:r>
            <a:endParaRPr/>
          </a:p>
        </p:txBody>
      </p:sp>
      <p:sp>
        <p:nvSpPr>
          <p:cNvPr id="144" name="Google Shape;144;p20"/>
          <p:cNvSpPr txBox="1"/>
          <p:nvPr/>
        </p:nvSpPr>
        <p:spPr>
          <a:xfrm>
            <a:off x="5170500" y="3396150"/>
            <a:ext cx="3606000" cy="10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45" name="Google Shape;145;p20"/>
          <p:cNvPicPr preferRelativeResize="0"/>
          <p:nvPr/>
        </p:nvPicPr>
        <p:blipFill>
          <a:blip r:embed="rId4">
            <a:alphaModFix/>
          </a:blip>
          <a:stretch>
            <a:fillRect/>
          </a:stretch>
        </p:blipFill>
        <p:spPr>
          <a:xfrm>
            <a:off x="5496150" y="1842575"/>
            <a:ext cx="2541315" cy="649875"/>
          </a:xfrm>
          <a:prstGeom prst="rect">
            <a:avLst/>
          </a:prstGeom>
          <a:noFill/>
          <a:ln>
            <a:noFill/>
          </a:ln>
        </p:spPr>
      </p:pic>
      <p:sp>
        <p:nvSpPr>
          <p:cNvPr id="146" name="Google Shape;146;p20"/>
          <p:cNvSpPr txBox="1"/>
          <p:nvPr/>
        </p:nvSpPr>
        <p:spPr>
          <a:xfrm>
            <a:off x="53700" y="4780425"/>
            <a:ext cx="41904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5"/>
              </a:rPr>
              <a:t>https://en.wikipedia.org/wiki/Linear_regression</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Shortcomings of linear regression</a:t>
            </a:r>
            <a:endParaRPr/>
          </a:p>
        </p:txBody>
      </p:sp>
      <p:sp>
        <p:nvSpPr>
          <p:cNvPr id="152" name="Google Shape;152;p21"/>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zero bias -&gt; large variance</a:t>
            </a:r>
            <a:endParaRPr/>
          </a:p>
          <a:p>
            <a:pPr indent="0" lvl="0" marL="0" rtl="0" algn="ctr">
              <a:spcBef>
                <a:spcPts val="0"/>
              </a:spcBef>
              <a:spcAft>
                <a:spcPts val="0"/>
              </a:spcAft>
              <a:buNone/>
            </a:pPr>
            <a:r>
              <a:rPr lang="en"/>
              <a:t>Considers all variables equally</a:t>
            </a:r>
            <a:endParaRPr/>
          </a:p>
        </p:txBody>
      </p:sp>
      <p:sp>
        <p:nvSpPr>
          <p:cNvPr id="153" name="Google Shape;153;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406400" lvl="0" marL="457200" rtl="0" algn="l">
              <a:lnSpc>
                <a:spcPct val="100000"/>
              </a:lnSpc>
              <a:spcBef>
                <a:spcPts val="0"/>
              </a:spcBef>
              <a:spcAft>
                <a:spcPts val="0"/>
              </a:spcAft>
              <a:buSzPts val="2800"/>
              <a:buAutoNum type="arabicPeriod"/>
            </a:pPr>
            <a:r>
              <a:rPr lang="en" sz="2800"/>
              <a:t>Predictive ability</a:t>
            </a:r>
            <a:endParaRPr sz="2800"/>
          </a:p>
          <a:p>
            <a:pPr indent="0" lvl="0" marL="457200" rtl="0" algn="l">
              <a:lnSpc>
                <a:spcPct val="100000"/>
              </a:lnSpc>
              <a:spcBef>
                <a:spcPts val="0"/>
              </a:spcBef>
              <a:spcAft>
                <a:spcPts val="0"/>
              </a:spcAft>
              <a:buNone/>
            </a:pPr>
            <a:r>
              <a:t/>
            </a:r>
            <a:endParaRPr sz="2800"/>
          </a:p>
          <a:p>
            <a:pPr indent="-406400" lvl="0" marL="457200" rtl="0" algn="l">
              <a:lnSpc>
                <a:spcPct val="100000"/>
              </a:lnSpc>
              <a:spcBef>
                <a:spcPts val="0"/>
              </a:spcBef>
              <a:spcAft>
                <a:spcPts val="0"/>
              </a:spcAft>
              <a:buSzPts val="2800"/>
              <a:buAutoNum type="arabicPeriod"/>
            </a:pPr>
            <a:r>
              <a:rPr lang="en" sz="2800"/>
              <a:t>Interpretative ability</a:t>
            </a:r>
            <a:endParaRPr sz="28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 adapted from lecture slides: Tibshirani, Data Mining. “Modern Regression 1: Ridge Regression. Carnegie Mellon. 5-19-2013. </a:t>
            </a:r>
            <a:endParaRPr sz="1400"/>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