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303" r:id="rId2"/>
    <p:sldId id="304" r:id="rId3"/>
    <p:sldId id="379" r:id="rId4"/>
    <p:sldId id="378" r:id="rId5"/>
    <p:sldId id="373" r:id="rId6"/>
    <p:sldId id="308" r:id="rId7"/>
    <p:sldId id="307" r:id="rId8"/>
    <p:sldId id="374" r:id="rId9"/>
    <p:sldId id="309" r:id="rId10"/>
    <p:sldId id="332" r:id="rId11"/>
    <p:sldId id="420" r:id="rId12"/>
    <p:sldId id="334" r:id="rId13"/>
    <p:sldId id="329" r:id="rId14"/>
    <p:sldId id="330" r:id="rId15"/>
    <p:sldId id="331" r:id="rId16"/>
    <p:sldId id="319" r:id="rId17"/>
    <p:sldId id="336" r:id="rId18"/>
    <p:sldId id="335" r:id="rId19"/>
    <p:sldId id="376" r:id="rId20"/>
    <p:sldId id="380" r:id="rId21"/>
    <p:sldId id="381" r:id="rId22"/>
    <p:sldId id="382" r:id="rId23"/>
    <p:sldId id="383" r:id="rId24"/>
    <p:sldId id="385" r:id="rId25"/>
    <p:sldId id="387" r:id="rId26"/>
    <p:sldId id="388" r:id="rId27"/>
    <p:sldId id="389" r:id="rId28"/>
    <p:sldId id="390" r:id="rId29"/>
    <p:sldId id="391" r:id="rId30"/>
    <p:sldId id="394" r:id="rId31"/>
    <p:sldId id="393" r:id="rId32"/>
    <p:sldId id="421" r:id="rId33"/>
    <p:sldId id="395" r:id="rId34"/>
    <p:sldId id="396" r:id="rId35"/>
    <p:sldId id="397" r:id="rId36"/>
    <p:sldId id="398" r:id="rId37"/>
    <p:sldId id="399" r:id="rId38"/>
    <p:sldId id="400" r:id="rId39"/>
    <p:sldId id="401" r:id="rId40"/>
    <p:sldId id="402" r:id="rId41"/>
    <p:sldId id="403" r:id="rId42"/>
    <p:sldId id="404" r:id="rId43"/>
    <p:sldId id="405" r:id="rId44"/>
    <p:sldId id="422"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tao" initials="ht" lastIdx="0" clrIdx="0">
    <p:extLst>
      <p:ext uri="{19B8F6BF-5375-455C-9EA6-DF929625EA0E}">
        <p15:presenceInfo xmlns:p15="http://schemas.microsoft.com/office/powerpoint/2012/main" userId="c0ad9bf92a8480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14" autoAdjust="0"/>
  </p:normalViewPr>
  <p:slideViewPr>
    <p:cSldViewPr snapToGrid="0">
      <p:cViewPr varScale="1">
        <p:scale>
          <a:sx n="76" d="100"/>
          <a:sy n="76"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(Decaf</a:t>
            </a:r>
            <a:r>
              <a:rPr lang="en-US" altLang="zh-TW" sz="2400" baseline="-25000" dirty="0">
                <a:solidFill>
                  <a:schemeClr val="tx1"/>
                </a:solidFill>
              </a:rPr>
              <a:t>6</a:t>
            </a:r>
            <a:r>
              <a:rPr lang="en-US" altLang="zh-TW" sz="2400" dirty="0">
                <a:solidFill>
                  <a:schemeClr val="tx1"/>
                </a:solidFill>
              </a:rPr>
              <a:t>)-&gt;Target (Surf)</a:t>
            </a:r>
            <a:endParaRPr lang="zh-TW" altLang="en-US" sz="2400" dirty="0">
              <a:solidFill>
                <a:schemeClr val="tx1"/>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A-&gt;A</c:v>
                </c:pt>
                <c:pt idx="1">
                  <c:v>W-&gt;W</c:v>
                </c:pt>
                <c:pt idx="2">
                  <c:v>C-&gt;C</c:v>
                </c:pt>
              </c:strCache>
            </c:strRef>
          </c:cat>
          <c:val>
            <c:numRef>
              <c:f>工作表1!$B$2:$B$4</c:f>
              <c:numCache>
                <c:formatCode>General</c:formatCode>
                <c:ptCount val="3"/>
                <c:pt idx="0">
                  <c:v>38.9</c:v>
                </c:pt>
                <c:pt idx="1">
                  <c:v>52.3</c:v>
                </c:pt>
                <c:pt idx="2">
                  <c:v>27.6</c:v>
                </c:pt>
              </c:numCache>
            </c:numRef>
          </c:val>
          <c:extLst>
            <c:ext xmlns:c16="http://schemas.microsoft.com/office/drawing/2014/chart" uri="{C3380CC4-5D6E-409C-BE32-E72D297353CC}">
              <c16:uniqueId val="{00000000-D33F-4075-BAE4-AEDA250BE808}"/>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A-&gt;A</c:v>
                </c:pt>
                <c:pt idx="1">
                  <c:v>W-&gt;W</c:v>
                </c:pt>
                <c:pt idx="2">
                  <c:v>C-&gt;C</c:v>
                </c:pt>
              </c:strCache>
            </c:strRef>
          </c:cat>
          <c:val>
            <c:numRef>
              <c:f>工作表1!$C$2:$C$4</c:f>
              <c:numCache>
                <c:formatCode>General</c:formatCode>
                <c:ptCount val="3"/>
                <c:pt idx="0">
                  <c:v>40.6</c:v>
                </c:pt>
                <c:pt idx="1">
                  <c:v>57</c:v>
                </c:pt>
                <c:pt idx="2">
                  <c:v>28.8</c:v>
                </c:pt>
              </c:numCache>
            </c:numRef>
          </c:val>
          <c:extLst>
            <c:ext xmlns:c16="http://schemas.microsoft.com/office/drawing/2014/chart" uri="{C3380CC4-5D6E-409C-BE32-E72D297353CC}">
              <c16:uniqueId val="{00000001-D33F-4075-BAE4-AEDA250BE808}"/>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A-&gt;A</c:v>
                </c:pt>
                <c:pt idx="1">
                  <c:v>W-&gt;W</c:v>
                </c:pt>
                <c:pt idx="2">
                  <c:v>C-&gt;C</c:v>
                </c:pt>
              </c:strCache>
            </c:strRef>
          </c:cat>
          <c:val>
            <c:numRef>
              <c:f>工作表1!$D$2:$D$4</c:f>
              <c:numCache>
                <c:formatCode>General</c:formatCode>
                <c:ptCount val="3"/>
                <c:pt idx="0">
                  <c:v>43.5</c:v>
                </c:pt>
                <c:pt idx="1">
                  <c:v>62.8</c:v>
                </c:pt>
                <c:pt idx="2">
                  <c:v>31.7</c:v>
                </c:pt>
              </c:numCache>
            </c:numRef>
          </c:val>
          <c:extLst>
            <c:ext xmlns:c16="http://schemas.microsoft.com/office/drawing/2014/chart" uri="{C3380CC4-5D6E-409C-BE32-E72D297353CC}">
              <c16:uniqueId val="{00000002-D33F-4075-BAE4-AEDA250BE808}"/>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A-&gt;A</c:v>
                </c:pt>
                <c:pt idx="1">
                  <c:v>W-&gt;W</c:v>
                </c:pt>
                <c:pt idx="2">
                  <c:v>C-&gt;C</c:v>
                </c:pt>
              </c:strCache>
            </c:strRef>
          </c:cat>
          <c:val>
            <c:numRef>
              <c:f>工作表1!$E$2:$E$4</c:f>
              <c:numCache>
                <c:formatCode>General</c:formatCode>
                <c:ptCount val="3"/>
                <c:pt idx="0">
                  <c:v>45</c:v>
                </c:pt>
                <c:pt idx="1">
                  <c:v>57.7</c:v>
                </c:pt>
                <c:pt idx="2">
                  <c:v>30.8</c:v>
                </c:pt>
              </c:numCache>
            </c:numRef>
          </c:val>
          <c:extLst>
            <c:ext xmlns:c16="http://schemas.microsoft.com/office/drawing/2014/chart" uri="{C3380CC4-5D6E-409C-BE32-E72D297353CC}">
              <c16:uniqueId val="{00000003-D33F-4075-BAE4-AEDA250BE808}"/>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A-&gt;A</c:v>
                </c:pt>
                <c:pt idx="1">
                  <c:v>W-&gt;W</c:v>
                </c:pt>
                <c:pt idx="2">
                  <c:v>C-&gt;C</c:v>
                </c:pt>
              </c:strCache>
            </c:strRef>
          </c:cat>
          <c:val>
            <c:numRef>
              <c:f>工作表1!$F$2:$F$4</c:f>
              <c:numCache>
                <c:formatCode>General</c:formatCode>
                <c:ptCount val="3"/>
                <c:pt idx="0">
                  <c:v>50.3</c:v>
                </c:pt>
                <c:pt idx="1">
                  <c:v>63.8</c:v>
                </c:pt>
                <c:pt idx="2">
                  <c:v>33.700000000000003</c:v>
                </c:pt>
              </c:numCache>
            </c:numRef>
          </c:val>
          <c:extLst>
            <c:ext xmlns:c16="http://schemas.microsoft.com/office/drawing/2014/chart" uri="{C3380CC4-5D6E-409C-BE32-E72D297353CC}">
              <c16:uniqueId val="{00000004-D33F-4075-BAE4-AEDA250BE808}"/>
            </c:ext>
          </c:extLst>
        </c:ser>
        <c:dLbls>
          <c:showLegendKey val="0"/>
          <c:showVal val="0"/>
          <c:showCatName val="0"/>
          <c:showSerName val="0"/>
          <c:showPercent val="0"/>
          <c:showBubbleSize val="0"/>
        </c:dLbls>
        <c:gapWidth val="219"/>
        <c:overlap val="-27"/>
        <c:axId val="1518926016"/>
        <c:axId val="1518940704"/>
      </c:barChart>
      <c:catAx>
        <c:axId val="151892601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518940704"/>
        <c:crosses val="autoZero"/>
        <c:auto val="1"/>
        <c:lblAlgn val="ctr"/>
        <c:lblOffset val="100"/>
        <c:noMultiLvlLbl val="0"/>
      </c:catAx>
      <c:valAx>
        <c:axId val="151894070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892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(Surf)-&gt;Target (Decaf</a:t>
            </a:r>
            <a:r>
              <a:rPr lang="en-US" altLang="zh-TW" sz="2400" baseline="-25000" dirty="0">
                <a:solidFill>
                  <a:schemeClr val="tx1"/>
                </a:solidFill>
              </a:rPr>
              <a:t>6</a:t>
            </a:r>
            <a:r>
              <a:rPr lang="en-US" altLang="zh-TW" sz="2400" dirty="0">
                <a:solidFill>
                  <a:schemeClr val="tx1"/>
                </a:solidFill>
              </a:rPr>
              <a:t>)</a:t>
            </a:r>
            <a:endParaRPr lang="zh-TW" altLang="en-US" sz="2400" dirty="0">
              <a:solidFill>
                <a:schemeClr val="tx1"/>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A-&gt;A</c:v>
                </c:pt>
                <c:pt idx="1">
                  <c:v>W-&gt;W</c:v>
                </c:pt>
                <c:pt idx="2">
                  <c:v>C-&gt;C</c:v>
                </c:pt>
              </c:strCache>
            </c:strRef>
          </c:cat>
          <c:val>
            <c:numRef>
              <c:f>工作表1!$B$2:$B$4</c:f>
              <c:numCache>
                <c:formatCode>General</c:formatCode>
                <c:ptCount val="3"/>
                <c:pt idx="0">
                  <c:v>82.3</c:v>
                </c:pt>
                <c:pt idx="1">
                  <c:v>84.7</c:v>
                </c:pt>
                <c:pt idx="2">
                  <c:v>70.3</c:v>
                </c:pt>
              </c:numCache>
            </c:numRef>
          </c:val>
          <c:extLst>
            <c:ext xmlns:c16="http://schemas.microsoft.com/office/drawing/2014/chart" uri="{C3380CC4-5D6E-409C-BE32-E72D297353CC}">
              <c16:uniqueId val="{00000000-D418-4991-B18E-81DB552C7CB7}"/>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A-&gt;A</c:v>
                </c:pt>
                <c:pt idx="1">
                  <c:v>W-&gt;W</c:v>
                </c:pt>
                <c:pt idx="2">
                  <c:v>C-&gt;C</c:v>
                </c:pt>
              </c:strCache>
            </c:strRef>
          </c:cat>
          <c:val>
            <c:numRef>
              <c:f>工作表1!$C$2:$C$4</c:f>
              <c:numCache>
                <c:formatCode>General</c:formatCode>
                <c:ptCount val="3"/>
                <c:pt idx="0">
                  <c:v>86.7</c:v>
                </c:pt>
                <c:pt idx="1">
                  <c:v>87.3</c:v>
                </c:pt>
                <c:pt idx="2">
                  <c:v>72.8</c:v>
                </c:pt>
              </c:numCache>
            </c:numRef>
          </c:val>
          <c:extLst>
            <c:ext xmlns:c16="http://schemas.microsoft.com/office/drawing/2014/chart" uri="{C3380CC4-5D6E-409C-BE32-E72D297353CC}">
              <c16:uniqueId val="{00000001-D418-4991-B18E-81DB552C7CB7}"/>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A-&gt;A</c:v>
                </c:pt>
                <c:pt idx="1">
                  <c:v>W-&gt;W</c:v>
                </c:pt>
                <c:pt idx="2">
                  <c:v>C-&gt;C</c:v>
                </c:pt>
              </c:strCache>
            </c:strRef>
          </c:cat>
          <c:val>
            <c:numRef>
              <c:f>工作表1!$D$2:$D$4</c:f>
              <c:numCache>
                <c:formatCode>General</c:formatCode>
                <c:ptCount val="3"/>
                <c:pt idx="0">
                  <c:v>87.8</c:v>
                </c:pt>
                <c:pt idx="1">
                  <c:v>89.2</c:v>
                </c:pt>
                <c:pt idx="2">
                  <c:v>77.3</c:v>
                </c:pt>
              </c:numCache>
            </c:numRef>
          </c:val>
          <c:extLst>
            <c:ext xmlns:c16="http://schemas.microsoft.com/office/drawing/2014/chart" uri="{C3380CC4-5D6E-409C-BE32-E72D297353CC}">
              <c16:uniqueId val="{00000002-D418-4991-B18E-81DB552C7CB7}"/>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A-&gt;A</c:v>
                </c:pt>
                <c:pt idx="1">
                  <c:v>W-&gt;W</c:v>
                </c:pt>
                <c:pt idx="2">
                  <c:v>C-&gt;C</c:v>
                </c:pt>
              </c:strCache>
            </c:strRef>
          </c:cat>
          <c:val>
            <c:numRef>
              <c:f>工作表1!$E$2:$E$4</c:f>
              <c:numCache>
                <c:formatCode>General</c:formatCode>
                <c:ptCount val="3"/>
                <c:pt idx="0">
                  <c:v>86.5</c:v>
                </c:pt>
                <c:pt idx="1">
                  <c:v>88.2</c:v>
                </c:pt>
                <c:pt idx="2">
                  <c:v>76.400000000000006</c:v>
                </c:pt>
              </c:numCache>
            </c:numRef>
          </c:val>
          <c:extLst>
            <c:ext xmlns:c16="http://schemas.microsoft.com/office/drawing/2014/chart" uri="{C3380CC4-5D6E-409C-BE32-E72D297353CC}">
              <c16:uniqueId val="{00000003-D418-4991-B18E-81DB552C7CB7}"/>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A-&gt;A</c:v>
                </c:pt>
                <c:pt idx="1">
                  <c:v>W-&gt;W</c:v>
                </c:pt>
                <c:pt idx="2">
                  <c:v>C-&gt;C</c:v>
                </c:pt>
              </c:strCache>
            </c:strRef>
          </c:cat>
          <c:val>
            <c:numRef>
              <c:f>工作表1!$F$2:$F$4</c:f>
              <c:numCache>
                <c:formatCode>General</c:formatCode>
                <c:ptCount val="3"/>
                <c:pt idx="0">
                  <c:v>92.3</c:v>
                </c:pt>
                <c:pt idx="1">
                  <c:v>89.4</c:v>
                </c:pt>
                <c:pt idx="2">
                  <c:v>86.7</c:v>
                </c:pt>
              </c:numCache>
            </c:numRef>
          </c:val>
          <c:extLst>
            <c:ext xmlns:c16="http://schemas.microsoft.com/office/drawing/2014/chart" uri="{C3380CC4-5D6E-409C-BE32-E72D297353CC}">
              <c16:uniqueId val="{00000004-D418-4991-B18E-81DB552C7CB7}"/>
            </c:ext>
          </c:extLst>
        </c:ser>
        <c:dLbls>
          <c:showLegendKey val="0"/>
          <c:showVal val="0"/>
          <c:showCatName val="0"/>
          <c:showSerName val="0"/>
          <c:showPercent val="0"/>
          <c:showBubbleSize val="0"/>
        </c:dLbls>
        <c:gapWidth val="219"/>
        <c:overlap val="-27"/>
        <c:axId val="1625954816"/>
        <c:axId val="1625959168"/>
      </c:barChart>
      <c:catAx>
        <c:axId val="162595481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625959168"/>
        <c:crosses val="autoZero"/>
        <c:auto val="1"/>
        <c:lblAlgn val="ctr"/>
        <c:lblOffset val="100"/>
        <c:noMultiLvlLbl val="0"/>
      </c:catAx>
      <c:valAx>
        <c:axId val="1625959168"/>
        <c:scaling>
          <c:orientation val="minMax"/>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4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a:t>
            </a:r>
            <a:r>
              <a:rPr lang="en-US" altLang="zh-TW" sz="2400" b="0" i="0" u="none" strike="noStrike" baseline="0" dirty="0">
                <a:solidFill>
                  <a:schemeClr val="tx1"/>
                </a:solidFill>
                <a:effectLst/>
              </a:rPr>
              <a:t>Decaf</a:t>
            </a:r>
            <a:r>
              <a:rPr lang="en-US" altLang="zh-TW" sz="2400" b="0" i="0" u="none" strike="noStrike" baseline="-25000" dirty="0">
                <a:solidFill>
                  <a:schemeClr val="tx1"/>
                </a:solidFill>
                <a:effectLst/>
              </a:rPr>
              <a:t>6</a:t>
            </a:r>
            <a:r>
              <a:rPr lang="en-US" altLang="zh-TW" sz="2400" dirty="0">
                <a:solidFill>
                  <a:schemeClr val="tx1"/>
                </a:solidFill>
              </a:rPr>
              <a:t>)-&gt;Target (Surf)</a:t>
            </a:r>
            <a:endParaRPr lang="zh-TW" altLang="en-US" sz="2400" dirty="0">
              <a:solidFill>
                <a:schemeClr val="tx1"/>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A-&gt;D</c:v>
                </c:pt>
                <c:pt idx="1">
                  <c:v>W-&gt;D</c:v>
                </c:pt>
                <c:pt idx="2">
                  <c:v>C-&gt;D</c:v>
                </c:pt>
              </c:strCache>
            </c:strRef>
          </c:cat>
          <c:val>
            <c:numRef>
              <c:f>工作表1!$B$2:$B$4</c:f>
              <c:numCache>
                <c:formatCode>General</c:formatCode>
                <c:ptCount val="3"/>
                <c:pt idx="0">
                  <c:v>51.3</c:v>
                </c:pt>
                <c:pt idx="1">
                  <c:v>51.3</c:v>
                </c:pt>
                <c:pt idx="2">
                  <c:v>51.3</c:v>
                </c:pt>
              </c:numCache>
            </c:numRef>
          </c:val>
          <c:extLst>
            <c:ext xmlns:c16="http://schemas.microsoft.com/office/drawing/2014/chart" uri="{C3380CC4-5D6E-409C-BE32-E72D297353CC}">
              <c16:uniqueId val="{00000000-3A2E-4A86-A9C2-3E955C201FB5}"/>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A-&gt;D</c:v>
                </c:pt>
                <c:pt idx="1">
                  <c:v>W-&gt;D</c:v>
                </c:pt>
                <c:pt idx="2">
                  <c:v>C-&gt;D</c:v>
                </c:pt>
              </c:strCache>
            </c:strRef>
          </c:cat>
          <c:val>
            <c:numRef>
              <c:f>工作表1!$C$2:$C$4</c:f>
              <c:numCache>
                <c:formatCode>General</c:formatCode>
                <c:ptCount val="3"/>
                <c:pt idx="0">
                  <c:v>51.7</c:v>
                </c:pt>
                <c:pt idx="1">
                  <c:v>56.2</c:v>
                </c:pt>
                <c:pt idx="2">
                  <c:v>52.8</c:v>
                </c:pt>
              </c:numCache>
            </c:numRef>
          </c:val>
          <c:extLst>
            <c:ext xmlns:c16="http://schemas.microsoft.com/office/drawing/2014/chart" uri="{C3380CC4-5D6E-409C-BE32-E72D297353CC}">
              <c16:uniqueId val="{00000001-3A2E-4A86-A9C2-3E955C201FB5}"/>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A-&gt;D</c:v>
                </c:pt>
                <c:pt idx="1">
                  <c:v>W-&gt;D</c:v>
                </c:pt>
                <c:pt idx="2">
                  <c:v>C-&gt;D</c:v>
                </c:pt>
              </c:strCache>
            </c:strRef>
          </c:cat>
          <c:val>
            <c:numRef>
              <c:f>工作表1!$D$2:$D$4</c:f>
              <c:numCache>
                <c:formatCode>General</c:formatCode>
                <c:ptCount val="3"/>
                <c:pt idx="0">
                  <c:v>56.8</c:v>
                </c:pt>
                <c:pt idx="1">
                  <c:v>56.5</c:v>
                </c:pt>
                <c:pt idx="2">
                  <c:v>56.9</c:v>
                </c:pt>
              </c:numCache>
            </c:numRef>
          </c:val>
          <c:extLst>
            <c:ext xmlns:c16="http://schemas.microsoft.com/office/drawing/2014/chart" uri="{C3380CC4-5D6E-409C-BE32-E72D297353CC}">
              <c16:uniqueId val="{00000002-3A2E-4A86-A9C2-3E955C201FB5}"/>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A-&gt;D</c:v>
                </c:pt>
                <c:pt idx="1">
                  <c:v>W-&gt;D</c:v>
                </c:pt>
                <c:pt idx="2">
                  <c:v>C-&gt;D</c:v>
                </c:pt>
              </c:strCache>
            </c:strRef>
          </c:cat>
          <c:val>
            <c:numRef>
              <c:f>工作表1!$E$2:$E$4</c:f>
              <c:numCache>
                <c:formatCode>General</c:formatCode>
                <c:ptCount val="3"/>
                <c:pt idx="0">
                  <c:v>53.9</c:v>
                </c:pt>
                <c:pt idx="1">
                  <c:v>52.3</c:v>
                </c:pt>
                <c:pt idx="2">
                  <c:v>55.2</c:v>
                </c:pt>
              </c:numCache>
            </c:numRef>
          </c:val>
          <c:extLst>
            <c:ext xmlns:c16="http://schemas.microsoft.com/office/drawing/2014/chart" uri="{C3380CC4-5D6E-409C-BE32-E72D297353CC}">
              <c16:uniqueId val="{00000003-3A2E-4A86-A9C2-3E955C201FB5}"/>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A-&gt;D</c:v>
                </c:pt>
                <c:pt idx="1">
                  <c:v>W-&gt;D</c:v>
                </c:pt>
                <c:pt idx="2">
                  <c:v>C-&gt;D</c:v>
                </c:pt>
              </c:strCache>
            </c:strRef>
          </c:cat>
          <c:val>
            <c:numRef>
              <c:f>工作表1!$F$2:$F$4</c:f>
              <c:numCache>
                <c:formatCode>General</c:formatCode>
                <c:ptCount val="3"/>
                <c:pt idx="0">
                  <c:v>56.9</c:v>
                </c:pt>
                <c:pt idx="1">
                  <c:v>55.5</c:v>
                </c:pt>
                <c:pt idx="2">
                  <c:v>57.2</c:v>
                </c:pt>
              </c:numCache>
            </c:numRef>
          </c:val>
          <c:extLst>
            <c:ext xmlns:c16="http://schemas.microsoft.com/office/drawing/2014/chart" uri="{C3380CC4-5D6E-409C-BE32-E72D297353CC}">
              <c16:uniqueId val="{00000004-3A2E-4A86-A9C2-3E955C201FB5}"/>
            </c:ext>
          </c:extLst>
        </c:ser>
        <c:dLbls>
          <c:showLegendKey val="0"/>
          <c:showVal val="0"/>
          <c:showCatName val="0"/>
          <c:showSerName val="0"/>
          <c:showPercent val="0"/>
          <c:showBubbleSize val="0"/>
        </c:dLbls>
        <c:gapWidth val="219"/>
        <c:overlap val="-27"/>
        <c:axId val="1625952096"/>
        <c:axId val="1625948288"/>
      </c:barChart>
      <c:catAx>
        <c:axId val="162595209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625948288"/>
        <c:crosses val="autoZero"/>
        <c:auto val="1"/>
        <c:lblAlgn val="ctr"/>
        <c:lblOffset val="100"/>
        <c:noMultiLvlLbl val="0"/>
      </c:catAx>
      <c:valAx>
        <c:axId val="1625948288"/>
        <c:scaling>
          <c:orientation val="minMax"/>
          <c:min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2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(Surf)-&gt;Target (Decaf</a:t>
            </a:r>
            <a:r>
              <a:rPr lang="en-US" altLang="zh-TW" sz="2400" baseline="-25000" dirty="0">
                <a:solidFill>
                  <a:schemeClr val="tx1"/>
                </a:solidFill>
              </a:rPr>
              <a:t>6</a:t>
            </a:r>
            <a:r>
              <a:rPr lang="en-US" altLang="zh-TW" sz="2400" dirty="0">
                <a:solidFill>
                  <a:schemeClr val="tx1"/>
                </a:solidFill>
              </a:rPr>
              <a:t>)</a:t>
            </a:r>
            <a:endParaRPr lang="zh-TW" altLang="en-US" sz="2400" dirty="0">
              <a:solidFill>
                <a:schemeClr val="tx1"/>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A-&gt;D</c:v>
                </c:pt>
                <c:pt idx="1">
                  <c:v>W-&gt;D</c:v>
                </c:pt>
                <c:pt idx="2">
                  <c:v>C-&gt;D</c:v>
                </c:pt>
              </c:strCache>
            </c:strRef>
          </c:cat>
          <c:val>
            <c:numRef>
              <c:f>工作表1!$B$2:$B$4</c:f>
              <c:numCache>
                <c:formatCode>General</c:formatCode>
                <c:ptCount val="3"/>
                <c:pt idx="0">
                  <c:v>89.7</c:v>
                </c:pt>
                <c:pt idx="1">
                  <c:v>89.7</c:v>
                </c:pt>
                <c:pt idx="2">
                  <c:v>89.7</c:v>
                </c:pt>
              </c:numCache>
            </c:numRef>
          </c:val>
          <c:extLst>
            <c:ext xmlns:c16="http://schemas.microsoft.com/office/drawing/2014/chart" uri="{C3380CC4-5D6E-409C-BE32-E72D297353CC}">
              <c16:uniqueId val="{00000000-F425-4DC8-B013-97C2FF9519D5}"/>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A-&gt;D</c:v>
                </c:pt>
                <c:pt idx="1">
                  <c:v>W-&gt;D</c:v>
                </c:pt>
                <c:pt idx="2">
                  <c:v>C-&gt;D</c:v>
                </c:pt>
              </c:strCache>
            </c:strRef>
          </c:cat>
          <c:val>
            <c:numRef>
              <c:f>工作表1!$C$2:$C$4</c:f>
              <c:numCache>
                <c:formatCode>General</c:formatCode>
                <c:ptCount val="3"/>
                <c:pt idx="0">
                  <c:v>90.5</c:v>
                </c:pt>
                <c:pt idx="1">
                  <c:v>89.4</c:v>
                </c:pt>
                <c:pt idx="2">
                  <c:v>89.8</c:v>
                </c:pt>
              </c:numCache>
            </c:numRef>
          </c:val>
          <c:extLst>
            <c:ext xmlns:c16="http://schemas.microsoft.com/office/drawing/2014/chart" uri="{C3380CC4-5D6E-409C-BE32-E72D297353CC}">
              <c16:uniqueId val="{00000001-F425-4DC8-B013-97C2FF9519D5}"/>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A-&gt;D</c:v>
                </c:pt>
                <c:pt idx="1">
                  <c:v>W-&gt;D</c:v>
                </c:pt>
                <c:pt idx="2">
                  <c:v>C-&gt;D</c:v>
                </c:pt>
              </c:strCache>
            </c:strRef>
          </c:cat>
          <c:val>
            <c:numRef>
              <c:f>工作表1!$D$2:$D$4</c:f>
              <c:numCache>
                <c:formatCode>General</c:formatCode>
                <c:ptCount val="3"/>
                <c:pt idx="0">
                  <c:v>91.3</c:v>
                </c:pt>
                <c:pt idx="1">
                  <c:v>90.8</c:v>
                </c:pt>
                <c:pt idx="2">
                  <c:v>90.6</c:v>
                </c:pt>
              </c:numCache>
            </c:numRef>
          </c:val>
          <c:extLst>
            <c:ext xmlns:c16="http://schemas.microsoft.com/office/drawing/2014/chart" uri="{C3380CC4-5D6E-409C-BE32-E72D297353CC}">
              <c16:uniqueId val="{00000002-F425-4DC8-B013-97C2FF9519D5}"/>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A-&gt;D</c:v>
                </c:pt>
                <c:pt idx="1">
                  <c:v>W-&gt;D</c:v>
                </c:pt>
                <c:pt idx="2">
                  <c:v>C-&gt;D</c:v>
                </c:pt>
              </c:strCache>
            </c:strRef>
          </c:cat>
          <c:val>
            <c:numRef>
              <c:f>工作表1!$E$2:$E$4</c:f>
              <c:numCache>
                <c:formatCode>General</c:formatCode>
                <c:ptCount val="3"/>
                <c:pt idx="0">
                  <c:v>90.5</c:v>
                </c:pt>
                <c:pt idx="1">
                  <c:v>90.8</c:v>
                </c:pt>
                <c:pt idx="2">
                  <c:v>91.2</c:v>
                </c:pt>
              </c:numCache>
            </c:numRef>
          </c:val>
          <c:extLst>
            <c:ext xmlns:c16="http://schemas.microsoft.com/office/drawing/2014/chart" uri="{C3380CC4-5D6E-409C-BE32-E72D297353CC}">
              <c16:uniqueId val="{00000003-F425-4DC8-B013-97C2FF9519D5}"/>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A-&gt;D</c:v>
                </c:pt>
                <c:pt idx="1">
                  <c:v>W-&gt;D</c:v>
                </c:pt>
                <c:pt idx="2">
                  <c:v>C-&gt;D</c:v>
                </c:pt>
              </c:strCache>
            </c:strRef>
          </c:cat>
          <c:val>
            <c:numRef>
              <c:f>工作表1!$F$2:$F$4</c:f>
              <c:numCache>
                <c:formatCode>General</c:formatCode>
                <c:ptCount val="3"/>
                <c:pt idx="0">
                  <c:v>94.3</c:v>
                </c:pt>
                <c:pt idx="1">
                  <c:v>95</c:v>
                </c:pt>
                <c:pt idx="2">
                  <c:v>92.8</c:v>
                </c:pt>
              </c:numCache>
            </c:numRef>
          </c:val>
          <c:extLst>
            <c:ext xmlns:c16="http://schemas.microsoft.com/office/drawing/2014/chart" uri="{C3380CC4-5D6E-409C-BE32-E72D297353CC}">
              <c16:uniqueId val="{00000004-F425-4DC8-B013-97C2FF9519D5}"/>
            </c:ext>
          </c:extLst>
        </c:ser>
        <c:dLbls>
          <c:showLegendKey val="0"/>
          <c:showVal val="0"/>
          <c:showCatName val="0"/>
          <c:showSerName val="0"/>
          <c:showPercent val="0"/>
          <c:showBubbleSize val="0"/>
        </c:dLbls>
        <c:gapWidth val="219"/>
        <c:overlap val="-27"/>
        <c:axId val="1625953728"/>
        <c:axId val="1625956448"/>
      </c:barChart>
      <c:catAx>
        <c:axId val="162595372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625956448"/>
        <c:crosses val="autoZero"/>
        <c:auto val="1"/>
        <c:lblAlgn val="ctr"/>
        <c:lblOffset val="100"/>
        <c:noMultiLvlLbl val="0"/>
      </c:catAx>
      <c:valAx>
        <c:axId val="1625956448"/>
        <c:scaling>
          <c:orientation val="minMax"/>
          <c:min val="8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工作表1!$A$2:$A$5</c:f>
              <c:strCache>
                <c:ptCount val="4"/>
                <c:pt idx="0">
                  <c:v>English</c:v>
                </c:pt>
                <c:pt idx="1">
                  <c:v>France</c:v>
                </c:pt>
                <c:pt idx="2">
                  <c:v>German</c:v>
                </c:pt>
                <c:pt idx="3">
                  <c:v>Italian</c:v>
                </c:pt>
              </c:strCache>
            </c:strRef>
          </c:cat>
          <c:val>
            <c:numRef>
              <c:f>工作表1!$B$2:$B$5</c:f>
              <c:numCache>
                <c:formatCode>General</c:formatCode>
                <c:ptCount val="4"/>
                <c:pt idx="0">
                  <c:v>67.3</c:v>
                </c:pt>
                <c:pt idx="1">
                  <c:v>67.3</c:v>
                </c:pt>
                <c:pt idx="2">
                  <c:v>67.3</c:v>
                </c:pt>
                <c:pt idx="3">
                  <c:v>67.3</c:v>
                </c:pt>
              </c:numCache>
            </c:numRef>
          </c:val>
          <c:extLst>
            <c:ext xmlns:c16="http://schemas.microsoft.com/office/drawing/2014/chart" uri="{C3380CC4-5D6E-409C-BE32-E72D297353CC}">
              <c16:uniqueId val="{00000000-E85D-43AB-BE8F-584061E48141}"/>
            </c:ext>
          </c:extLst>
        </c:ser>
        <c:ser>
          <c:idx val="1"/>
          <c:order val="1"/>
          <c:tx>
            <c:strRef>
              <c:f>工作表1!$C$1</c:f>
              <c:strCache>
                <c:ptCount val="1"/>
                <c:pt idx="0">
                  <c:v>DAMA</c:v>
                </c:pt>
              </c:strCache>
            </c:strRef>
          </c:tx>
          <c:spPr>
            <a:solidFill>
              <a:schemeClr val="accent2"/>
            </a:solidFill>
            <a:ln>
              <a:noFill/>
            </a:ln>
            <a:effectLst/>
          </c:spPr>
          <c:invertIfNegative val="0"/>
          <c:cat>
            <c:strRef>
              <c:f>工作表1!$A$2:$A$5</c:f>
              <c:strCache>
                <c:ptCount val="4"/>
                <c:pt idx="0">
                  <c:v>English</c:v>
                </c:pt>
                <c:pt idx="1">
                  <c:v>France</c:v>
                </c:pt>
                <c:pt idx="2">
                  <c:v>German</c:v>
                </c:pt>
                <c:pt idx="3">
                  <c:v>Italian</c:v>
                </c:pt>
              </c:strCache>
            </c:strRef>
          </c:cat>
          <c:val>
            <c:numRef>
              <c:f>工作表1!$C$2:$C$5</c:f>
              <c:numCache>
                <c:formatCode>General</c:formatCode>
                <c:ptCount val="4"/>
                <c:pt idx="0">
                  <c:v>66.099999999999994</c:v>
                </c:pt>
                <c:pt idx="1">
                  <c:v>61.5</c:v>
                </c:pt>
                <c:pt idx="2">
                  <c:v>63.4</c:v>
                </c:pt>
                <c:pt idx="3">
                  <c:v>65.3</c:v>
                </c:pt>
              </c:numCache>
            </c:numRef>
          </c:val>
          <c:extLst>
            <c:ext xmlns:c16="http://schemas.microsoft.com/office/drawing/2014/chart" uri="{C3380CC4-5D6E-409C-BE32-E72D297353CC}">
              <c16:uniqueId val="{00000001-E85D-43AB-BE8F-584061E48141}"/>
            </c:ext>
          </c:extLst>
        </c:ser>
        <c:ser>
          <c:idx val="2"/>
          <c:order val="2"/>
          <c:tx>
            <c:strRef>
              <c:f>工作表1!$D$1</c:f>
              <c:strCache>
                <c:ptCount val="1"/>
                <c:pt idx="0">
                  <c:v>HFA</c:v>
                </c:pt>
              </c:strCache>
            </c:strRef>
          </c:tx>
          <c:spPr>
            <a:solidFill>
              <a:schemeClr val="accent3"/>
            </a:solidFill>
            <a:ln>
              <a:noFill/>
            </a:ln>
            <a:effectLst/>
          </c:spPr>
          <c:invertIfNegative val="0"/>
          <c:cat>
            <c:strRef>
              <c:f>工作表1!$A$2:$A$5</c:f>
              <c:strCache>
                <c:ptCount val="4"/>
                <c:pt idx="0">
                  <c:v>English</c:v>
                </c:pt>
                <c:pt idx="1">
                  <c:v>France</c:v>
                </c:pt>
                <c:pt idx="2">
                  <c:v>German</c:v>
                </c:pt>
                <c:pt idx="3">
                  <c:v>Italian</c:v>
                </c:pt>
              </c:strCache>
            </c:strRef>
          </c:cat>
          <c:val>
            <c:numRef>
              <c:f>工作表1!$D$2:$D$5</c:f>
              <c:numCache>
                <c:formatCode>General</c:formatCode>
                <c:ptCount val="4"/>
                <c:pt idx="0">
                  <c:v>67.7</c:v>
                </c:pt>
                <c:pt idx="1">
                  <c:v>68.099999999999994</c:v>
                </c:pt>
                <c:pt idx="2">
                  <c:v>68.400000000000006</c:v>
                </c:pt>
                <c:pt idx="3">
                  <c:v>68</c:v>
                </c:pt>
              </c:numCache>
            </c:numRef>
          </c:val>
          <c:extLst>
            <c:ext xmlns:c16="http://schemas.microsoft.com/office/drawing/2014/chart" uri="{C3380CC4-5D6E-409C-BE32-E72D297353CC}">
              <c16:uniqueId val="{00000002-E85D-43AB-BE8F-584061E48141}"/>
            </c:ext>
          </c:extLst>
        </c:ser>
        <c:ser>
          <c:idx val="3"/>
          <c:order val="3"/>
          <c:tx>
            <c:strRef>
              <c:f>工作表1!$E$1</c:f>
              <c:strCache>
                <c:ptCount val="1"/>
                <c:pt idx="0">
                  <c:v>MMDT</c:v>
                </c:pt>
              </c:strCache>
            </c:strRef>
          </c:tx>
          <c:spPr>
            <a:solidFill>
              <a:schemeClr val="accent4"/>
            </a:solidFill>
            <a:ln>
              <a:noFill/>
            </a:ln>
            <a:effectLst/>
          </c:spPr>
          <c:invertIfNegative val="0"/>
          <c:cat>
            <c:strRef>
              <c:f>工作表1!$A$2:$A$5</c:f>
              <c:strCache>
                <c:ptCount val="4"/>
                <c:pt idx="0">
                  <c:v>English</c:v>
                </c:pt>
                <c:pt idx="1">
                  <c:v>France</c:v>
                </c:pt>
                <c:pt idx="2">
                  <c:v>German</c:v>
                </c:pt>
                <c:pt idx="3">
                  <c:v>Italian</c:v>
                </c:pt>
              </c:strCache>
            </c:strRef>
          </c:cat>
          <c:val>
            <c:numRef>
              <c:f>工作表1!$E$2:$E$5</c:f>
              <c:numCache>
                <c:formatCode>General</c:formatCode>
                <c:ptCount val="4"/>
                <c:pt idx="0">
                  <c:v>68.900000000000006</c:v>
                </c:pt>
                <c:pt idx="1">
                  <c:v>69.3</c:v>
                </c:pt>
                <c:pt idx="2">
                  <c:v>68.7</c:v>
                </c:pt>
                <c:pt idx="3">
                  <c:v>69.5</c:v>
                </c:pt>
              </c:numCache>
            </c:numRef>
          </c:val>
          <c:extLst>
            <c:ext xmlns:c16="http://schemas.microsoft.com/office/drawing/2014/chart" uri="{C3380CC4-5D6E-409C-BE32-E72D297353CC}">
              <c16:uniqueId val="{00000003-E85D-43AB-BE8F-584061E48141}"/>
            </c:ext>
          </c:extLst>
        </c:ser>
        <c:ser>
          <c:idx val="4"/>
          <c:order val="4"/>
          <c:tx>
            <c:strRef>
              <c:f>工作表1!$F$1</c:f>
              <c:strCache>
                <c:ptCount val="1"/>
                <c:pt idx="0">
                  <c:v>G-JDA</c:v>
                </c:pt>
              </c:strCache>
            </c:strRef>
          </c:tx>
          <c:spPr>
            <a:solidFill>
              <a:schemeClr val="accent5"/>
            </a:solidFill>
            <a:ln>
              <a:noFill/>
            </a:ln>
            <a:effectLst/>
          </c:spPr>
          <c:invertIfNegative val="0"/>
          <c:cat>
            <c:strRef>
              <c:f>工作表1!$A$2:$A$5</c:f>
              <c:strCache>
                <c:ptCount val="4"/>
                <c:pt idx="0">
                  <c:v>English</c:v>
                </c:pt>
                <c:pt idx="1">
                  <c:v>France</c:v>
                </c:pt>
                <c:pt idx="2">
                  <c:v>German</c:v>
                </c:pt>
                <c:pt idx="3">
                  <c:v>Italian</c:v>
                </c:pt>
              </c:strCache>
            </c:strRef>
          </c:cat>
          <c:val>
            <c:numRef>
              <c:f>工作表1!$F$2:$F$5</c:f>
              <c:numCache>
                <c:formatCode>General</c:formatCode>
                <c:ptCount val="4"/>
                <c:pt idx="0">
                  <c:v>69.400000000000006</c:v>
                </c:pt>
                <c:pt idx="1">
                  <c:v>70.5</c:v>
                </c:pt>
                <c:pt idx="2">
                  <c:v>69.599999999999994</c:v>
                </c:pt>
                <c:pt idx="3">
                  <c:v>70.099999999999994</c:v>
                </c:pt>
              </c:numCache>
            </c:numRef>
          </c:val>
          <c:extLst>
            <c:ext xmlns:c16="http://schemas.microsoft.com/office/drawing/2014/chart" uri="{C3380CC4-5D6E-409C-BE32-E72D297353CC}">
              <c16:uniqueId val="{00000004-E85D-43AB-BE8F-584061E48141}"/>
            </c:ext>
          </c:extLst>
        </c:ser>
        <c:dLbls>
          <c:showLegendKey val="0"/>
          <c:showVal val="0"/>
          <c:showCatName val="0"/>
          <c:showSerName val="0"/>
          <c:showPercent val="0"/>
          <c:showBubbleSize val="0"/>
        </c:dLbls>
        <c:gapWidth val="219"/>
        <c:overlap val="-27"/>
        <c:axId val="1625954272"/>
        <c:axId val="1625958624"/>
      </c:barChart>
      <c:catAx>
        <c:axId val="16259542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Source Domain</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8624"/>
        <c:crosses val="autoZero"/>
        <c:auto val="1"/>
        <c:lblAlgn val="ctr"/>
        <c:lblOffset val="100"/>
        <c:noMultiLvlLbl val="0"/>
      </c:catAx>
      <c:valAx>
        <c:axId val="1625958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4272"/>
        <c:crosses val="autoZero"/>
        <c:crossBetween val="between"/>
      </c:valAx>
      <c:spPr>
        <a:noFill/>
        <a:ln>
          <a:noFill/>
        </a:ln>
        <a:effectLst/>
      </c:spPr>
    </c:plotArea>
    <c:legend>
      <c:legendPos val="r"/>
      <c:layout>
        <c:manualLayout>
          <c:xMode val="edge"/>
          <c:yMode val="edge"/>
          <c:x val="0.90742253694798214"/>
          <c:y val="0.31162391889575114"/>
          <c:w val="8.5866053656044675E-2"/>
          <c:h val="0.386193855774936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工作表1!$A$2:$A$5</c:f>
              <c:strCache>
                <c:ptCount val="4"/>
                <c:pt idx="0">
                  <c:v>English</c:v>
                </c:pt>
                <c:pt idx="1">
                  <c:v>France</c:v>
                </c:pt>
                <c:pt idx="2">
                  <c:v>German</c:v>
                </c:pt>
                <c:pt idx="3">
                  <c:v>Italian</c:v>
                </c:pt>
              </c:strCache>
            </c:strRef>
          </c:cat>
          <c:val>
            <c:numRef>
              <c:f>工作表1!$B$2:$B$5</c:f>
              <c:numCache>
                <c:formatCode>General</c:formatCode>
                <c:ptCount val="4"/>
                <c:pt idx="0">
                  <c:v>74.5</c:v>
                </c:pt>
                <c:pt idx="1">
                  <c:v>74.5</c:v>
                </c:pt>
                <c:pt idx="2">
                  <c:v>74.5</c:v>
                </c:pt>
                <c:pt idx="3">
                  <c:v>74.5</c:v>
                </c:pt>
              </c:numCache>
            </c:numRef>
          </c:val>
          <c:extLst>
            <c:ext xmlns:c16="http://schemas.microsoft.com/office/drawing/2014/chart" uri="{C3380CC4-5D6E-409C-BE32-E72D297353CC}">
              <c16:uniqueId val="{00000000-28BE-4743-86EC-19E13754D5C8}"/>
            </c:ext>
          </c:extLst>
        </c:ser>
        <c:ser>
          <c:idx val="1"/>
          <c:order val="1"/>
          <c:tx>
            <c:strRef>
              <c:f>工作表1!$C$1</c:f>
              <c:strCache>
                <c:ptCount val="1"/>
                <c:pt idx="0">
                  <c:v>DAMA</c:v>
                </c:pt>
              </c:strCache>
            </c:strRef>
          </c:tx>
          <c:spPr>
            <a:solidFill>
              <a:schemeClr val="accent2"/>
            </a:solidFill>
            <a:ln>
              <a:noFill/>
            </a:ln>
            <a:effectLst/>
          </c:spPr>
          <c:invertIfNegative val="0"/>
          <c:cat>
            <c:strRef>
              <c:f>工作表1!$A$2:$A$5</c:f>
              <c:strCache>
                <c:ptCount val="4"/>
                <c:pt idx="0">
                  <c:v>English</c:v>
                </c:pt>
                <c:pt idx="1">
                  <c:v>France</c:v>
                </c:pt>
                <c:pt idx="2">
                  <c:v>German</c:v>
                </c:pt>
                <c:pt idx="3">
                  <c:v>Italian</c:v>
                </c:pt>
              </c:strCache>
            </c:strRef>
          </c:cat>
          <c:val>
            <c:numRef>
              <c:f>工作表1!$C$2:$C$5</c:f>
              <c:numCache>
                <c:formatCode>General</c:formatCode>
                <c:ptCount val="4"/>
                <c:pt idx="0">
                  <c:v>73.099999999999994</c:v>
                </c:pt>
                <c:pt idx="1">
                  <c:v>72.7</c:v>
                </c:pt>
                <c:pt idx="2">
                  <c:v>69.3</c:v>
                </c:pt>
                <c:pt idx="3">
                  <c:v>73</c:v>
                </c:pt>
              </c:numCache>
            </c:numRef>
          </c:val>
          <c:extLst>
            <c:ext xmlns:c16="http://schemas.microsoft.com/office/drawing/2014/chart" uri="{C3380CC4-5D6E-409C-BE32-E72D297353CC}">
              <c16:uniqueId val="{00000001-28BE-4743-86EC-19E13754D5C8}"/>
            </c:ext>
          </c:extLst>
        </c:ser>
        <c:ser>
          <c:idx val="2"/>
          <c:order val="2"/>
          <c:tx>
            <c:strRef>
              <c:f>工作表1!$D$1</c:f>
              <c:strCache>
                <c:ptCount val="1"/>
                <c:pt idx="0">
                  <c:v>HFA</c:v>
                </c:pt>
              </c:strCache>
            </c:strRef>
          </c:tx>
          <c:spPr>
            <a:solidFill>
              <a:schemeClr val="accent3"/>
            </a:solidFill>
            <a:ln>
              <a:noFill/>
            </a:ln>
            <a:effectLst/>
          </c:spPr>
          <c:invertIfNegative val="0"/>
          <c:cat>
            <c:strRef>
              <c:f>工作表1!$A$2:$A$5</c:f>
              <c:strCache>
                <c:ptCount val="4"/>
                <c:pt idx="0">
                  <c:v>English</c:v>
                </c:pt>
                <c:pt idx="1">
                  <c:v>France</c:v>
                </c:pt>
                <c:pt idx="2">
                  <c:v>German</c:v>
                </c:pt>
                <c:pt idx="3">
                  <c:v>Italian</c:v>
                </c:pt>
              </c:strCache>
            </c:strRef>
          </c:cat>
          <c:val>
            <c:numRef>
              <c:f>工作表1!$D$2:$D$5</c:f>
              <c:numCache>
                <c:formatCode>General</c:formatCode>
                <c:ptCount val="4"/>
                <c:pt idx="0">
                  <c:v>74.3</c:v>
                </c:pt>
                <c:pt idx="1">
                  <c:v>74.8</c:v>
                </c:pt>
                <c:pt idx="2">
                  <c:v>74.400000000000006</c:v>
                </c:pt>
                <c:pt idx="3">
                  <c:v>75</c:v>
                </c:pt>
              </c:numCache>
            </c:numRef>
          </c:val>
          <c:extLst>
            <c:ext xmlns:c16="http://schemas.microsoft.com/office/drawing/2014/chart" uri="{C3380CC4-5D6E-409C-BE32-E72D297353CC}">
              <c16:uniqueId val="{00000002-28BE-4743-86EC-19E13754D5C8}"/>
            </c:ext>
          </c:extLst>
        </c:ser>
        <c:ser>
          <c:idx val="3"/>
          <c:order val="3"/>
          <c:tx>
            <c:strRef>
              <c:f>工作表1!$E$1</c:f>
              <c:strCache>
                <c:ptCount val="1"/>
                <c:pt idx="0">
                  <c:v>MMDT</c:v>
                </c:pt>
              </c:strCache>
            </c:strRef>
          </c:tx>
          <c:spPr>
            <a:solidFill>
              <a:schemeClr val="accent4"/>
            </a:solidFill>
            <a:ln>
              <a:noFill/>
            </a:ln>
            <a:effectLst/>
          </c:spPr>
          <c:invertIfNegative val="0"/>
          <c:cat>
            <c:strRef>
              <c:f>工作表1!$A$2:$A$5</c:f>
              <c:strCache>
                <c:ptCount val="4"/>
                <c:pt idx="0">
                  <c:v>English</c:v>
                </c:pt>
                <c:pt idx="1">
                  <c:v>France</c:v>
                </c:pt>
                <c:pt idx="2">
                  <c:v>German</c:v>
                </c:pt>
                <c:pt idx="3">
                  <c:v>Italian</c:v>
                </c:pt>
              </c:strCache>
            </c:strRef>
          </c:cat>
          <c:val>
            <c:numRef>
              <c:f>工作表1!$E$2:$E$5</c:f>
              <c:numCache>
                <c:formatCode>General</c:formatCode>
                <c:ptCount val="4"/>
                <c:pt idx="0">
                  <c:v>75.5</c:v>
                </c:pt>
                <c:pt idx="1">
                  <c:v>75.3</c:v>
                </c:pt>
                <c:pt idx="2">
                  <c:v>75.7</c:v>
                </c:pt>
                <c:pt idx="3">
                  <c:v>76.3</c:v>
                </c:pt>
              </c:numCache>
            </c:numRef>
          </c:val>
          <c:extLst>
            <c:ext xmlns:c16="http://schemas.microsoft.com/office/drawing/2014/chart" uri="{C3380CC4-5D6E-409C-BE32-E72D297353CC}">
              <c16:uniqueId val="{00000003-28BE-4743-86EC-19E13754D5C8}"/>
            </c:ext>
          </c:extLst>
        </c:ser>
        <c:ser>
          <c:idx val="4"/>
          <c:order val="4"/>
          <c:tx>
            <c:strRef>
              <c:f>工作表1!$F$1</c:f>
              <c:strCache>
                <c:ptCount val="1"/>
                <c:pt idx="0">
                  <c:v>G-JDA</c:v>
                </c:pt>
              </c:strCache>
            </c:strRef>
          </c:tx>
          <c:spPr>
            <a:solidFill>
              <a:schemeClr val="accent5"/>
            </a:solidFill>
            <a:ln>
              <a:noFill/>
            </a:ln>
            <a:effectLst/>
          </c:spPr>
          <c:invertIfNegative val="0"/>
          <c:cat>
            <c:strRef>
              <c:f>工作表1!$A$2:$A$5</c:f>
              <c:strCache>
                <c:ptCount val="4"/>
                <c:pt idx="0">
                  <c:v>English</c:v>
                </c:pt>
                <c:pt idx="1">
                  <c:v>France</c:v>
                </c:pt>
                <c:pt idx="2">
                  <c:v>German</c:v>
                </c:pt>
                <c:pt idx="3">
                  <c:v>Italian</c:v>
                </c:pt>
              </c:strCache>
            </c:strRef>
          </c:cat>
          <c:val>
            <c:numRef>
              <c:f>工作表1!$F$2:$F$5</c:f>
              <c:numCache>
                <c:formatCode>General</c:formatCode>
                <c:ptCount val="4"/>
                <c:pt idx="0">
                  <c:v>76</c:v>
                </c:pt>
                <c:pt idx="1">
                  <c:v>76.8</c:v>
                </c:pt>
                <c:pt idx="2">
                  <c:v>76.8</c:v>
                </c:pt>
                <c:pt idx="3">
                  <c:v>76.599999999999994</c:v>
                </c:pt>
              </c:numCache>
            </c:numRef>
          </c:val>
          <c:extLst>
            <c:ext xmlns:c16="http://schemas.microsoft.com/office/drawing/2014/chart" uri="{C3380CC4-5D6E-409C-BE32-E72D297353CC}">
              <c16:uniqueId val="{00000004-28BE-4743-86EC-19E13754D5C8}"/>
            </c:ext>
          </c:extLst>
        </c:ser>
        <c:dLbls>
          <c:showLegendKey val="0"/>
          <c:showVal val="0"/>
          <c:showCatName val="0"/>
          <c:showSerName val="0"/>
          <c:showPercent val="0"/>
          <c:showBubbleSize val="0"/>
        </c:dLbls>
        <c:gapWidth val="219"/>
        <c:overlap val="-27"/>
        <c:axId val="1625956992"/>
        <c:axId val="1625951008"/>
      </c:barChart>
      <c:catAx>
        <c:axId val="16259569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Source Domain</a:t>
                </a:r>
                <a:endParaRPr lang="zh-TW"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1008"/>
        <c:crosses val="autoZero"/>
        <c:auto val="1"/>
        <c:lblAlgn val="ctr"/>
        <c:lblOffset val="100"/>
        <c:noMultiLvlLbl val="0"/>
      </c:catAx>
      <c:valAx>
        <c:axId val="1625951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625956992"/>
        <c:crosses val="autoZero"/>
        <c:crossBetween val="between"/>
      </c:valAx>
      <c:spPr>
        <a:noFill/>
        <a:ln>
          <a:noFill/>
        </a:ln>
        <a:effectLst/>
      </c:spPr>
    </c:plotArea>
    <c:legend>
      <c:legendPos val="r"/>
      <c:layout>
        <c:manualLayout>
          <c:xMode val="edge"/>
          <c:yMode val="edge"/>
          <c:x val="0.90742253694798214"/>
          <c:y val="0.31162391889575114"/>
          <c:w val="8.5866053656044675E-2"/>
          <c:h val="0.386193855774936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C1272-66DA-4D7E-9A53-F4DF606CD661}" type="datetimeFigureOut">
              <a:rPr lang="zh-TW" altLang="en-US" smtClean="0"/>
              <a:t>2016/7/12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69812-E797-4E14-B477-F3949898427D}" type="slidenum">
              <a:rPr lang="zh-TW" altLang="en-US" smtClean="0"/>
              <a:t>‹#›</a:t>
            </a:fld>
            <a:endParaRPr lang="zh-TW" altLang="en-US"/>
          </a:p>
        </p:txBody>
      </p:sp>
    </p:spTree>
    <p:extLst>
      <p:ext uri="{BB962C8B-B14F-4D97-AF65-F5344CB8AC3E}">
        <p14:creationId xmlns:p14="http://schemas.microsoft.com/office/powerpoint/2010/main" val="313073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語速太快，內容太少。</a:t>
            </a:r>
            <a:endParaRPr lang="en-US" altLang="zh-TW"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a:t>
            </a:fld>
            <a:endParaRPr lang="zh-TW" altLang="en-US"/>
          </a:p>
        </p:txBody>
      </p:sp>
    </p:spTree>
    <p:extLst>
      <p:ext uri="{BB962C8B-B14F-4D97-AF65-F5344CB8AC3E}">
        <p14:creationId xmlns:p14="http://schemas.microsoft.com/office/powerpoint/2010/main" val="221730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12</a:t>
            </a:fld>
            <a:endParaRPr lang="zh-TW" altLang="en-US"/>
          </a:p>
        </p:txBody>
      </p:sp>
    </p:spTree>
    <p:extLst>
      <p:ext uri="{BB962C8B-B14F-4D97-AF65-F5344CB8AC3E}">
        <p14:creationId xmlns:p14="http://schemas.microsoft.com/office/powerpoint/2010/main" val="3682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13</a:t>
            </a:fld>
            <a:endParaRPr lang="zh-TW" altLang="en-US"/>
          </a:p>
        </p:txBody>
      </p:sp>
    </p:spTree>
    <p:extLst>
      <p:ext uri="{BB962C8B-B14F-4D97-AF65-F5344CB8AC3E}">
        <p14:creationId xmlns:p14="http://schemas.microsoft.com/office/powerpoint/2010/main" val="79630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14</a:t>
            </a:fld>
            <a:endParaRPr lang="zh-TW" altLang="en-US"/>
          </a:p>
        </p:txBody>
      </p:sp>
    </p:spTree>
    <p:extLst>
      <p:ext uri="{BB962C8B-B14F-4D97-AF65-F5344CB8AC3E}">
        <p14:creationId xmlns:p14="http://schemas.microsoft.com/office/powerpoint/2010/main" val="390711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15</a:t>
            </a:fld>
            <a:endParaRPr lang="zh-TW" altLang="en-US"/>
          </a:p>
        </p:txBody>
      </p:sp>
    </p:spTree>
    <p:extLst>
      <p:ext uri="{BB962C8B-B14F-4D97-AF65-F5344CB8AC3E}">
        <p14:creationId xmlns:p14="http://schemas.microsoft.com/office/powerpoint/2010/main" val="1806503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16</a:t>
            </a:fld>
            <a:endParaRPr lang="zh-TW" altLang="en-US"/>
          </a:p>
        </p:txBody>
      </p:sp>
    </p:spTree>
    <p:extLst>
      <p:ext uri="{BB962C8B-B14F-4D97-AF65-F5344CB8AC3E}">
        <p14:creationId xmlns:p14="http://schemas.microsoft.com/office/powerpoint/2010/main" val="3737889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放一些小圖。 </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17</a:t>
            </a:fld>
            <a:endParaRPr lang="zh-TW" altLang="en-US"/>
          </a:p>
        </p:txBody>
      </p:sp>
    </p:spTree>
    <p:extLst>
      <p:ext uri="{BB962C8B-B14F-4D97-AF65-F5344CB8AC3E}">
        <p14:creationId xmlns:p14="http://schemas.microsoft.com/office/powerpoint/2010/main" val="3346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18</a:t>
            </a:fld>
            <a:endParaRPr lang="zh-TW" altLang="en-US"/>
          </a:p>
        </p:txBody>
      </p:sp>
    </p:spTree>
    <p:extLst>
      <p:ext uri="{BB962C8B-B14F-4D97-AF65-F5344CB8AC3E}">
        <p14:creationId xmlns:p14="http://schemas.microsoft.com/office/powerpoint/2010/main" val="416580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19</a:t>
            </a:fld>
            <a:endParaRPr lang="zh-TW" altLang="en-US"/>
          </a:p>
        </p:txBody>
      </p:sp>
    </p:spTree>
    <p:extLst>
      <p:ext uri="{BB962C8B-B14F-4D97-AF65-F5344CB8AC3E}">
        <p14:creationId xmlns:p14="http://schemas.microsoft.com/office/powerpoint/2010/main" val="392569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標註</a:t>
            </a:r>
            <a:r>
              <a:rPr lang="en-US" altLang="zh-TW" dirty="0" smtClean="0"/>
              <a:t>common</a:t>
            </a:r>
            <a:r>
              <a:rPr lang="zh-TW" altLang="en-US" dirty="0" smtClean="0"/>
              <a:t> </a:t>
            </a:r>
            <a:r>
              <a:rPr lang="en-US" altLang="zh-TW" dirty="0" smtClean="0"/>
              <a:t>feature</a:t>
            </a:r>
            <a:r>
              <a:rPr lang="zh-TW" altLang="en-US" dirty="0" smtClean="0"/>
              <a:t> </a:t>
            </a:r>
            <a:r>
              <a:rPr lang="en-US" altLang="zh-TW" dirty="0" smtClean="0"/>
              <a:t>space</a:t>
            </a:r>
            <a:r>
              <a:rPr lang="zh-TW" altLang="en-US" dirty="0" smtClean="0"/>
              <a:t> 。</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21</a:t>
            </a:fld>
            <a:endParaRPr lang="zh-TW" altLang="en-US"/>
          </a:p>
        </p:txBody>
      </p:sp>
    </p:spTree>
    <p:extLst>
      <p:ext uri="{BB962C8B-B14F-4D97-AF65-F5344CB8AC3E}">
        <p14:creationId xmlns:p14="http://schemas.microsoft.com/office/powerpoint/2010/main" val="101803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Our </a:t>
            </a:r>
            <a:r>
              <a:rPr lang="en-US" altLang="zh-TW" dirty="0" err="1" smtClean="0"/>
              <a:t>gjda</a:t>
            </a:r>
            <a:r>
              <a:rPr lang="zh-TW" altLang="en-US" dirty="0" smtClean="0"/>
              <a:t>，破題</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22</a:t>
            </a:fld>
            <a:endParaRPr lang="zh-TW" altLang="en-US"/>
          </a:p>
        </p:txBody>
      </p:sp>
    </p:spTree>
    <p:extLst>
      <p:ext uri="{BB962C8B-B14F-4D97-AF65-F5344CB8AC3E}">
        <p14:creationId xmlns:p14="http://schemas.microsoft.com/office/powerpoint/2010/main" val="134435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a:t>
            </a:fld>
            <a:endParaRPr lang="zh-TW" altLang="en-US"/>
          </a:p>
        </p:txBody>
      </p:sp>
    </p:spTree>
    <p:extLst>
      <p:ext uri="{BB962C8B-B14F-4D97-AF65-F5344CB8AC3E}">
        <p14:creationId xmlns:p14="http://schemas.microsoft.com/office/powerpoint/2010/main" val="1623514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23</a:t>
            </a:fld>
            <a:endParaRPr lang="zh-TW" altLang="en-US"/>
          </a:p>
        </p:txBody>
      </p:sp>
    </p:spTree>
    <p:extLst>
      <p:ext uri="{BB962C8B-B14F-4D97-AF65-F5344CB8AC3E}">
        <p14:creationId xmlns:p14="http://schemas.microsoft.com/office/powerpoint/2010/main" val="13437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24</a:t>
            </a:fld>
            <a:endParaRPr lang="zh-TW" altLang="en-US"/>
          </a:p>
        </p:txBody>
      </p:sp>
    </p:spTree>
    <p:extLst>
      <p:ext uri="{BB962C8B-B14F-4D97-AF65-F5344CB8AC3E}">
        <p14:creationId xmlns:p14="http://schemas.microsoft.com/office/powerpoint/2010/main" val="2847576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To prevent overfitting</a:t>
            </a:r>
            <a:r>
              <a:rPr lang="en-US" altLang="zh-TW" baseline="0" dirty="0" smtClean="0"/>
              <a:t>, we add two l2 regularization terms.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25</a:t>
            </a:fld>
            <a:endParaRPr lang="zh-TW" altLang="en-US"/>
          </a:p>
        </p:txBody>
      </p:sp>
    </p:spTree>
    <p:extLst>
      <p:ext uri="{BB962C8B-B14F-4D97-AF65-F5344CB8AC3E}">
        <p14:creationId xmlns:p14="http://schemas.microsoft.com/office/powerpoint/2010/main" val="2929067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家數字</a:t>
            </a:r>
            <a:r>
              <a:rPr lang="en-US" altLang="zh-TW" dirty="0"/>
              <a:t>,</a:t>
            </a:r>
            <a:r>
              <a:rPr lang="zh-TW" altLang="en-US" dirty="0"/>
              <a:t>下標</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26</a:t>
            </a:fld>
            <a:endParaRPr lang="zh-TW" altLang="en-US"/>
          </a:p>
        </p:txBody>
      </p:sp>
    </p:spTree>
    <p:extLst>
      <p:ext uri="{BB962C8B-B14F-4D97-AF65-F5344CB8AC3E}">
        <p14:creationId xmlns:p14="http://schemas.microsoft.com/office/powerpoint/2010/main" val="106567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27</a:t>
            </a:fld>
            <a:endParaRPr lang="zh-TW" altLang="en-US"/>
          </a:p>
        </p:txBody>
      </p:sp>
    </p:spTree>
    <p:extLst>
      <p:ext uri="{BB962C8B-B14F-4D97-AF65-F5344CB8AC3E}">
        <p14:creationId xmlns:p14="http://schemas.microsoft.com/office/powerpoint/2010/main" val="3748853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28</a:t>
            </a:fld>
            <a:endParaRPr lang="zh-TW" altLang="en-US"/>
          </a:p>
        </p:txBody>
      </p:sp>
    </p:spTree>
    <p:extLst>
      <p:ext uri="{BB962C8B-B14F-4D97-AF65-F5344CB8AC3E}">
        <p14:creationId xmlns:p14="http://schemas.microsoft.com/office/powerpoint/2010/main" val="864228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endParaRPr lang="en-US" altLang="zh-TW" dirty="0"/>
          </a:p>
          <a:p>
            <a:r>
              <a:rPr lang="zh-TW" altLang="en-US" dirty="0"/>
              <a:t>用</a:t>
            </a:r>
            <a:r>
              <a:rPr lang="en-US" altLang="zh-TW" dirty="0"/>
              <a:t>predict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29</a:t>
            </a:fld>
            <a:endParaRPr lang="zh-TW" altLang="en-US"/>
          </a:p>
        </p:txBody>
      </p:sp>
    </p:spTree>
    <p:extLst>
      <p:ext uri="{BB962C8B-B14F-4D97-AF65-F5344CB8AC3E}">
        <p14:creationId xmlns:p14="http://schemas.microsoft.com/office/powerpoint/2010/main" val="3773196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30</a:t>
            </a:fld>
            <a:endParaRPr lang="zh-TW" altLang="en-US"/>
          </a:p>
        </p:txBody>
      </p:sp>
    </p:spTree>
    <p:extLst>
      <p:ext uri="{BB962C8B-B14F-4D97-AF65-F5344CB8AC3E}">
        <p14:creationId xmlns:p14="http://schemas.microsoft.com/office/powerpoint/2010/main" val="339730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31</a:t>
            </a:fld>
            <a:endParaRPr lang="zh-TW" altLang="en-US"/>
          </a:p>
        </p:txBody>
      </p:sp>
    </p:spTree>
    <p:extLst>
      <p:ext uri="{BB962C8B-B14F-4D97-AF65-F5344CB8AC3E}">
        <p14:creationId xmlns:p14="http://schemas.microsoft.com/office/powerpoint/2010/main" val="3746014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32</a:t>
            </a:fld>
            <a:endParaRPr lang="zh-TW" altLang="en-US"/>
          </a:p>
        </p:txBody>
      </p:sp>
    </p:spTree>
    <p:extLst>
      <p:ext uri="{BB962C8B-B14F-4D97-AF65-F5344CB8AC3E}">
        <p14:creationId xmlns:p14="http://schemas.microsoft.com/office/powerpoint/2010/main" val="137138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a:t>
            </a:fld>
            <a:endParaRPr lang="zh-TW" altLang="en-US"/>
          </a:p>
        </p:txBody>
      </p:sp>
    </p:spTree>
    <p:extLst>
      <p:ext uri="{BB962C8B-B14F-4D97-AF65-F5344CB8AC3E}">
        <p14:creationId xmlns:p14="http://schemas.microsoft.com/office/powerpoint/2010/main" val="1870795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 common</a:t>
            </a:r>
            <a:r>
              <a:rPr lang="en-US" altLang="zh-TW" baseline="0" dirty="0"/>
              <a:t> classes</a:t>
            </a:r>
            <a:r>
              <a:rPr lang="zh-TW" altLang="en-US" baseline="0" dirty="0"/>
              <a:t>。</a:t>
            </a:r>
            <a:endParaRPr lang="en-US" altLang="zh-TW" baseline="0" dirty="0"/>
          </a:p>
          <a:p>
            <a:r>
              <a:rPr lang="zh-TW" altLang="en-US" dirty="0"/>
              <a:t>每個</a:t>
            </a:r>
            <a:r>
              <a:rPr lang="en-US" altLang="zh-TW" dirty="0"/>
              <a:t>class</a:t>
            </a:r>
            <a:r>
              <a:rPr lang="zh-TW" altLang="en-US" dirty="0"/>
              <a:t>大概幾張。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34</a:t>
            </a:fld>
            <a:endParaRPr lang="zh-TW" altLang="en-US"/>
          </a:p>
        </p:txBody>
      </p:sp>
    </p:spTree>
    <p:extLst>
      <p:ext uri="{BB962C8B-B14F-4D97-AF65-F5344CB8AC3E}">
        <p14:creationId xmlns:p14="http://schemas.microsoft.com/office/powerpoint/2010/main" val="2630233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 common</a:t>
            </a:r>
            <a:r>
              <a:rPr lang="en-US" altLang="zh-TW" baseline="0" dirty="0"/>
              <a:t> classes</a:t>
            </a:r>
            <a:r>
              <a:rPr lang="zh-TW" altLang="en-US" baseline="0" dirty="0"/>
              <a:t>。</a:t>
            </a:r>
            <a:endParaRPr lang="en-US" altLang="zh-TW" baseline="0" dirty="0"/>
          </a:p>
          <a:p>
            <a:r>
              <a:rPr lang="zh-TW" altLang="en-US" dirty="0"/>
              <a:t>每個</a:t>
            </a:r>
            <a:r>
              <a:rPr lang="en-US" altLang="zh-TW" dirty="0"/>
              <a:t>class</a:t>
            </a:r>
            <a:r>
              <a:rPr lang="zh-TW" altLang="en-US" dirty="0"/>
              <a:t>大概幾張。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35</a:t>
            </a:fld>
            <a:endParaRPr lang="zh-TW" altLang="en-US"/>
          </a:p>
        </p:txBody>
      </p:sp>
    </p:spTree>
    <p:extLst>
      <p:ext uri="{BB962C8B-B14F-4D97-AF65-F5344CB8AC3E}">
        <p14:creationId xmlns:p14="http://schemas.microsoft.com/office/powerpoint/2010/main" val="1527428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Source</a:t>
            </a:r>
            <a:r>
              <a:rPr lang="zh-TW" altLang="en-US" dirty="0"/>
              <a:t>和</a:t>
            </a:r>
            <a:r>
              <a:rPr lang="en-US" altLang="zh-TW" dirty="0"/>
              <a:t>target</a:t>
            </a:r>
            <a:r>
              <a:rPr lang="zh-TW" altLang="en-US" dirty="0"/>
              <a:t> </a:t>
            </a:r>
            <a:r>
              <a:rPr lang="en-US" altLang="zh-TW" dirty="0"/>
              <a:t>from</a:t>
            </a:r>
            <a:r>
              <a:rPr lang="zh-TW" altLang="en-US" dirty="0"/>
              <a:t> </a:t>
            </a:r>
            <a:r>
              <a:rPr lang="en-US" altLang="zh-TW" dirty="0"/>
              <a:t>same</a:t>
            </a:r>
            <a:r>
              <a:rPr lang="zh-TW" altLang="en-US" dirty="0"/>
              <a:t> </a:t>
            </a:r>
            <a:r>
              <a:rPr lang="en-US" altLang="zh-TW" dirty="0"/>
              <a:t>dataset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37</a:t>
            </a:fld>
            <a:endParaRPr lang="zh-TW" altLang="en-US"/>
          </a:p>
        </p:txBody>
      </p:sp>
    </p:spTree>
    <p:extLst>
      <p:ext uri="{BB962C8B-B14F-4D97-AF65-F5344CB8AC3E}">
        <p14:creationId xmlns:p14="http://schemas.microsoft.com/office/powerpoint/2010/main" val="4253328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Target domain </a:t>
            </a:r>
            <a:r>
              <a:rPr lang="zh-TW" altLang="en-US" dirty="0"/>
              <a:t>考慮幾張。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41</a:t>
            </a:fld>
            <a:endParaRPr lang="zh-TW" altLang="en-US"/>
          </a:p>
        </p:txBody>
      </p:sp>
    </p:spTree>
    <p:extLst>
      <p:ext uri="{BB962C8B-B14F-4D97-AF65-F5344CB8AC3E}">
        <p14:creationId xmlns:p14="http://schemas.microsoft.com/office/powerpoint/2010/main" val="3531233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42</a:t>
            </a:fld>
            <a:endParaRPr lang="zh-TW" altLang="en-US"/>
          </a:p>
        </p:txBody>
      </p:sp>
    </p:spTree>
    <p:extLst>
      <p:ext uri="{BB962C8B-B14F-4D97-AF65-F5344CB8AC3E}">
        <p14:creationId xmlns:p14="http://schemas.microsoft.com/office/powerpoint/2010/main" val="2499765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43</a:t>
            </a:fld>
            <a:endParaRPr lang="zh-TW" altLang="en-US"/>
          </a:p>
        </p:txBody>
      </p:sp>
    </p:spTree>
    <p:extLst>
      <p:ext uri="{BB962C8B-B14F-4D97-AF65-F5344CB8AC3E}">
        <p14:creationId xmlns:p14="http://schemas.microsoft.com/office/powerpoint/2010/main" val="1702302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44</a:t>
            </a:fld>
            <a:endParaRPr lang="zh-TW" altLang="en-US"/>
          </a:p>
        </p:txBody>
      </p:sp>
    </p:spTree>
    <p:extLst>
      <p:ext uri="{BB962C8B-B14F-4D97-AF65-F5344CB8AC3E}">
        <p14:creationId xmlns:p14="http://schemas.microsoft.com/office/powerpoint/2010/main" val="3206836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加上</a:t>
            </a:r>
            <a:r>
              <a:rPr lang="en-US" altLang="zh-TW" dirty="0"/>
              <a:t>conclusion!!!!!</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47</a:t>
            </a:fld>
            <a:endParaRPr lang="zh-TW" altLang="en-US"/>
          </a:p>
        </p:txBody>
      </p:sp>
    </p:spTree>
    <p:extLst>
      <p:ext uri="{BB962C8B-B14F-4D97-AF65-F5344CB8AC3E}">
        <p14:creationId xmlns:p14="http://schemas.microsoft.com/office/powerpoint/2010/main" val="287486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a:t>
            </a:fld>
            <a:endParaRPr lang="zh-TW" altLang="en-US"/>
          </a:p>
        </p:txBody>
      </p:sp>
    </p:spTree>
    <p:extLst>
      <p:ext uri="{BB962C8B-B14F-4D97-AF65-F5344CB8AC3E}">
        <p14:creationId xmlns:p14="http://schemas.microsoft.com/office/powerpoint/2010/main" val="21233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5</a:t>
            </a:fld>
            <a:endParaRPr lang="zh-TW" altLang="en-US"/>
          </a:p>
        </p:txBody>
      </p:sp>
    </p:spTree>
    <p:extLst>
      <p:ext uri="{BB962C8B-B14F-4D97-AF65-F5344CB8AC3E}">
        <p14:creationId xmlns:p14="http://schemas.microsoft.com/office/powerpoint/2010/main" val="384836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6</a:t>
            </a:fld>
            <a:endParaRPr lang="zh-TW" altLang="en-US"/>
          </a:p>
        </p:txBody>
      </p:sp>
    </p:spTree>
    <p:extLst>
      <p:ext uri="{BB962C8B-B14F-4D97-AF65-F5344CB8AC3E}">
        <p14:creationId xmlns:p14="http://schemas.microsoft.com/office/powerpoint/2010/main" val="350691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太籠統</a:t>
            </a:r>
            <a:r>
              <a:rPr lang="en-US" altLang="zh-TW" dirty="0" smtClean="0"/>
              <a:t>~~~</a:t>
            </a:r>
          </a:p>
          <a:p>
            <a:r>
              <a:rPr lang="en-US" altLang="zh-TW" dirty="0" smtClean="0"/>
              <a:t>DA</a:t>
            </a:r>
            <a:r>
              <a:rPr lang="zh-TW" altLang="en-US" dirty="0" smtClean="0"/>
              <a:t>講得清楚一點，就是兩個領域怎樣怎樣</a:t>
            </a:r>
            <a:r>
              <a:rPr lang="en-US" altLang="zh-TW" dirty="0" smtClean="0"/>
              <a:t>~~~source</a:t>
            </a:r>
            <a:r>
              <a:rPr lang="zh-TW" altLang="en-US" dirty="0" smtClean="0"/>
              <a:t> </a:t>
            </a:r>
            <a:r>
              <a:rPr lang="en-US" altLang="zh-TW" dirty="0" smtClean="0"/>
              <a:t>target</a:t>
            </a:r>
            <a:r>
              <a:rPr lang="zh-TW" altLang="en-US" dirty="0" smtClean="0"/>
              <a:t> </a:t>
            </a:r>
            <a:r>
              <a:rPr lang="en-US" altLang="zh-TW" dirty="0" smtClean="0"/>
              <a:t>adapt</a:t>
            </a:r>
            <a:r>
              <a:rPr lang="zh-TW" altLang="en-US" dirty="0" smtClean="0"/>
              <a:t> </a:t>
            </a:r>
            <a:r>
              <a:rPr lang="en-US" altLang="zh-TW" dirty="0" smtClean="0"/>
              <a:t>apply</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8</a:t>
            </a:fld>
            <a:endParaRPr lang="zh-TW" altLang="en-US"/>
          </a:p>
        </p:txBody>
      </p:sp>
    </p:spTree>
    <p:extLst>
      <p:ext uri="{BB962C8B-B14F-4D97-AF65-F5344CB8AC3E}">
        <p14:creationId xmlns:p14="http://schemas.microsoft.com/office/powerpoint/2010/main" val="23244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10</a:t>
            </a:fld>
            <a:endParaRPr lang="zh-TW" altLang="en-US"/>
          </a:p>
        </p:txBody>
      </p:sp>
    </p:spTree>
    <p:extLst>
      <p:ext uri="{BB962C8B-B14F-4D97-AF65-F5344CB8AC3E}">
        <p14:creationId xmlns:p14="http://schemas.microsoft.com/office/powerpoint/2010/main" val="90799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11</a:t>
            </a:fld>
            <a:endParaRPr lang="zh-TW" altLang="en-US"/>
          </a:p>
        </p:txBody>
      </p:sp>
    </p:spTree>
    <p:extLst>
      <p:ext uri="{BB962C8B-B14F-4D97-AF65-F5344CB8AC3E}">
        <p14:creationId xmlns:p14="http://schemas.microsoft.com/office/powerpoint/2010/main" val="233367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B20790B-D8F8-4A57-AD9E-287721F155EB}" type="datetime1">
              <a:rPr lang="zh-TW" altLang="en-US" smtClean="0"/>
              <a:t>2016/7/12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9442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6772D63-3F4F-4A38-BC7C-1F792167141E}" type="datetime1">
              <a:rPr lang="zh-TW" altLang="en-US" smtClean="0"/>
              <a:t>2016/7/12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61618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1"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7B88ADD-153B-48F2-B23C-37676C6D6768}" type="datetime1">
              <a:rPr lang="zh-TW" altLang="en-US" smtClean="0"/>
              <a:t>2016/7/12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2125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4FEF0B0-FD71-4C54-82C5-C3C27C5941AF}" type="datetime1">
              <a:rPr lang="zh-TW" altLang="en-US" smtClean="0"/>
              <a:t>2016/7/12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600"/>
            </a:lvl1pPr>
          </a:lstStyle>
          <a:p>
            <a:fld id="{B7DA8275-94E8-4085-B423-50713DED0438}" type="slidenum">
              <a:rPr lang="zh-TW" altLang="en-US" smtClean="0"/>
              <a:pPr/>
              <a:t>‹#›</a:t>
            </a:fld>
            <a:endParaRPr lang="zh-TW" altLang="en-US" dirty="0"/>
          </a:p>
        </p:txBody>
      </p:sp>
    </p:spTree>
    <p:extLst>
      <p:ext uri="{BB962C8B-B14F-4D97-AF65-F5344CB8AC3E}">
        <p14:creationId xmlns:p14="http://schemas.microsoft.com/office/powerpoint/2010/main" val="202930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03EB700-15E4-42C9-8722-3363B1E5FC9A}" type="datetime1">
              <a:rPr lang="zh-TW" altLang="en-US" smtClean="0"/>
              <a:t>2016/7/12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8126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7DD6914-4B71-4818-9AE3-3D3EF586D288}" type="datetime1">
              <a:rPr lang="zh-TW" altLang="en-US" smtClean="0"/>
              <a:t>2016/7/12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394953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9"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1"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E667965-0098-4A15-99A9-366A0062D3E4}" type="datetime1">
              <a:rPr lang="zh-TW" altLang="en-US" smtClean="0"/>
              <a:t>2016/7/12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80812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76DFBE1-E136-42C0-8F1F-161CD3346C50}" type="datetime1">
              <a:rPr lang="zh-TW" altLang="en-US" smtClean="0"/>
              <a:t>2016/7/12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58191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058903B-D704-48C3-BEFA-555E07A1A67A}" type="datetime1">
              <a:rPr lang="zh-TW" altLang="en-US" smtClean="0"/>
              <a:t>2016/7/12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40247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ABDB1DD-FA7D-4458-B1B4-D084D3B99D46}" type="datetime1">
              <a:rPr lang="zh-TW" altLang="en-US" smtClean="0"/>
              <a:t>2016/7/12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96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CCCAB9C-DDCE-4AC8-A409-FE0BC72B3EFB}" type="datetime1">
              <a:rPr lang="zh-TW" altLang="en-US" smtClean="0"/>
              <a:t>2016/7/12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0967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8811A-0BCC-48E4-956F-506EBF3D4703}" type="datetime1">
              <a:rPr lang="zh-TW" altLang="en-US" smtClean="0"/>
              <a:t>2016/7/12</a:t>
            </a:fld>
            <a:endParaRPr lang="zh-TW" altLang="en-US"/>
          </a:p>
        </p:txBody>
      </p:sp>
      <p:sp>
        <p:nvSpPr>
          <p:cNvPr id="5" name="頁尾版面配置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9274629" y="6356351"/>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7DA8275-94E8-4085-B423-50713DED0438}" type="slidenum">
              <a:rPr lang="zh-TW" altLang="en-US" smtClean="0"/>
              <a:pPr/>
              <a:t>‹#›</a:t>
            </a:fld>
            <a:endParaRPr lang="zh-TW" altLang="en-US" dirty="0"/>
          </a:p>
        </p:txBody>
      </p:sp>
    </p:spTree>
    <p:extLst>
      <p:ext uri="{BB962C8B-B14F-4D97-AF65-F5344CB8AC3E}">
        <p14:creationId xmlns:p14="http://schemas.microsoft.com/office/powerpoint/2010/main" val="225789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gif"/><Relationship Id="rId5" Type="http://schemas.openxmlformats.org/officeDocument/2006/relationships/image" Target="../media/image29.jpeg"/><Relationship Id="rId10"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46.jpeg"/><Relationship Id="rId18" Type="http://schemas.openxmlformats.org/officeDocument/2006/relationships/image" Target="../media/image51.jpeg"/><Relationship Id="rId3" Type="http://schemas.openxmlformats.org/officeDocument/2006/relationships/image" Target="../media/image36.jpeg"/><Relationship Id="rId21" Type="http://schemas.openxmlformats.org/officeDocument/2006/relationships/image" Target="../media/image54.jpeg"/><Relationship Id="rId7" Type="http://schemas.openxmlformats.org/officeDocument/2006/relationships/image" Target="../media/image40.jpeg"/><Relationship Id="rId12" Type="http://schemas.openxmlformats.org/officeDocument/2006/relationships/image" Target="../media/image45.jpeg"/><Relationship Id="rId17" Type="http://schemas.openxmlformats.org/officeDocument/2006/relationships/image" Target="../media/image50.jpeg"/><Relationship Id="rId2" Type="http://schemas.openxmlformats.org/officeDocument/2006/relationships/notesSlide" Target="../notesSlides/notesSlide17.xml"/><Relationship Id="rId16" Type="http://schemas.openxmlformats.org/officeDocument/2006/relationships/image" Target="../media/image49.jpeg"/><Relationship Id="rId20"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image" Target="../media/image39.jpeg"/><Relationship Id="rId11" Type="http://schemas.openxmlformats.org/officeDocument/2006/relationships/image" Target="../media/image44.jpeg"/><Relationship Id="rId24" Type="http://schemas.openxmlformats.org/officeDocument/2006/relationships/image" Target="../media/image35.gif"/><Relationship Id="rId5" Type="http://schemas.openxmlformats.org/officeDocument/2006/relationships/image" Target="../media/image38.jpeg"/><Relationship Id="rId15" Type="http://schemas.openxmlformats.org/officeDocument/2006/relationships/image" Target="../media/image48.jpeg"/><Relationship Id="rId23" Type="http://schemas.openxmlformats.org/officeDocument/2006/relationships/image" Target="../media/image29.jpeg"/><Relationship Id="rId10" Type="http://schemas.openxmlformats.org/officeDocument/2006/relationships/image" Target="../media/image43.jpeg"/><Relationship Id="rId19" Type="http://schemas.openxmlformats.org/officeDocument/2006/relationships/image" Target="../media/image52.jpeg"/><Relationship Id="rId4" Type="http://schemas.openxmlformats.org/officeDocument/2006/relationships/image" Target="../media/image37.jpeg"/><Relationship Id="rId9" Type="http://schemas.openxmlformats.org/officeDocument/2006/relationships/image" Target="../media/image42.jpeg"/><Relationship Id="rId14" Type="http://schemas.openxmlformats.org/officeDocument/2006/relationships/image" Target="../media/image47.jpeg"/><Relationship Id="rId22" Type="http://schemas.openxmlformats.org/officeDocument/2006/relationships/image" Target="../media/image5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6.png"/><Relationship Id="rId7"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81.jpg"/><Relationship Id="rId13" Type="http://schemas.openxmlformats.org/officeDocument/2006/relationships/image" Target="../media/image86.jpeg"/><Relationship Id="rId18" Type="http://schemas.openxmlformats.org/officeDocument/2006/relationships/image" Target="../media/image91.jpeg"/><Relationship Id="rId3" Type="http://schemas.openxmlformats.org/officeDocument/2006/relationships/image" Target="../media/image76.jpeg"/><Relationship Id="rId21" Type="http://schemas.openxmlformats.org/officeDocument/2006/relationships/image" Target="../media/image94.jpeg"/><Relationship Id="rId7" Type="http://schemas.openxmlformats.org/officeDocument/2006/relationships/image" Target="../media/image80.jpeg"/><Relationship Id="rId12" Type="http://schemas.openxmlformats.org/officeDocument/2006/relationships/image" Target="../media/image85.jpeg"/><Relationship Id="rId17" Type="http://schemas.openxmlformats.org/officeDocument/2006/relationships/image" Target="../media/image90.jpeg"/><Relationship Id="rId2" Type="http://schemas.openxmlformats.org/officeDocument/2006/relationships/notesSlide" Target="../notesSlides/notesSlide30.xml"/><Relationship Id="rId16" Type="http://schemas.openxmlformats.org/officeDocument/2006/relationships/image" Target="../media/image89.jpeg"/><Relationship Id="rId20"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image" Target="../media/image79.jpeg"/><Relationship Id="rId11" Type="http://schemas.openxmlformats.org/officeDocument/2006/relationships/image" Target="../media/image84.jpeg"/><Relationship Id="rId5" Type="http://schemas.openxmlformats.org/officeDocument/2006/relationships/image" Target="../media/image78.jpeg"/><Relationship Id="rId15" Type="http://schemas.openxmlformats.org/officeDocument/2006/relationships/image" Target="../media/image88.jpeg"/><Relationship Id="rId10" Type="http://schemas.openxmlformats.org/officeDocument/2006/relationships/image" Target="../media/image83.jpeg"/><Relationship Id="rId19" Type="http://schemas.openxmlformats.org/officeDocument/2006/relationships/image" Target="../media/image92.jpeg"/><Relationship Id="rId4" Type="http://schemas.openxmlformats.org/officeDocument/2006/relationships/image" Target="../media/image77.jpeg"/><Relationship Id="rId9" Type="http://schemas.openxmlformats.org/officeDocument/2006/relationships/image" Target="../media/image82.jpeg"/><Relationship Id="rId14" Type="http://schemas.openxmlformats.org/officeDocument/2006/relationships/image" Target="../media/image87.jpeg"/><Relationship Id="rId22" Type="http://schemas.openxmlformats.org/officeDocument/2006/relationships/image" Target="../media/image95.jpeg"/></Relationships>
</file>

<file path=ppt/slides/_rels/slide35.xml.rels><?xml version="1.0" encoding="UTF-8" standalone="yes"?>
<Relationships xmlns="http://schemas.openxmlformats.org/package/2006/relationships"><Relationship Id="rId8" Type="http://schemas.openxmlformats.org/officeDocument/2006/relationships/image" Target="../media/image81.jpg"/><Relationship Id="rId13" Type="http://schemas.openxmlformats.org/officeDocument/2006/relationships/image" Target="../media/image86.jpeg"/><Relationship Id="rId18" Type="http://schemas.openxmlformats.org/officeDocument/2006/relationships/image" Target="../media/image91.jpeg"/><Relationship Id="rId3" Type="http://schemas.openxmlformats.org/officeDocument/2006/relationships/image" Target="../media/image76.jpeg"/><Relationship Id="rId21" Type="http://schemas.openxmlformats.org/officeDocument/2006/relationships/image" Target="../media/image94.jpeg"/><Relationship Id="rId7" Type="http://schemas.openxmlformats.org/officeDocument/2006/relationships/image" Target="../media/image80.jpeg"/><Relationship Id="rId12" Type="http://schemas.openxmlformats.org/officeDocument/2006/relationships/image" Target="../media/image85.jpeg"/><Relationship Id="rId17" Type="http://schemas.openxmlformats.org/officeDocument/2006/relationships/image" Target="../media/image90.jpeg"/><Relationship Id="rId2" Type="http://schemas.openxmlformats.org/officeDocument/2006/relationships/notesSlide" Target="../notesSlides/notesSlide31.xml"/><Relationship Id="rId16" Type="http://schemas.openxmlformats.org/officeDocument/2006/relationships/image" Target="../media/image89.jpeg"/><Relationship Id="rId20"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image" Target="../media/image79.jpeg"/><Relationship Id="rId11" Type="http://schemas.openxmlformats.org/officeDocument/2006/relationships/image" Target="../media/image84.jpeg"/><Relationship Id="rId5" Type="http://schemas.openxmlformats.org/officeDocument/2006/relationships/image" Target="../media/image78.jpeg"/><Relationship Id="rId15" Type="http://schemas.openxmlformats.org/officeDocument/2006/relationships/image" Target="../media/image88.jpeg"/><Relationship Id="rId10" Type="http://schemas.openxmlformats.org/officeDocument/2006/relationships/image" Target="../media/image83.jpeg"/><Relationship Id="rId19" Type="http://schemas.openxmlformats.org/officeDocument/2006/relationships/image" Target="../media/image92.jpeg"/><Relationship Id="rId4" Type="http://schemas.openxmlformats.org/officeDocument/2006/relationships/image" Target="../media/image77.jpeg"/><Relationship Id="rId9" Type="http://schemas.openxmlformats.org/officeDocument/2006/relationships/image" Target="../media/image82.jpeg"/><Relationship Id="rId14" Type="http://schemas.openxmlformats.org/officeDocument/2006/relationships/image" Target="../media/image87.jpeg"/><Relationship Id="rId22" Type="http://schemas.openxmlformats.org/officeDocument/2006/relationships/image" Target="../media/image9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630.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6983" y="2017810"/>
            <a:ext cx="11498035" cy="1231583"/>
          </a:xfrm>
        </p:spPr>
        <p:txBody>
          <a:bodyPr>
            <a:normAutofit/>
          </a:bodyPr>
          <a:lstStyle/>
          <a:p>
            <a:r>
              <a:rPr lang="en-US" altLang="zh-TW" sz="4000" dirty="0">
                <a:latin typeface="+mn-lt"/>
              </a:rPr>
              <a:t>Recognizing Heterogeneous Cross-Domain Data via Generalized Joint Distribution Adaptation</a:t>
            </a:r>
            <a:endParaRPr lang="zh-TW" altLang="en-US" sz="4000" dirty="0">
              <a:solidFill>
                <a:srgbClr val="FF0000"/>
              </a:solidFill>
              <a:latin typeface="+mn-lt"/>
            </a:endParaRPr>
          </a:p>
        </p:txBody>
      </p:sp>
      <p:sp>
        <p:nvSpPr>
          <p:cNvPr id="3" name="副標題 2"/>
          <p:cNvSpPr>
            <a:spLocks noGrp="1"/>
          </p:cNvSpPr>
          <p:nvPr>
            <p:ph type="subTitle" idx="1"/>
          </p:nvPr>
        </p:nvSpPr>
        <p:spPr>
          <a:xfrm>
            <a:off x="443865" y="3747625"/>
            <a:ext cx="11304271" cy="2423144"/>
          </a:xfrm>
        </p:spPr>
        <p:txBody>
          <a:bodyPr>
            <a:normAutofit/>
          </a:bodyPr>
          <a:lstStyle/>
          <a:p>
            <a:r>
              <a:rPr lang="en-US" altLang="zh-TW" u="sng" dirty="0"/>
              <a:t>Yuan-Ting Hsieh</a:t>
            </a:r>
            <a:r>
              <a:rPr lang="en-US" altLang="zh-TW" baseline="30000" dirty="0"/>
              <a:t>1</a:t>
            </a:r>
            <a:r>
              <a:rPr lang="en-US" altLang="zh-TW" dirty="0"/>
              <a:t>, </a:t>
            </a:r>
            <a:r>
              <a:rPr lang="en-US" altLang="zh-TW" u="sng" dirty="0"/>
              <a:t>Shi-Yen Tao</a:t>
            </a:r>
            <a:r>
              <a:rPr lang="en-US" altLang="zh-TW" baseline="30000" dirty="0"/>
              <a:t>1</a:t>
            </a:r>
            <a:r>
              <a:rPr lang="en-US" altLang="zh-TW" dirty="0"/>
              <a:t>, </a:t>
            </a:r>
          </a:p>
          <a:p>
            <a:r>
              <a:rPr lang="en-US" altLang="zh-TW" dirty="0"/>
              <a:t>Yao-Hung Hubert Tsai</a:t>
            </a:r>
            <a:r>
              <a:rPr lang="en-US" altLang="zh-TW" baseline="30000" dirty="0"/>
              <a:t>2</a:t>
            </a:r>
            <a:r>
              <a:rPr lang="en-US" altLang="zh-TW" dirty="0"/>
              <a:t>, Yi-Ren Yeh</a:t>
            </a:r>
            <a:r>
              <a:rPr lang="en-US" altLang="zh-TW" baseline="30000" dirty="0"/>
              <a:t>3</a:t>
            </a:r>
            <a:r>
              <a:rPr lang="en-US" altLang="zh-TW" dirty="0"/>
              <a:t>, and Yu-Chiang Frank Wang</a:t>
            </a:r>
            <a:r>
              <a:rPr lang="en-US" altLang="zh-TW" baseline="30000" dirty="0"/>
              <a:t>2</a:t>
            </a:r>
          </a:p>
          <a:p>
            <a:endParaRPr lang="en-US" altLang="zh-TW" sz="2800" baseline="30000" dirty="0"/>
          </a:p>
          <a:p>
            <a:r>
              <a:rPr lang="en-US" altLang="zh-TW" sz="1800" baseline="30000" dirty="0"/>
              <a:t>1</a:t>
            </a:r>
            <a:r>
              <a:rPr lang="en-US" altLang="zh-TW" sz="1800" dirty="0"/>
              <a:t>Department of Electrical Engineering, National Taiwan University, Taipei, Taiwan</a:t>
            </a:r>
          </a:p>
          <a:p>
            <a:r>
              <a:rPr lang="en-US" altLang="zh-TW" sz="1800" baseline="30000" dirty="0"/>
              <a:t>2</a:t>
            </a:r>
            <a:r>
              <a:rPr lang="en-US" altLang="zh-TW" sz="1800" dirty="0"/>
              <a:t>Research Center for IT Innovation, Academia </a:t>
            </a:r>
            <a:r>
              <a:rPr lang="en-US" altLang="zh-TW" sz="1800" dirty="0" err="1"/>
              <a:t>Sinica</a:t>
            </a:r>
            <a:r>
              <a:rPr lang="en-US" altLang="zh-TW" sz="1800" dirty="0"/>
              <a:t>, Taipei, Taiwan </a:t>
            </a:r>
          </a:p>
          <a:p>
            <a:r>
              <a:rPr lang="en-US" altLang="zh-TW" sz="1800" baseline="30000" dirty="0"/>
              <a:t>3</a:t>
            </a:r>
            <a:r>
              <a:rPr lang="en-US" altLang="zh-TW" sz="1800" dirty="0"/>
              <a:t>Department of Mathematics, National Kaohsiung Normal University, Kaohsiung, Taiwan</a:t>
            </a:r>
          </a:p>
          <a:p>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151575"/>
            <a:ext cx="1084821" cy="1080000"/>
          </a:xfrm>
          <a:prstGeom prst="rect">
            <a:avLst/>
          </a:prstGeom>
        </p:spPr>
      </p:pic>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971" y="148694"/>
            <a:ext cx="1080000" cy="1080000"/>
          </a:xfrm>
          <a:prstGeom prst="rect">
            <a:avLst/>
          </a:prstGeom>
        </p:spPr>
      </p:pic>
      <p:sp>
        <p:nvSpPr>
          <p:cNvPr id="7" name="標題 1"/>
          <p:cNvSpPr txBox="1">
            <a:spLocks/>
          </p:cNvSpPr>
          <p:nvPr/>
        </p:nvSpPr>
        <p:spPr>
          <a:xfrm>
            <a:off x="3060457" y="356731"/>
            <a:ext cx="5509931" cy="6639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dist"/>
            <a:r>
              <a:rPr lang="en-US" altLang="zh-TW" sz="1600" dirty="0">
                <a:latin typeface="Constantia" panose="02030602050306030303" pitchFamily="18" charset="0"/>
              </a:rPr>
              <a:t>IEEE International Conference </a:t>
            </a:r>
          </a:p>
          <a:p>
            <a:pPr algn="dist"/>
            <a:r>
              <a:rPr lang="en-US" altLang="zh-TW" sz="1600" dirty="0">
                <a:latin typeface="Constantia" panose="02030602050306030303" pitchFamily="18" charset="0"/>
              </a:rPr>
              <a:t>on Multimedia and Expo. 2016</a:t>
            </a:r>
            <a:endParaRPr lang="zh-TW" altLang="en-US" sz="1600" dirty="0">
              <a:solidFill>
                <a:srgbClr val="FF0000"/>
              </a:solidFill>
              <a:latin typeface="Constantia" panose="02030602050306030303" pitchFamily="18" charset="0"/>
            </a:endParaRPr>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3190" y="148694"/>
            <a:ext cx="1076037" cy="1080000"/>
          </a:xfrm>
          <a:prstGeom prst="rect">
            <a:avLst/>
          </a:prstGeom>
        </p:spPr>
      </p:pic>
    </p:spTree>
    <p:extLst>
      <p:ext uri="{BB962C8B-B14F-4D97-AF65-F5344CB8AC3E}">
        <p14:creationId xmlns:p14="http://schemas.microsoft.com/office/powerpoint/2010/main" val="1070159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DA</a:t>
            </a:r>
            <a:endParaRPr lang="zh-TW" altLang="en-US" dirty="0"/>
          </a:p>
        </p:txBody>
      </p:sp>
      <p:sp>
        <p:nvSpPr>
          <p:cNvPr id="3" name="內容版面配置區 2"/>
          <p:cNvSpPr>
            <a:spLocks noGrp="1"/>
          </p:cNvSpPr>
          <p:nvPr>
            <p:ph idx="1"/>
          </p:nvPr>
        </p:nvSpPr>
        <p:spPr>
          <a:xfrm>
            <a:off x="838202" y="1575751"/>
            <a:ext cx="10255621" cy="4351339"/>
          </a:xfrm>
        </p:spPr>
        <p:txBody>
          <a:bodyPr/>
          <a:lstStyle/>
          <a:p>
            <a:r>
              <a:rPr lang="en-US" altLang="zh-TW" dirty="0"/>
              <a:t>Source domain: label-data available</a:t>
            </a:r>
          </a:p>
          <a:p>
            <a:r>
              <a:rPr lang="en-US" altLang="zh-TW" dirty="0"/>
              <a:t>Target domain: </a:t>
            </a:r>
            <a:r>
              <a:rPr lang="en-US" altLang="zh-TW" dirty="0">
                <a:solidFill>
                  <a:schemeClr val="accent6">
                    <a:lumMod val="75000"/>
                  </a:schemeClr>
                </a:solidFill>
              </a:rPr>
              <a:t>few label data</a:t>
            </a:r>
            <a:r>
              <a:rPr lang="en-US" altLang="zh-TW" dirty="0"/>
              <a:t>, most are unlabeled</a:t>
            </a:r>
          </a:p>
        </p:txBody>
      </p:sp>
      <p:cxnSp>
        <p:nvCxnSpPr>
          <p:cNvPr id="17" name="直線接點 16"/>
          <p:cNvCxnSpPr/>
          <p:nvPr/>
        </p:nvCxnSpPr>
        <p:spPr>
          <a:xfrm>
            <a:off x="578223" y="4868207"/>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11" name="群組 10"/>
          <p:cNvGrpSpPr/>
          <p:nvPr/>
        </p:nvGrpSpPr>
        <p:grpSpPr>
          <a:xfrm>
            <a:off x="1838528" y="2901314"/>
            <a:ext cx="5945939" cy="3877380"/>
            <a:chOff x="941354" y="2099082"/>
            <a:chExt cx="6843113" cy="4679612"/>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 Domain</a:t>
              </a:r>
              <a:endParaRPr lang="zh-TW" altLang="en-US" sz="2400" dirty="0">
                <a:solidFill>
                  <a:srgbClr val="002060"/>
                </a:solidFill>
              </a:endParaRPr>
            </a:p>
          </p:txBody>
        </p: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p>
            <a:p>
              <a:pPr lvl="0" algn="ctr"/>
              <a:r>
                <a:rPr lang="en-US" altLang="zh-TW" sz="2400" dirty="0">
                  <a:solidFill>
                    <a:srgbClr val="FFC000"/>
                  </a:solidFill>
                </a:rPr>
                <a:t>Domain</a:t>
              </a:r>
              <a:endParaRPr lang="zh-TW" altLang="en-US" sz="2400" dirty="0">
                <a:solidFill>
                  <a:srgbClr val="FFC000"/>
                </a:solidFill>
              </a:endParaRPr>
            </a:p>
          </p:txBody>
        </p:sp>
        <p:grpSp>
          <p:nvGrpSpPr>
            <p:cNvPr id="10" name="群組 9"/>
            <p:cNvGrpSpPr/>
            <p:nvPr/>
          </p:nvGrpSpPr>
          <p:grpSpPr>
            <a:xfrm>
              <a:off x="3670669" y="4559101"/>
              <a:ext cx="4113798" cy="2219593"/>
              <a:chOff x="3670669" y="4559101"/>
              <a:chExt cx="4113798" cy="2219593"/>
            </a:xfrm>
          </p:grpSpPr>
          <p:grpSp>
            <p:nvGrpSpPr>
              <p:cNvPr id="6" name="群組 5"/>
              <p:cNvGrpSpPr/>
              <p:nvPr/>
            </p:nvGrpSpPr>
            <p:grpSpPr>
              <a:xfrm>
                <a:off x="3670669" y="4559101"/>
                <a:ext cx="4113798" cy="2219593"/>
                <a:chOff x="3670669" y="4559101"/>
                <a:chExt cx="4113798" cy="2219593"/>
              </a:xfrm>
            </p:grpSpPr>
            <p:sp>
              <p:nvSpPr>
                <p:cNvPr id="69" name="流程圖: 資料 68"/>
                <p:cNvSpPr/>
                <p:nvPr/>
              </p:nvSpPr>
              <p:spPr>
                <a:xfrm>
                  <a:off x="4116201" y="4691128"/>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gr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 name="群組 8"/>
            <p:cNvGrpSpPr/>
            <p:nvPr/>
          </p:nvGrpSpPr>
          <p:grpSpPr>
            <a:xfrm>
              <a:off x="3742643" y="2099082"/>
              <a:ext cx="4005515" cy="2094543"/>
              <a:chOff x="3742643" y="2099082"/>
              <a:chExt cx="4005515" cy="2094543"/>
            </a:xfrm>
          </p:grpSpPr>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投影片編號版面配置區 6"/>
          <p:cNvSpPr>
            <a:spLocks noGrp="1"/>
          </p:cNvSpPr>
          <p:nvPr>
            <p:ph type="sldNum" sz="quarter" idx="12"/>
          </p:nvPr>
        </p:nvSpPr>
        <p:spPr/>
        <p:txBody>
          <a:bodyPr/>
          <a:lstStyle/>
          <a:p>
            <a:fld id="{B7DA8275-94E8-4085-B423-50713DED0438}" type="slidenum">
              <a:rPr lang="zh-TW" altLang="en-US" smtClean="0"/>
              <a:t>10</a:t>
            </a:fld>
            <a:endParaRPr lang="zh-TW" altLang="en-US"/>
          </a:p>
        </p:txBody>
      </p:sp>
      <p:cxnSp>
        <p:nvCxnSpPr>
          <p:cNvPr id="12" name="直線單箭頭接點 11"/>
          <p:cNvCxnSpPr/>
          <p:nvPr/>
        </p:nvCxnSpPr>
        <p:spPr>
          <a:xfrm flipH="1">
            <a:off x="6706873" y="5330402"/>
            <a:ext cx="1072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616572" y="5325626"/>
            <a:ext cx="2170901" cy="417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6828" y="5097601"/>
            <a:ext cx="344775" cy="435505"/>
          </a:xfrm>
          <a:prstGeom prst="rect">
            <a:avLst/>
          </a:prstGeom>
        </p:spPr>
      </p:pic>
    </p:spTree>
    <p:extLst>
      <p:ext uri="{BB962C8B-B14F-4D97-AF65-F5344CB8AC3E}">
        <p14:creationId xmlns:p14="http://schemas.microsoft.com/office/powerpoint/2010/main" val="250607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DA</a:t>
            </a:r>
            <a:endParaRPr lang="zh-TW" altLang="en-US" dirty="0"/>
          </a:p>
        </p:txBody>
      </p:sp>
      <p:sp>
        <p:nvSpPr>
          <p:cNvPr id="3" name="內容版面配置區 2"/>
          <p:cNvSpPr>
            <a:spLocks noGrp="1"/>
          </p:cNvSpPr>
          <p:nvPr>
            <p:ph idx="1"/>
          </p:nvPr>
        </p:nvSpPr>
        <p:spPr>
          <a:xfrm>
            <a:off x="838202" y="1575751"/>
            <a:ext cx="10255621" cy="4351339"/>
          </a:xfrm>
        </p:spPr>
        <p:txBody>
          <a:bodyPr/>
          <a:lstStyle/>
          <a:p>
            <a:r>
              <a:rPr lang="en-US" altLang="zh-TW" dirty="0"/>
              <a:t>Source domain: label-data available</a:t>
            </a:r>
          </a:p>
          <a:p>
            <a:r>
              <a:rPr lang="en-US" altLang="zh-TW" dirty="0"/>
              <a:t>Target domain: </a:t>
            </a:r>
            <a:r>
              <a:rPr lang="en-US" altLang="zh-TW" dirty="0">
                <a:solidFill>
                  <a:schemeClr val="accent6">
                    <a:lumMod val="75000"/>
                  </a:schemeClr>
                </a:solidFill>
              </a:rPr>
              <a:t>only unlabeled data </a:t>
            </a:r>
            <a:r>
              <a:rPr lang="en-US" altLang="zh-TW" dirty="0"/>
              <a:t>are presented</a:t>
            </a:r>
          </a:p>
        </p:txBody>
      </p:sp>
      <p:cxnSp>
        <p:nvCxnSpPr>
          <p:cNvPr id="17" name="直線接點 16"/>
          <p:cNvCxnSpPr/>
          <p:nvPr/>
        </p:nvCxnSpPr>
        <p:spPr>
          <a:xfrm>
            <a:off x="578223" y="4868207"/>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11" name="群組 10"/>
          <p:cNvGrpSpPr/>
          <p:nvPr/>
        </p:nvGrpSpPr>
        <p:grpSpPr>
          <a:xfrm>
            <a:off x="1838528" y="2901314"/>
            <a:ext cx="5945939" cy="3877380"/>
            <a:chOff x="941354" y="2099082"/>
            <a:chExt cx="6843113" cy="4679612"/>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 Domain</a:t>
              </a:r>
              <a:endParaRPr lang="zh-TW" altLang="en-US" sz="2400" dirty="0">
                <a:solidFill>
                  <a:srgbClr val="002060"/>
                </a:solidFill>
              </a:endParaRPr>
            </a:p>
          </p:txBody>
        </p: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p>
            <a:p>
              <a:pPr lvl="0" algn="ctr"/>
              <a:r>
                <a:rPr lang="en-US" altLang="zh-TW" sz="2400" dirty="0">
                  <a:solidFill>
                    <a:srgbClr val="FFC000"/>
                  </a:solidFill>
                </a:rPr>
                <a:t>Domain</a:t>
              </a:r>
              <a:endParaRPr lang="zh-TW" altLang="en-US" sz="2400" dirty="0">
                <a:solidFill>
                  <a:srgbClr val="FFC000"/>
                </a:solidFill>
              </a:endParaRPr>
            </a:p>
          </p:txBody>
        </p:sp>
        <p:grpSp>
          <p:nvGrpSpPr>
            <p:cNvPr id="10" name="群組 9"/>
            <p:cNvGrpSpPr/>
            <p:nvPr/>
          </p:nvGrpSpPr>
          <p:grpSpPr>
            <a:xfrm>
              <a:off x="3670669" y="4559101"/>
              <a:ext cx="4113798" cy="2219593"/>
              <a:chOff x="3670669" y="4559101"/>
              <a:chExt cx="4113798" cy="2219593"/>
            </a:xfrm>
          </p:grpSpPr>
          <p:grpSp>
            <p:nvGrpSpPr>
              <p:cNvPr id="6" name="群組 5"/>
              <p:cNvGrpSpPr/>
              <p:nvPr/>
            </p:nvGrpSpPr>
            <p:grpSpPr>
              <a:xfrm>
                <a:off x="3670669" y="4559101"/>
                <a:ext cx="4113798" cy="2219593"/>
                <a:chOff x="3670669" y="4559101"/>
                <a:chExt cx="4113798" cy="2219593"/>
              </a:xfrm>
            </p:grpSpPr>
            <p:sp>
              <p:nvSpPr>
                <p:cNvPr id="69" name="流程圖: 資料 68"/>
                <p:cNvSpPr/>
                <p:nvPr/>
              </p:nvSpPr>
              <p:spPr>
                <a:xfrm>
                  <a:off x="4116201" y="4691128"/>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gr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 name="群組 8"/>
            <p:cNvGrpSpPr/>
            <p:nvPr/>
          </p:nvGrpSpPr>
          <p:grpSpPr>
            <a:xfrm>
              <a:off x="3742643" y="2099082"/>
              <a:ext cx="4005515" cy="2094543"/>
              <a:chOff x="3742643" y="2099082"/>
              <a:chExt cx="4005515" cy="2094543"/>
            </a:xfrm>
          </p:grpSpPr>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投影片編號版面配置區 6"/>
          <p:cNvSpPr>
            <a:spLocks noGrp="1"/>
          </p:cNvSpPr>
          <p:nvPr>
            <p:ph type="sldNum" sz="quarter" idx="12"/>
          </p:nvPr>
        </p:nvSpPr>
        <p:spPr/>
        <p:txBody>
          <a:bodyPr/>
          <a:lstStyle/>
          <a:p>
            <a:fld id="{B7DA8275-94E8-4085-B423-50713DED0438}" type="slidenum">
              <a:rPr lang="zh-TW" altLang="en-US" smtClean="0"/>
              <a:t>11</a:t>
            </a:fld>
            <a:endParaRPr lang="zh-TW" altLang="en-US"/>
          </a:p>
        </p:txBody>
      </p:sp>
      <p:cxnSp>
        <p:nvCxnSpPr>
          <p:cNvPr id="38" name="直線單箭頭接點 37"/>
          <p:cNvCxnSpPr/>
          <p:nvPr/>
        </p:nvCxnSpPr>
        <p:spPr>
          <a:xfrm flipH="1">
            <a:off x="6706873" y="5330402"/>
            <a:ext cx="1072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7078227" y="5325626"/>
            <a:ext cx="709247" cy="376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6828" y="5097601"/>
            <a:ext cx="344775" cy="435505"/>
          </a:xfrm>
          <a:prstGeom prst="rect">
            <a:avLst/>
          </a:prstGeom>
        </p:spPr>
      </p:pic>
    </p:spTree>
    <p:extLst>
      <p:ext uri="{BB962C8B-B14F-4D97-AF65-F5344CB8AC3E}">
        <p14:creationId xmlns:p14="http://schemas.microsoft.com/office/powerpoint/2010/main" val="1175390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DA</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12</a:t>
            </a:fld>
            <a:endParaRPr lang="zh-TW" altLang="en-US"/>
          </a:p>
        </p:txBody>
      </p:sp>
    </p:spTree>
    <p:extLst>
      <p:ext uri="{BB962C8B-B14F-4D97-AF65-F5344CB8AC3E}">
        <p14:creationId xmlns:p14="http://schemas.microsoft.com/office/powerpoint/2010/main" val="1537232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a:t>
            </a:r>
            <a:r>
              <a:rPr lang="zh-TW" altLang="en-US" sz="4000" dirty="0" smtClean="0"/>
              <a:t> </a:t>
            </a:r>
            <a:r>
              <a:rPr lang="en-US" altLang="zh-TW" sz="4000" dirty="0" smtClean="0"/>
              <a:t>(cont’d)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86" name="直線接點 85"/>
          <p:cNvCxnSpPr/>
          <p:nvPr/>
        </p:nvCxnSpPr>
        <p:spPr>
          <a:xfrm flipH="1">
            <a:off x="5325077" y="4745790"/>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13</a:t>
            </a:fld>
            <a:endParaRPr lang="zh-TW" altLang="en-US"/>
          </a:p>
        </p:txBody>
      </p:sp>
    </p:spTree>
    <p:extLst>
      <p:ext uri="{BB962C8B-B14F-4D97-AF65-F5344CB8AC3E}">
        <p14:creationId xmlns:p14="http://schemas.microsoft.com/office/powerpoint/2010/main" val="517109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 (cont’d)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38" name="直線接點 37"/>
          <p:cNvCxnSpPr/>
          <p:nvPr/>
        </p:nvCxnSpPr>
        <p:spPr>
          <a:xfrm flipH="1">
            <a:off x="4487350" y="5473813"/>
            <a:ext cx="2666335" cy="204091"/>
          </a:xfrm>
          <a:prstGeom prst="line">
            <a:avLst/>
          </a:prstGeom>
          <a:ln w="285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14</a:t>
            </a:fld>
            <a:endParaRPr lang="zh-TW" altLang="en-US"/>
          </a:p>
        </p:txBody>
      </p:sp>
    </p:spTree>
    <p:extLst>
      <p:ext uri="{BB962C8B-B14F-4D97-AF65-F5344CB8AC3E}">
        <p14:creationId xmlns:p14="http://schemas.microsoft.com/office/powerpoint/2010/main" val="335765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 (cont’d)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86" name="直線接點 85"/>
          <p:cNvCxnSpPr/>
          <p:nvPr/>
        </p:nvCxnSpPr>
        <p:spPr>
          <a:xfrm flipH="1">
            <a:off x="5325077" y="4745790"/>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6" name="弧形箭號 (下彎) 5"/>
          <p:cNvSpPr/>
          <p:nvPr/>
        </p:nvSpPr>
        <p:spPr>
          <a:xfrm rot="1611267">
            <a:off x="6405133" y="4564019"/>
            <a:ext cx="682091" cy="312496"/>
          </a:xfrm>
          <a:prstGeom prst="curved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endParaRPr>
          </a:p>
        </p:txBody>
      </p:sp>
      <p:cxnSp>
        <p:nvCxnSpPr>
          <p:cNvPr id="38" name="直線接點 37"/>
          <p:cNvCxnSpPr/>
          <p:nvPr/>
        </p:nvCxnSpPr>
        <p:spPr>
          <a:xfrm flipH="1">
            <a:off x="4487350" y="5473813"/>
            <a:ext cx="2666335" cy="204091"/>
          </a:xfrm>
          <a:prstGeom prst="line">
            <a:avLst/>
          </a:prstGeom>
          <a:ln w="285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弧形箭號 (下彎) 38"/>
          <p:cNvSpPr/>
          <p:nvPr/>
        </p:nvSpPr>
        <p:spPr>
          <a:xfrm rot="3243251" flipH="1">
            <a:off x="7050735" y="5085066"/>
            <a:ext cx="568756" cy="259521"/>
          </a:xfrm>
          <a:prstGeom prst="curved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endParaRPr>
          </a:p>
        </p:txBody>
      </p:sp>
      <p:sp>
        <p:nvSpPr>
          <p:cNvPr id="43" name="橢圓形圖說文字 42"/>
          <p:cNvSpPr/>
          <p:nvPr/>
        </p:nvSpPr>
        <p:spPr>
          <a:xfrm>
            <a:off x="8764204" y="3134806"/>
            <a:ext cx="2959085" cy="1941232"/>
          </a:xfrm>
          <a:prstGeom prst="wedgeEllipseCallout">
            <a:avLst>
              <a:gd name="adj1" fmla="val -102695"/>
              <a:gd name="adj2" fmla="val 384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3200" dirty="0"/>
              <a:t>Domain</a:t>
            </a:r>
          </a:p>
          <a:p>
            <a:pPr algn="ctr"/>
            <a:r>
              <a:rPr lang="en-US" altLang="zh-TW" sz="3200" dirty="0"/>
              <a:t>Adaptation</a:t>
            </a:r>
            <a:endParaRPr lang="zh-TW" altLang="en-US" sz="3200" dirty="0"/>
          </a:p>
        </p:txBody>
      </p: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15</a:t>
            </a:fld>
            <a:endParaRPr lang="zh-TW" altLang="en-US"/>
          </a:p>
        </p:txBody>
      </p:sp>
    </p:spTree>
    <p:extLst>
      <p:ext uri="{BB962C8B-B14F-4D97-AF65-F5344CB8AC3E}">
        <p14:creationId xmlns:p14="http://schemas.microsoft.com/office/powerpoint/2010/main" val="41161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accent3"/>
                </a:solidFill>
              </a:rPr>
              <a:t>Motivation</a:t>
            </a:r>
          </a:p>
          <a:p>
            <a:r>
              <a:rPr lang="en-US" altLang="zh-TW" dirty="0"/>
              <a:t>Domain Adaptation</a:t>
            </a:r>
          </a:p>
          <a:p>
            <a:pPr lvl="1"/>
            <a:r>
              <a:rPr lang="en-US" altLang="zh-TW" dirty="0">
                <a:solidFill>
                  <a:schemeClr val="bg1">
                    <a:lumMod val="65000"/>
                  </a:schemeClr>
                </a:solidFill>
              </a:rPr>
              <a:t>Semi-Supervised vs. Unsupervised DA</a:t>
            </a:r>
          </a:p>
          <a:p>
            <a:pPr lvl="1"/>
            <a:r>
              <a:rPr lang="en-US" altLang="zh-TW" dirty="0"/>
              <a:t>Homogeneous vs. Heterogeneous DA</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16</a:t>
            </a:fld>
            <a:endParaRPr lang="zh-TW" altLang="en-US"/>
          </a:p>
        </p:txBody>
      </p:sp>
    </p:spTree>
    <p:extLst>
      <p:ext uri="{BB962C8B-B14F-4D97-AF65-F5344CB8AC3E}">
        <p14:creationId xmlns:p14="http://schemas.microsoft.com/office/powerpoint/2010/main" val="4157673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Homogeneous</a:t>
            </a:r>
            <a:r>
              <a:rPr lang="zh-TW" altLang="en-US" dirty="0"/>
              <a:t> </a:t>
            </a:r>
            <a:r>
              <a:rPr lang="en-US" altLang="zh-TW" dirty="0"/>
              <a:t>DA</a:t>
            </a:r>
            <a:endParaRPr lang="zh-TW" altLang="en-US" dirty="0"/>
          </a:p>
        </p:txBody>
      </p:sp>
      <p:sp>
        <p:nvSpPr>
          <p:cNvPr id="3" name="內容版面配置區 2"/>
          <p:cNvSpPr>
            <a:spLocks noGrp="1"/>
          </p:cNvSpPr>
          <p:nvPr>
            <p:ph idx="1"/>
          </p:nvPr>
        </p:nvSpPr>
        <p:spPr>
          <a:xfrm>
            <a:off x="838202" y="1575751"/>
            <a:ext cx="10007991" cy="4351339"/>
          </a:xfrm>
        </p:spPr>
        <p:txBody>
          <a:bodyPr/>
          <a:lstStyle/>
          <a:p>
            <a:pPr lvl="0"/>
            <a:r>
              <a:rPr lang="en-US" altLang="zh-TW" dirty="0"/>
              <a:t>Source and target-domain data are with the </a:t>
            </a:r>
            <a:r>
              <a:rPr lang="en-US" altLang="zh-TW" dirty="0">
                <a:solidFill>
                  <a:srgbClr val="FF0000"/>
                </a:solidFill>
              </a:rPr>
              <a:t>same feature type</a:t>
            </a:r>
          </a:p>
          <a:p>
            <a:pPr lvl="0"/>
            <a:r>
              <a:rPr lang="en-US" altLang="zh-TW" dirty="0"/>
              <a:t>Can be applied to </a:t>
            </a:r>
            <a:r>
              <a:rPr lang="en-US" altLang="zh-TW" dirty="0">
                <a:solidFill>
                  <a:srgbClr val="7030A0"/>
                </a:solidFill>
              </a:rPr>
              <a:t>semi-supervised </a:t>
            </a:r>
            <a:r>
              <a:rPr lang="en-US" altLang="zh-TW" dirty="0"/>
              <a:t>or even </a:t>
            </a:r>
            <a:r>
              <a:rPr lang="en-US" altLang="zh-TW" dirty="0">
                <a:solidFill>
                  <a:srgbClr val="7030A0"/>
                </a:solidFill>
              </a:rPr>
              <a:t>unsupervised</a:t>
            </a:r>
            <a:r>
              <a:rPr lang="en-US" altLang="zh-TW" dirty="0"/>
              <a:t> DA</a:t>
            </a:r>
          </a:p>
          <a:p>
            <a:pPr lvl="0"/>
            <a:endParaRPr lang="en-US" altLang="zh-TW" dirty="0"/>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17</a:t>
            </a:fld>
            <a:endParaRPr lang="zh-TW" altLang="en-US" dirty="0"/>
          </a:p>
        </p:txBody>
      </p:sp>
      <p:grpSp>
        <p:nvGrpSpPr>
          <p:cNvPr id="20" name="群組 19"/>
          <p:cNvGrpSpPr/>
          <p:nvPr/>
        </p:nvGrpSpPr>
        <p:grpSpPr>
          <a:xfrm>
            <a:off x="1673158" y="2616741"/>
            <a:ext cx="9226388" cy="4091816"/>
            <a:chOff x="591171" y="1567546"/>
            <a:chExt cx="10515600" cy="5196489"/>
          </a:xfrm>
        </p:grpSpPr>
        <p:sp>
          <p:nvSpPr>
            <p:cNvPr id="23" name="橢圓 22"/>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a:t>
              </a:r>
              <a:r>
                <a:rPr lang="en-US" altLang="zh-TW" sz="3200" dirty="0">
                  <a:solidFill>
                    <a:srgbClr val="002060"/>
                  </a:solidFill>
                </a:rPr>
                <a:t> </a:t>
              </a:r>
              <a:r>
                <a:rPr lang="en-US" altLang="zh-TW" sz="2400" dirty="0">
                  <a:solidFill>
                    <a:srgbClr val="002060"/>
                  </a:solidFill>
                </a:rPr>
                <a:t>Domain</a:t>
              </a:r>
              <a:endParaRPr lang="zh-TW" altLang="en-US" sz="3200" dirty="0">
                <a:solidFill>
                  <a:srgbClr val="002060"/>
                </a:solidFill>
              </a:endParaRPr>
            </a:p>
          </p:txBody>
        </p:sp>
        <p:cxnSp>
          <p:nvCxnSpPr>
            <p:cNvPr id="24" name="直線接點 23"/>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25" name="矩形 2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endParaRPr lang="en-US" altLang="zh-TW" sz="2800" dirty="0">
                <a:solidFill>
                  <a:srgbClr val="FFC000"/>
                </a:solidFill>
              </a:endParaRPr>
            </a:p>
            <a:p>
              <a:pPr lvl="0" algn="ctr"/>
              <a:r>
                <a:rPr lang="en-US" altLang="zh-TW" sz="2400" dirty="0">
                  <a:solidFill>
                    <a:srgbClr val="FFC000"/>
                  </a:solidFill>
                </a:rPr>
                <a:t>Domain</a:t>
              </a:r>
              <a:endParaRPr lang="zh-TW" altLang="en-US" sz="2800" dirty="0">
                <a:solidFill>
                  <a:srgbClr val="FFC000"/>
                </a:solidFill>
              </a:endParaRPr>
            </a:p>
          </p:txBody>
        </p:sp>
        <p:pic>
          <p:nvPicPr>
            <p:cNvPr id="26" name="圖片 25"/>
            <p:cNvPicPr>
              <a:picLocks noChangeAspect="1"/>
            </p:cNvPicPr>
            <p:nvPr/>
          </p:nvPicPr>
          <p:blipFill>
            <a:blip r:embed="rId3"/>
            <a:stretch>
              <a:fillRect/>
            </a:stretch>
          </p:blipFill>
          <p:spPr>
            <a:xfrm>
              <a:off x="4003527" y="2403875"/>
              <a:ext cx="2047220" cy="1675864"/>
            </a:xfrm>
            <a:prstGeom prst="rect">
              <a:avLst/>
            </a:prstGeom>
          </p:spPr>
        </p:pic>
        <p:sp>
          <p:nvSpPr>
            <p:cNvPr id="28" name="文字方塊 27"/>
            <p:cNvSpPr txBox="1"/>
            <p:nvPr/>
          </p:nvSpPr>
          <p:spPr>
            <a:xfrm>
              <a:off x="4515581" y="4031637"/>
              <a:ext cx="1023113" cy="430887"/>
            </a:xfrm>
            <a:prstGeom prst="rect">
              <a:avLst/>
            </a:prstGeom>
            <a:noFill/>
          </p:spPr>
          <p:txBody>
            <a:bodyPr wrap="square" rtlCol="0">
              <a:spAutoFit/>
            </a:bodyPr>
            <a:lstStyle/>
            <a:p>
              <a:r>
                <a:rPr lang="en-US" altLang="zh-TW" sz="2200" dirty="0"/>
                <a:t>BOW</a:t>
              </a:r>
              <a:endParaRPr lang="zh-TW" altLang="en-US" sz="2200" dirty="0"/>
            </a:p>
          </p:txBody>
        </p:sp>
        <p:sp>
          <p:nvSpPr>
            <p:cNvPr id="30" name="文字方塊 29"/>
            <p:cNvSpPr txBox="1"/>
            <p:nvPr/>
          </p:nvSpPr>
          <p:spPr>
            <a:xfrm>
              <a:off x="4239423" y="1587830"/>
              <a:ext cx="1771375" cy="707886"/>
            </a:xfrm>
            <a:prstGeom prst="rect">
              <a:avLst/>
            </a:prstGeom>
            <a:noFill/>
          </p:spPr>
          <p:txBody>
            <a:bodyPr wrap="square" rtlCol="0">
              <a:spAutoFit/>
            </a:bodyPr>
            <a:lstStyle/>
            <a:p>
              <a:r>
                <a:rPr lang="en-US" altLang="zh-TW" sz="2000" dirty="0">
                  <a:solidFill>
                    <a:schemeClr val="accent6">
                      <a:lumMod val="50000"/>
                    </a:schemeClr>
                  </a:solidFill>
                </a:rPr>
                <a:t>Image </a:t>
              </a:r>
            </a:p>
            <a:p>
              <a:r>
                <a:rPr lang="en-US" altLang="zh-TW" sz="2000" dirty="0">
                  <a:solidFill>
                    <a:schemeClr val="accent6">
                      <a:lumMod val="50000"/>
                    </a:schemeClr>
                  </a:solidFill>
                </a:rPr>
                <a:t>Classification</a:t>
              </a:r>
              <a:endParaRPr lang="zh-TW" altLang="en-US" sz="2000" dirty="0">
                <a:solidFill>
                  <a:schemeClr val="accent6">
                    <a:lumMod val="50000"/>
                  </a:schemeClr>
                </a:solidFill>
              </a:endParaRPr>
            </a:p>
          </p:txBody>
        </p:sp>
        <p:pic>
          <p:nvPicPr>
            <p:cNvPr id="31" name="Picture 2" descr="https://media-cdn.list.ly/production/108672/headline?ver=85916004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2241" y="2473573"/>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32" name="文字方塊 31"/>
            <p:cNvSpPr txBox="1"/>
            <p:nvPr/>
          </p:nvSpPr>
          <p:spPr>
            <a:xfrm>
              <a:off x="8312556" y="1567546"/>
              <a:ext cx="2174632" cy="707886"/>
            </a:xfrm>
            <a:prstGeom prst="rect">
              <a:avLst/>
            </a:prstGeom>
            <a:noFill/>
          </p:spPr>
          <p:txBody>
            <a:bodyPr wrap="square" rtlCol="0">
              <a:spAutoFit/>
            </a:bodyPr>
            <a:lstStyle/>
            <a:p>
              <a:r>
                <a:rPr lang="en-US" altLang="zh-TW" sz="2000" dirty="0">
                  <a:solidFill>
                    <a:schemeClr val="accent6">
                      <a:lumMod val="50000"/>
                    </a:schemeClr>
                  </a:solidFill>
                </a:rPr>
                <a:t>Document Categorization</a:t>
              </a:r>
              <a:endParaRPr lang="zh-TW" altLang="en-US" sz="2000" dirty="0">
                <a:solidFill>
                  <a:schemeClr val="accent6">
                    <a:lumMod val="50000"/>
                  </a:schemeClr>
                </a:solidFill>
              </a:endParaRPr>
            </a:p>
          </p:txBody>
        </p:sp>
        <p:sp>
          <p:nvSpPr>
            <p:cNvPr id="33" name="文字方塊 32"/>
            <p:cNvSpPr txBox="1"/>
            <p:nvPr/>
          </p:nvSpPr>
          <p:spPr>
            <a:xfrm>
              <a:off x="8650907" y="3813860"/>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pic>
          <p:nvPicPr>
            <p:cNvPr id="36" name="圖片 35"/>
            <p:cNvPicPr>
              <a:picLocks noChangeAspect="1"/>
            </p:cNvPicPr>
            <p:nvPr/>
          </p:nvPicPr>
          <p:blipFill>
            <a:blip r:embed="rId3"/>
            <a:stretch>
              <a:fillRect/>
            </a:stretch>
          </p:blipFill>
          <p:spPr>
            <a:xfrm>
              <a:off x="4003527" y="4691578"/>
              <a:ext cx="2047220" cy="1675864"/>
            </a:xfrm>
            <a:prstGeom prst="rect">
              <a:avLst/>
            </a:prstGeom>
          </p:spPr>
        </p:pic>
        <p:sp>
          <p:nvSpPr>
            <p:cNvPr id="37" name="文字方塊 36"/>
            <p:cNvSpPr txBox="1"/>
            <p:nvPr/>
          </p:nvSpPr>
          <p:spPr>
            <a:xfrm>
              <a:off x="4515579" y="6333148"/>
              <a:ext cx="1023113" cy="430887"/>
            </a:xfrm>
            <a:prstGeom prst="rect">
              <a:avLst/>
            </a:prstGeom>
            <a:noFill/>
          </p:spPr>
          <p:txBody>
            <a:bodyPr wrap="square" rtlCol="0">
              <a:spAutoFit/>
            </a:bodyPr>
            <a:lstStyle/>
            <a:p>
              <a:r>
                <a:rPr lang="en-US" altLang="zh-TW" sz="2200" dirty="0"/>
                <a:t>BOW</a:t>
              </a:r>
              <a:endParaRPr lang="zh-TW" altLang="en-US" sz="2200" dirty="0"/>
            </a:p>
          </p:txBody>
        </p:sp>
        <p:pic>
          <p:nvPicPr>
            <p:cNvPr id="38" name="Picture 2" descr="https://media-cdn.list.ly/production/108672/headline?ver=85916004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943" y="4891225"/>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39" name="文字方塊 38"/>
            <p:cNvSpPr txBox="1"/>
            <p:nvPr/>
          </p:nvSpPr>
          <p:spPr>
            <a:xfrm>
              <a:off x="8718610" y="6231512"/>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grpSp>
      <p:sp>
        <p:nvSpPr>
          <p:cNvPr id="8" name="弧形箭號 (左彎) 7"/>
          <p:cNvSpPr/>
          <p:nvPr/>
        </p:nvSpPr>
        <p:spPr>
          <a:xfrm>
            <a:off x="646339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1" name="圖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2159" y="3306783"/>
            <a:ext cx="1150070" cy="756625"/>
          </a:xfrm>
          <a:prstGeom prst="rect">
            <a:avLst/>
          </a:prstGeom>
        </p:spPr>
      </p:pic>
      <p:pic>
        <p:nvPicPr>
          <p:cNvPr id="22" name="圖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4119" y="5489560"/>
            <a:ext cx="1158405" cy="1158407"/>
          </a:xfrm>
          <a:prstGeom prst="rect">
            <a:avLst/>
          </a:prstGeom>
        </p:spPr>
      </p:pic>
      <p:sp>
        <p:nvSpPr>
          <p:cNvPr id="27" name="弧形箭號 (左彎) 26"/>
          <p:cNvSpPr/>
          <p:nvPr/>
        </p:nvSpPr>
        <p:spPr>
          <a:xfrm>
            <a:off x="1067954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9" name="Picture 2" descr="https://thumbs.dreamstime.com/z/good-news-newspaper-headline-2577680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18773" y="3335152"/>
            <a:ext cx="1333365" cy="9815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https://pilgrimandshire.files.wordpress.com/2014/10/books-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82571" y="5643327"/>
            <a:ext cx="1135709" cy="98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851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Heterogeneous DA</a:t>
            </a:r>
            <a:endParaRPr lang="zh-TW" altLang="en-US" dirty="0"/>
          </a:p>
        </p:txBody>
      </p:sp>
      <p:sp>
        <p:nvSpPr>
          <p:cNvPr id="3" name="內容版面配置區 2"/>
          <p:cNvSpPr>
            <a:spLocks noGrp="1"/>
          </p:cNvSpPr>
          <p:nvPr>
            <p:ph idx="1"/>
          </p:nvPr>
        </p:nvSpPr>
        <p:spPr>
          <a:xfrm>
            <a:off x="838202" y="1575751"/>
            <a:ext cx="10951721" cy="4351339"/>
          </a:xfrm>
        </p:spPr>
        <p:txBody>
          <a:bodyPr/>
          <a:lstStyle/>
          <a:p>
            <a:pPr lvl="0"/>
            <a:r>
              <a:rPr lang="en-US" altLang="zh-TW" dirty="0"/>
              <a:t>Source and target-domain data are with the </a:t>
            </a:r>
            <a:r>
              <a:rPr lang="en-US" altLang="zh-TW" dirty="0">
                <a:solidFill>
                  <a:srgbClr val="FF0000"/>
                </a:solidFill>
              </a:rPr>
              <a:t>different feature types/dims</a:t>
            </a:r>
          </a:p>
          <a:p>
            <a:pPr lvl="0"/>
            <a:r>
              <a:rPr lang="en-US" altLang="zh-TW" dirty="0"/>
              <a:t>Typically require </a:t>
            </a:r>
            <a:r>
              <a:rPr lang="en-US" altLang="zh-TW" dirty="0">
                <a:solidFill>
                  <a:srgbClr val="7030A0"/>
                </a:solidFill>
              </a:rPr>
              <a:t>semi-supervised</a:t>
            </a:r>
            <a:r>
              <a:rPr lang="en-US" altLang="zh-TW" dirty="0"/>
              <a:t> DA settings</a:t>
            </a:r>
          </a:p>
          <a:p>
            <a:pPr marL="457189" lvl="1" indent="0">
              <a:buNone/>
            </a:pPr>
            <a:r>
              <a:rPr lang="en-US" altLang="zh-TW" dirty="0"/>
              <a:t>(i.e., at least </a:t>
            </a:r>
            <a:r>
              <a:rPr lang="en-US" altLang="zh-TW" i="1" dirty="0"/>
              <a:t>few</a:t>
            </a:r>
            <a:r>
              <a:rPr lang="en-US" altLang="zh-TW" dirty="0"/>
              <a:t> labeled data presented in the target domain) </a:t>
            </a:r>
          </a:p>
          <a:p>
            <a:pPr lvl="0"/>
            <a:endParaRPr lang="en-US" altLang="zh-TW" dirty="0"/>
          </a:p>
        </p:txBody>
      </p:sp>
      <p:grpSp>
        <p:nvGrpSpPr>
          <p:cNvPr id="7" name="群組 6"/>
          <p:cNvGrpSpPr/>
          <p:nvPr/>
        </p:nvGrpSpPr>
        <p:grpSpPr>
          <a:xfrm>
            <a:off x="1673158" y="2782284"/>
            <a:ext cx="9226388" cy="3939193"/>
            <a:chOff x="591171" y="1777777"/>
            <a:chExt cx="10515600" cy="5002666"/>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a:t>
              </a:r>
              <a:r>
                <a:rPr lang="en-US" altLang="zh-TW" sz="3200" dirty="0">
                  <a:solidFill>
                    <a:srgbClr val="002060"/>
                  </a:solidFill>
                </a:rPr>
                <a:t> </a:t>
              </a:r>
              <a:r>
                <a:rPr lang="en-US" altLang="zh-TW" sz="24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endParaRPr lang="en-US" altLang="zh-TW" sz="2800" dirty="0">
                <a:solidFill>
                  <a:srgbClr val="FFC000"/>
                </a:solidFill>
              </a:endParaRPr>
            </a:p>
            <a:p>
              <a:pPr lvl="0" algn="ctr"/>
              <a:r>
                <a:rPr lang="en-US" altLang="zh-TW" sz="2400" dirty="0">
                  <a:solidFill>
                    <a:srgbClr val="FFC000"/>
                  </a:solidFill>
                </a:rPr>
                <a:t>Domain</a:t>
              </a:r>
              <a:endParaRPr lang="zh-TW" altLang="en-US" sz="2800" dirty="0">
                <a:solidFill>
                  <a:srgbClr val="FFC000"/>
                </a:solidFill>
              </a:endParaRPr>
            </a:p>
          </p:txBody>
        </p:sp>
        <p:pic>
          <p:nvPicPr>
            <p:cNvPr id="44" name="圖片 43"/>
            <p:cNvPicPr>
              <a:picLocks noChangeAspect="1"/>
            </p:cNvPicPr>
            <p:nvPr/>
          </p:nvPicPr>
          <p:blipFill>
            <a:blip r:embed="rId3"/>
            <a:stretch>
              <a:fillRect/>
            </a:stretch>
          </p:blipFill>
          <p:spPr>
            <a:xfrm>
              <a:off x="4003527" y="2403875"/>
              <a:ext cx="2047220" cy="1675864"/>
            </a:xfrm>
            <a:prstGeom prst="rect">
              <a:avLst/>
            </a:prstGeom>
          </p:spPr>
        </p:pic>
        <p:pic>
          <p:nvPicPr>
            <p:cNvPr id="45" name="圖片 44"/>
            <p:cNvPicPr>
              <a:picLocks noChangeAspect="1"/>
            </p:cNvPicPr>
            <p:nvPr/>
          </p:nvPicPr>
          <p:blipFill>
            <a:blip r:embed="rId4"/>
            <a:stretch>
              <a:fillRect/>
            </a:stretch>
          </p:blipFill>
          <p:spPr>
            <a:xfrm>
              <a:off x="4114098" y="4891433"/>
              <a:ext cx="1762212" cy="1413928"/>
            </a:xfrm>
            <a:prstGeom prst="rect">
              <a:avLst/>
            </a:prstGeom>
          </p:spPr>
        </p:pic>
        <p:sp>
          <p:nvSpPr>
            <p:cNvPr id="46" name="文字方塊 45"/>
            <p:cNvSpPr txBox="1"/>
            <p:nvPr/>
          </p:nvSpPr>
          <p:spPr>
            <a:xfrm>
              <a:off x="4515581" y="4031637"/>
              <a:ext cx="1023113" cy="430887"/>
            </a:xfrm>
            <a:prstGeom prst="rect">
              <a:avLst/>
            </a:prstGeom>
            <a:noFill/>
          </p:spPr>
          <p:txBody>
            <a:bodyPr wrap="square" rtlCol="0">
              <a:spAutoFit/>
            </a:bodyPr>
            <a:lstStyle/>
            <a:p>
              <a:r>
                <a:rPr lang="en-US" altLang="zh-TW" sz="2200" dirty="0"/>
                <a:t>BOW</a:t>
              </a:r>
              <a:endParaRPr lang="zh-TW" altLang="en-US" sz="2200" dirty="0"/>
            </a:p>
          </p:txBody>
        </p:sp>
        <p:sp>
          <p:nvSpPr>
            <p:cNvPr id="49" name="文字方塊 48"/>
            <p:cNvSpPr txBox="1"/>
            <p:nvPr/>
          </p:nvSpPr>
          <p:spPr>
            <a:xfrm>
              <a:off x="4571348" y="6349556"/>
              <a:ext cx="847709" cy="430887"/>
            </a:xfrm>
            <a:prstGeom prst="rect">
              <a:avLst/>
            </a:prstGeom>
            <a:noFill/>
          </p:spPr>
          <p:txBody>
            <a:bodyPr wrap="square" rtlCol="0">
              <a:spAutoFit/>
            </a:bodyPr>
            <a:lstStyle/>
            <a:p>
              <a:r>
                <a:rPr lang="en-US" altLang="zh-TW" sz="2200" dirty="0"/>
                <a:t>CNN</a:t>
              </a:r>
              <a:endParaRPr lang="zh-TW" altLang="en-US" sz="2200" dirty="0"/>
            </a:p>
          </p:txBody>
        </p:sp>
        <p:sp>
          <p:nvSpPr>
            <p:cNvPr id="50" name="文字方塊 49"/>
            <p:cNvSpPr txBox="1"/>
            <p:nvPr/>
          </p:nvSpPr>
          <p:spPr>
            <a:xfrm>
              <a:off x="4239422" y="1798061"/>
              <a:ext cx="1771376" cy="707886"/>
            </a:xfrm>
            <a:prstGeom prst="rect">
              <a:avLst/>
            </a:prstGeom>
            <a:noFill/>
          </p:spPr>
          <p:txBody>
            <a:bodyPr wrap="square" rtlCol="0">
              <a:spAutoFit/>
            </a:bodyPr>
            <a:lstStyle/>
            <a:p>
              <a:r>
                <a:rPr lang="en-US" altLang="zh-TW" sz="2000" dirty="0">
                  <a:solidFill>
                    <a:schemeClr val="accent6">
                      <a:lumMod val="50000"/>
                    </a:schemeClr>
                  </a:solidFill>
                </a:rPr>
                <a:t>Image </a:t>
              </a:r>
            </a:p>
            <a:p>
              <a:r>
                <a:rPr lang="en-US" altLang="zh-TW" sz="2000" dirty="0">
                  <a:solidFill>
                    <a:schemeClr val="accent6">
                      <a:lumMod val="50000"/>
                    </a:schemeClr>
                  </a:solidFill>
                </a:rPr>
                <a:t>Classification</a:t>
              </a:r>
              <a:endParaRPr lang="zh-TW" altLang="en-US" sz="2000" dirty="0">
                <a:solidFill>
                  <a:schemeClr val="accent6">
                    <a:lumMod val="50000"/>
                  </a:schemeClr>
                </a:solidFill>
              </a:endParaRPr>
            </a:p>
          </p:txBody>
        </p:sp>
        <p:pic>
          <p:nvPicPr>
            <p:cNvPr id="51" name="Picture 2" descr="https://media-cdn.list.ly/production/108672/headline?ver=85916004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2241" y="2583696"/>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p:cNvSpPr txBox="1"/>
            <p:nvPr/>
          </p:nvSpPr>
          <p:spPr>
            <a:xfrm>
              <a:off x="8312556" y="1777777"/>
              <a:ext cx="2174632" cy="707886"/>
            </a:xfrm>
            <a:prstGeom prst="rect">
              <a:avLst/>
            </a:prstGeom>
            <a:noFill/>
          </p:spPr>
          <p:txBody>
            <a:bodyPr wrap="square" rtlCol="0">
              <a:spAutoFit/>
            </a:bodyPr>
            <a:lstStyle/>
            <a:p>
              <a:r>
                <a:rPr lang="en-US" altLang="zh-TW" sz="2000" dirty="0">
                  <a:solidFill>
                    <a:schemeClr val="accent6">
                      <a:lumMod val="50000"/>
                    </a:schemeClr>
                  </a:solidFill>
                </a:rPr>
                <a:t>Document Categorization</a:t>
              </a:r>
              <a:endParaRPr lang="zh-TW" altLang="en-US" sz="2000" dirty="0">
                <a:solidFill>
                  <a:schemeClr val="accent6">
                    <a:lumMod val="50000"/>
                  </a:schemeClr>
                </a:solidFill>
              </a:endParaRPr>
            </a:p>
          </p:txBody>
        </p:sp>
        <p:sp>
          <p:nvSpPr>
            <p:cNvPr id="54" name="文字方塊 53"/>
            <p:cNvSpPr txBox="1"/>
            <p:nvPr/>
          </p:nvSpPr>
          <p:spPr>
            <a:xfrm>
              <a:off x="8650907" y="3813860"/>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pic>
          <p:nvPicPr>
            <p:cNvPr id="55" name="Picture 4" descr="https://www.oregon.gov/dpsst/RT/docs/ConsularNotificationAccess/subpages/japanese_mandatory.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1916" y="4923978"/>
              <a:ext cx="3262760" cy="1403156"/>
            </a:xfrm>
            <a:prstGeom prst="rect">
              <a:avLst/>
            </a:prstGeom>
            <a:noFill/>
            <a:extLst>
              <a:ext uri="{909E8E84-426E-40DD-AFC4-6F175D3DCCD1}">
                <a14:hiddenFill xmlns:a14="http://schemas.microsoft.com/office/drawing/2010/main">
                  <a:solidFill>
                    <a:srgbClr val="FFFFFF"/>
                  </a:solidFill>
                </a14:hiddenFill>
              </a:ext>
            </a:extLst>
          </p:spPr>
        </p:pic>
        <p:sp>
          <p:nvSpPr>
            <p:cNvPr id="56" name="文字方塊 55"/>
            <p:cNvSpPr txBox="1"/>
            <p:nvPr/>
          </p:nvSpPr>
          <p:spPr>
            <a:xfrm>
              <a:off x="8493774" y="6349556"/>
              <a:ext cx="1510199" cy="430887"/>
            </a:xfrm>
            <a:prstGeom prst="rect">
              <a:avLst/>
            </a:prstGeom>
            <a:noFill/>
          </p:spPr>
          <p:txBody>
            <a:bodyPr wrap="square" rtlCol="0">
              <a:spAutoFit/>
            </a:bodyPr>
            <a:lstStyle/>
            <a:p>
              <a:pPr algn="ctr"/>
              <a:r>
                <a:rPr lang="en-US" altLang="zh-TW" sz="2200" dirty="0"/>
                <a:t>Japanese</a:t>
              </a:r>
              <a:endParaRPr lang="zh-TW" altLang="en-US" sz="2200" dirty="0"/>
            </a:p>
          </p:txBody>
        </p:sp>
      </p:grpSp>
      <p:sp>
        <p:nvSpPr>
          <p:cNvPr id="6" name="投影片編號版面配置區 5"/>
          <p:cNvSpPr>
            <a:spLocks noGrp="1"/>
          </p:cNvSpPr>
          <p:nvPr>
            <p:ph type="sldNum" sz="quarter" idx="12"/>
          </p:nvPr>
        </p:nvSpPr>
        <p:spPr/>
        <p:txBody>
          <a:bodyPr/>
          <a:lstStyle/>
          <a:p>
            <a:fld id="{B7DA8275-94E8-4085-B423-50713DED0438}" type="slidenum">
              <a:rPr lang="zh-TW" altLang="en-US" smtClean="0"/>
              <a:t>18</a:t>
            </a:fld>
            <a:endParaRPr lang="zh-TW" altLang="en-US"/>
          </a:p>
        </p:txBody>
      </p:sp>
      <p:sp>
        <p:nvSpPr>
          <p:cNvPr id="19" name="弧形箭號 (左彎) 18"/>
          <p:cNvSpPr/>
          <p:nvPr/>
        </p:nvSpPr>
        <p:spPr>
          <a:xfrm>
            <a:off x="646339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弧形箭號 (左彎) 19"/>
          <p:cNvSpPr/>
          <p:nvPr/>
        </p:nvSpPr>
        <p:spPr>
          <a:xfrm>
            <a:off x="1067954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1" name="圖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2159" y="3457503"/>
            <a:ext cx="1150070" cy="756625"/>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54119" y="5640280"/>
            <a:ext cx="1158405" cy="1158407"/>
          </a:xfrm>
          <a:prstGeom prst="rect">
            <a:avLst/>
          </a:prstGeom>
        </p:spPr>
      </p:pic>
      <p:pic>
        <p:nvPicPr>
          <p:cNvPr id="23" name="Picture 2" descr="https://thumbs.dreamstime.com/z/good-news-newspaper-headline-2577680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18773" y="3335152"/>
            <a:ext cx="1333365" cy="9815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pilgrimandshire.files.wordpress.com/2014/10/books-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82571" y="5643327"/>
            <a:ext cx="1135709" cy="98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84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What we address in our work…</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19</a:t>
            </a:fld>
            <a:endParaRPr lang="zh-TW" altLang="en-US"/>
          </a:p>
        </p:txBody>
      </p:sp>
      <p:grpSp>
        <p:nvGrpSpPr>
          <p:cNvPr id="5" name="群組 4"/>
          <p:cNvGrpSpPr/>
          <p:nvPr/>
        </p:nvGrpSpPr>
        <p:grpSpPr>
          <a:xfrm>
            <a:off x="2761325" y="3667757"/>
            <a:ext cx="6464396" cy="1740492"/>
            <a:chOff x="298931" y="2463798"/>
            <a:chExt cx="10359418" cy="2256995"/>
          </a:xfrm>
        </p:grpSpPr>
        <p:grpSp>
          <p:nvGrpSpPr>
            <p:cNvPr id="6" name="群組 5"/>
            <p:cNvGrpSpPr/>
            <p:nvPr/>
          </p:nvGrpSpPr>
          <p:grpSpPr>
            <a:xfrm>
              <a:off x="298931" y="2463798"/>
              <a:ext cx="10359418" cy="2256995"/>
              <a:chOff x="902586" y="1131006"/>
              <a:chExt cx="10359418" cy="2256995"/>
            </a:xfrm>
          </p:grpSpPr>
          <p:pic>
            <p:nvPicPr>
              <p:cNvPr id="27" name="圖片 26"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8" name="圖片 27"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9" name="圖片 28"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30" name="圖片 29"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1" name="圖片 30"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2" name="矩形 31"/>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7" name="群組 6"/>
            <p:cNvGrpSpPr/>
            <p:nvPr/>
          </p:nvGrpSpPr>
          <p:grpSpPr>
            <a:xfrm>
              <a:off x="3087869" y="2653142"/>
              <a:ext cx="2067630" cy="2017683"/>
              <a:chOff x="1143630" y="3487389"/>
              <a:chExt cx="2067630" cy="2017683"/>
            </a:xfrm>
          </p:grpSpPr>
          <p:pic>
            <p:nvPicPr>
              <p:cNvPr id="22" name="圖片 21"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3" name="圖片 22"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4" name="圖片 23"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5" name="圖片 24"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6" name="圖片 25"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8" name="群組 7"/>
            <p:cNvGrpSpPr/>
            <p:nvPr/>
          </p:nvGrpSpPr>
          <p:grpSpPr>
            <a:xfrm>
              <a:off x="5652558" y="2646179"/>
              <a:ext cx="2167514" cy="2010847"/>
              <a:chOff x="4837233" y="1321227"/>
              <a:chExt cx="2167514" cy="2010847"/>
            </a:xfrm>
          </p:grpSpPr>
          <p:sp>
            <p:nvSpPr>
              <p:cNvPr id="16" name="矩形 15"/>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7" name="圖片 16"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8" name="圖片 17"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9" name="圖片 18"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20" name="圖片 19"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1" name="圖片 20"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9" name="群組 8"/>
            <p:cNvGrpSpPr/>
            <p:nvPr/>
          </p:nvGrpSpPr>
          <p:grpSpPr>
            <a:xfrm>
              <a:off x="8275468" y="2642936"/>
              <a:ext cx="2014117" cy="2006062"/>
              <a:chOff x="4836858" y="3485023"/>
              <a:chExt cx="2014117" cy="2006062"/>
            </a:xfrm>
          </p:grpSpPr>
          <p:pic>
            <p:nvPicPr>
              <p:cNvPr id="10" name="圖片 9"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1" name="矩形 10"/>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2" name="圖片 11"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3" name="圖片 12"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4" name="圖片 13"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5" name="圖片 14"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pic>
        <p:nvPicPr>
          <p:cNvPr id="33" name="Picture 2" descr="https://media-cdn.list.ly/production/108672/headline?ver=8591600434"/>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571010" y="5594303"/>
            <a:ext cx="1980168" cy="96366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https://www.oregon.gov/dpsst/RT/docs/ConsularNotificationAccess/subpages/japanese_mandatory.gif"/>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963722" y="5503154"/>
            <a:ext cx="2862746" cy="1104872"/>
          </a:xfrm>
          <a:prstGeom prst="rect">
            <a:avLst/>
          </a:prstGeom>
          <a:noFill/>
          <a:extLst>
            <a:ext uri="{909E8E84-426E-40DD-AFC4-6F175D3DCCD1}">
              <a14:hiddenFill xmlns:a14="http://schemas.microsoft.com/office/drawing/2010/main">
                <a:solidFill>
                  <a:srgbClr val="FFFFFF"/>
                </a:solidFill>
              </a14:hiddenFill>
            </a:ext>
          </a:extLst>
        </p:spPr>
      </p:pic>
      <p:sp>
        <p:nvSpPr>
          <p:cNvPr id="37" name="內容版面配置區 2"/>
          <p:cNvSpPr txBox="1">
            <a:spLocks/>
          </p:cNvSpPr>
          <p:nvPr/>
        </p:nvSpPr>
        <p:spPr>
          <a:xfrm>
            <a:off x="838202" y="1552102"/>
            <a:ext cx="10951721" cy="435133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solidFill>
                  <a:srgbClr val="7030A0"/>
                </a:solidFill>
              </a:rPr>
              <a:t>Semi-supervised &amp; Heterogeneous DA</a:t>
            </a:r>
          </a:p>
          <a:p>
            <a:r>
              <a:rPr lang="en-US" altLang="zh-TW" dirty="0"/>
              <a:t>With applications to</a:t>
            </a:r>
          </a:p>
          <a:p>
            <a:pPr marL="514350" indent="-514350">
              <a:buAutoNum type="arabicPeriod"/>
            </a:pPr>
            <a:r>
              <a:rPr lang="en-US" altLang="zh-TW" dirty="0"/>
              <a:t>Cross-Domain Object Recognition</a:t>
            </a:r>
          </a:p>
          <a:p>
            <a:pPr marL="514350" indent="-514350">
              <a:buAutoNum type="arabicPeriod"/>
            </a:pPr>
            <a:r>
              <a:rPr lang="en-US" altLang="zh-TW" dirty="0"/>
              <a:t>Cross-Lingual Text Categorization</a:t>
            </a:r>
          </a:p>
        </p:txBody>
      </p:sp>
    </p:spTree>
    <p:extLst>
      <p:ext uri="{BB962C8B-B14F-4D97-AF65-F5344CB8AC3E}">
        <p14:creationId xmlns:p14="http://schemas.microsoft.com/office/powerpoint/2010/main" val="2857465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Motivation</a:t>
            </a:r>
          </a:p>
          <a:p>
            <a:r>
              <a:rPr lang="en-US" altLang="zh-TW" dirty="0"/>
              <a:t>Domain Adaptation</a:t>
            </a:r>
          </a:p>
          <a:p>
            <a:r>
              <a:rPr lang="en-US" altLang="zh-TW" dirty="0"/>
              <a:t>Proposed Method</a:t>
            </a:r>
          </a:p>
          <a:p>
            <a:r>
              <a:rPr lang="en-US" altLang="zh-TW" dirty="0"/>
              <a:t>Experiment</a:t>
            </a:r>
          </a:p>
          <a:p>
            <a:r>
              <a:rPr lang="en-US" altLang="zh-TW" dirty="0"/>
              <a:t>Conclusion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2</a:t>
            </a:fld>
            <a:endParaRPr lang="zh-TW" altLang="en-US" dirty="0"/>
          </a:p>
        </p:txBody>
      </p:sp>
    </p:spTree>
    <p:extLst>
      <p:ext uri="{BB962C8B-B14F-4D97-AF65-F5344CB8AC3E}">
        <p14:creationId xmlns:p14="http://schemas.microsoft.com/office/powerpoint/2010/main" val="3794171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20</a:t>
            </a:fld>
            <a:endParaRPr lang="zh-TW" altLang="en-US"/>
          </a:p>
        </p:txBody>
      </p:sp>
    </p:spTree>
    <p:extLst>
      <p:ext uri="{BB962C8B-B14F-4D97-AF65-F5344CB8AC3E}">
        <p14:creationId xmlns:p14="http://schemas.microsoft.com/office/powerpoint/2010/main" val="3602815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11266" y="143192"/>
            <a:ext cx="10515600" cy="1325563"/>
          </a:xfrm>
        </p:spPr>
        <p:txBody>
          <a:bodyPr/>
          <a:lstStyle/>
          <a:p>
            <a:r>
              <a:rPr lang="en-US" altLang="zh-TW" dirty="0"/>
              <a:t>Motivation: Joint Distribution Adaptation</a:t>
            </a:r>
            <a:endParaRPr lang="zh-TW" altLang="en-US" dirty="0"/>
          </a:p>
        </p:txBody>
      </p:sp>
      <p:sp>
        <p:nvSpPr>
          <p:cNvPr id="3" name="內容版面配置區 2"/>
          <p:cNvSpPr>
            <a:spLocks noGrp="1"/>
          </p:cNvSpPr>
          <p:nvPr>
            <p:ph idx="1"/>
          </p:nvPr>
        </p:nvSpPr>
        <p:spPr>
          <a:xfrm>
            <a:off x="583324" y="1235311"/>
            <a:ext cx="11608676" cy="4351338"/>
          </a:xfrm>
        </p:spPr>
        <p:txBody>
          <a:bodyPr>
            <a:normAutofit/>
          </a:bodyPr>
          <a:lstStyle/>
          <a:p>
            <a:r>
              <a:rPr lang="en-US" altLang="zh-TW" dirty="0"/>
              <a:t>Joint Distribution Adaptation (JDA) for homogeneous DA</a:t>
            </a:r>
            <a:r>
              <a:rPr lang="en-US" altLang="zh-TW" dirty="0">
                <a:solidFill>
                  <a:schemeClr val="tx2"/>
                </a:solidFill>
              </a:rPr>
              <a:t> [Long </a:t>
            </a:r>
            <a:r>
              <a:rPr lang="en-US" altLang="zh-TW" i="1" dirty="0">
                <a:solidFill>
                  <a:schemeClr val="tx2"/>
                </a:solidFill>
              </a:rPr>
              <a:t>et al., </a:t>
            </a:r>
            <a:r>
              <a:rPr lang="en-US" altLang="zh-TW" dirty="0">
                <a:solidFill>
                  <a:schemeClr val="tx2"/>
                </a:solidFill>
              </a:rPr>
              <a:t>ICCV’13]</a:t>
            </a:r>
            <a:endParaRPr lang="en-US" altLang="zh-TW" dirty="0"/>
          </a:p>
          <a:p>
            <a:r>
              <a:rPr lang="en-US" altLang="zh-TW" dirty="0" smtClean="0"/>
              <a:t>Find </a:t>
            </a:r>
            <a:r>
              <a:rPr lang="en-US" altLang="zh-TW" dirty="0"/>
              <a:t>a proper common feature </a:t>
            </a:r>
            <a:r>
              <a:rPr lang="en-US" altLang="zh-TW" dirty="0" smtClean="0"/>
              <a:t>space</a:t>
            </a:r>
            <a:r>
              <a:rPr lang="zh-TW" altLang="en-US" dirty="0" smtClean="0"/>
              <a:t> </a:t>
            </a:r>
            <a:r>
              <a:rPr lang="en-US" altLang="zh-TW" dirty="0" smtClean="0"/>
              <a:t>via transformation matrix</a:t>
            </a:r>
            <a:r>
              <a:rPr lang="zh-TW" altLang="en-US" dirty="0" smtClean="0"/>
              <a:t> </a:t>
            </a:r>
            <a:r>
              <a:rPr lang="en-US" altLang="zh-TW" dirty="0" smtClean="0"/>
              <a:t> </a:t>
            </a:r>
            <a:r>
              <a:rPr lang="zh-TW" altLang="en-US" dirty="0" smtClean="0"/>
              <a:t>    </a:t>
            </a:r>
            <a:r>
              <a:rPr lang="en-US" altLang="zh-TW" dirty="0" smtClean="0"/>
              <a:t>, </a:t>
            </a:r>
            <a:r>
              <a:rPr lang="en-US" altLang="zh-TW" dirty="0"/>
              <a:t>so that </a:t>
            </a:r>
          </a:p>
          <a:p>
            <a:pPr marL="0" indent="0">
              <a:buNone/>
            </a:pPr>
            <a:r>
              <a:rPr lang="en-US" altLang="zh-TW" dirty="0"/>
              <a:t>  both </a:t>
            </a:r>
            <a:r>
              <a:rPr lang="en-US" altLang="zh-TW" dirty="0">
                <a:solidFill>
                  <a:srgbClr val="7030A0"/>
                </a:solidFill>
              </a:rPr>
              <a:t>marginal</a:t>
            </a:r>
            <a:r>
              <a:rPr lang="zh-TW" altLang="en-US" dirty="0">
                <a:solidFill>
                  <a:srgbClr val="7030A0"/>
                </a:solidFill>
              </a:rPr>
              <a:t>  </a:t>
            </a:r>
            <a:r>
              <a:rPr lang="en-US" altLang="zh-TW" dirty="0">
                <a:solidFill>
                  <a:srgbClr val="7030A0"/>
                </a:solidFill>
              </a:rPr>
              <a:t> </a:t>
            </a:r>
            <a:r>
              <a:rPr lang="zh-TW" altLang="en-US" dirty="0">
                <a:solidFill>
                  <a:srgbClr val="7030A0"/>
                </a:solidFill>
              </a:rPr>
              <a:t>           </a:t>
            </a:r>
            <a:r>
              <a:rPr lang="en-US" altLang="zh-TW" dirty="0">
                <a:solidFill>
                  <a:srgbClr val="7030A0"/>
                </a:solidFill>
              </a:rPr>
              <a:t>and conditional </a:t>
            </a:r>
            <a:r>
              <a:rPr lang="en-US" altLang="zh-TW" dirty="0"/>
              <a:t>distributions                   can be matched.</a:t>
            </a: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21</a:t>
            </a:fld>
            <a:endParaRPr lang="zh-TW" altLang="en-US" dirty="0"/>
          </a:p>
        </p:txBody>
      </p:sp>
      <p:grpSp>
        <p:nvGrpSpPr>
          <p:cNvPr id="150" name="群組 149"/>
          <p:cNvGrpSpPr/>
          <p:nvPr/>
        </p:nvGrpSpPr>
        <p:grpSpPr>
          <a:xfrm>
            <a:off x="1179804" y="3848787"/>
            <a:ext cx="9366412" cy="2872689"/>
            <a:chOff x="381562" y="3148039"/>
            <a:chExt cx="11151734" cy="3420249"/>
          </a:xfrm>
        </p:grpSpPr>
        <p:grpSp>
          <p:nvGrpSpPr>
            <p:cNvPr id="5" name="群組 4"/>
            <p:cNvGrpSpPr/>
            <p:nvPr/>
          </p:nvGrpSpPr>
          <p:grpSpPr>
            <a:xfrm>
              <a:off x="381562" y="3260004"/>
              <a:ext cx="2342304" cy="3308284"/>
              <a:chOff x="529886" y="566035"/>
              <a:chExt cx="5065598" cy="7154682"/>
            </a:xfrm>
          </p:grpSpPr>
          <p:sp>
            <p:nvSpPr>
              <p:cNvPr id="6" name="文字方塊 5"/>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7" name="文字方塊 6"/>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8" name="甜甜圈 7"/>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 name="甜甜圈 8"/>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0" name="甜甜圈 9"/>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1" name="甜甜圈 10"/>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 name="甜甜圈 11"/>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 name="甜甜圈 12"/>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 name="甜甜圈 13"/>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 name="甜甜圈 14"/>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7" name="甜甜圈 16"/>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 name="甜甜圈 17"/>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9"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0"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1" name="甜甜圈 20"/>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2" name="甜甜圈 21"/>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3" name="甜甜圈 22"/>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4" name="甜甜圈 23"/>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5" name="甜甜圈 24"/>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6" name="甜甜圈 25"/>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7" name="甜甜圈 26"/>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8" name="甜甜圈 27"/>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4" name="群組 73"/>
            <p:cNvGrpSpPr/>
            <p:nvPr/>
          </p:nvGrpSpPr>
          <p:grpSpPr>
            <a:xfrm>
              <a:off x="9067060" y="3148039"/>
              <a:ext cx="2466236" cy="3349677"/>
              <a:chOff x="7692882" y="3216644"/>
              <a:chExt cx="2466236" cy="3349677"/>
            </a:xfrm>
          </p:grpSpPr>
          <p:grpSp>
            <p:nvGrpSpPr>
              <p:cNvPr id="29" name="群組 28"/>
              <p:cNvGrpSpPr/>
              <p:nvPr/>
            </p:nvGrpSpPr>
            <p:grpSpPr>
              <a:xfrm>
                <a:off x="7807973" y="3216644"/>
                <a:ext cx="2351145" cy="3349677"/>
                <a:chOff x="821274" y="566035"/>
                <a:chExt cx="5084717" cy="7244201"/>
              </a:xfrm>
            </p:grpSpPr>
            <p:sp>
              <p:nvSpPr>
                <p:cNvPr id="30" name="文字方塊 29"/>
                <p:cNvSpPr txBox="1">
                  <a:spLocks/>
                </p:cNvSpPr>
                <p:nvPr/>
              </p:nvSpPr>
              <p:spPr>
                <a:xfrm>
                  <a:off x="1223945" y="6811813"/>
                  <a:ext cx="4682046" cy="998423"/>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31" name="文字方塊 30"/>
                <p:cNvSpPr txBox="1">
                  <a:spLocks/>
                </p:cNvSpPr>
                <p:nvPr/>
              </p:nvSpPr>
              <p:spPr>
                <a:xfrm>
                  <a:off x="1318310" y="566035"/>
                  <a:ext cx="4280181" cy="732176"/>
                </a:xfrm>
                <a:prstGeom prst="rect">
                  <a:avLst/>
                </a:prstGeom>
                <a:noFill/>
              </p:spPr>
              <p:txBody>
                <a:bodyPr wrap="none" rtlCol="0">
                  <a:spAutoFit/>
                </a:bodyPr>
                <a:lstStyle/>
                <a:p>
                  <a:r>
                    <a:rPr kumimoji="1" lang="en-US" altLang="zh-TW" sz="1600" dirty="0">
                      <a:latin typeface="Times New Roman"/>
                      <a:cs typeface="Times New Roman"/>
                    </a:rPr>
                    <a:t>: Target-Domain Data</a:t>
                  </a:r>
                  <a:endParaRPr kumimoji="1" lang="zh-TW" altLang="en-US" sz="1600" dirty="0">
                    <a:latin typeface="Times New Roman"/>
                    <a:cs typeface="Times New Roman"/>
                  </a:endParaRPr>
                </a:p>
              </p:txBody>
            </p:sp>
            <p:cxnSp>
              <p:nvCxnSpPr>
                <p:cNvPr id="40" name="直線箭頭接點 228"/>
                <p:cNvCxnSpPr>
                  <a:cxnSpLocks/>
                </p:cNvCxnSpPr>
                <p:nvPr/>
              </p:nvCxnSpPr>
              <p:spPr>
                <a:xfrm flipV="1">
                  <a:off x="821274" y="4919322"/>
                  <a:ext cx="1842613" cy="1861113"/>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3"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53" name="矩形 52"/>
              <p:cNvSpPr/>
              <p:nvPr/>
            </p:nvSpPr>
            <p:spPr>
              <a:xfrm>
                <a:off x="7692882" y="3327253"/>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7903227" y="3330049"/>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9203138" y="5317726"/>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8841398" y="4468027"/>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9611854" y="4888391"/>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8777500" y="4914146"/>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8913803" y="4109052"/>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9270979" y="4531353"/>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9125627" y="5026891"/>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296373" y="4041211"/>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8502704" y="444176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8263973" y="504096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7845879" y="441073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8434370" y="4798589"/>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7978227" y="412953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8127305" y="4487112"/>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7799431" y="478323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8127305" y="534378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9500390" y="4097415"/>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2" name="向右箭號 71"/>
            <p:cNvSpPr/>
            <p:nvPr/>
          </p:nvSpPr>
          <p:spPr>
            <a:xfrm>
              <a:off x="3030419" y="4822878"/>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向右箭號 72"/>
            <p:cNvSpPr/>
            <p:nvPr/>
          </p:nvSpPr>
          <p:spPr>
            <a:xfrm rot="10800000">
              <a:off x="7716840" y="4798382"/>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6" name="圖片 75"/>
            <p:cNvPicPr>
              <a:picLocks noChangeAspect="1"/>
            </p:cNvPicPr>
            <p:nvPr/>
          </p:nvPicPr>
          <p:blipFill>
            <a:blip r:embed="rId3"/>
            <a:stretch>
              <a:fillRect/>
            </a:stretch>
          </p:blipFill>
          <p:spPr>
            <a:xfrm>
              <a:off x="3203644" y="4346023"/>
              <a:ext cx="471795" cy="433670"/>
            </a:xfrm>
            <a:prstGeom prst="rect">
              <a:avLst/>
            </a:prstGeom>
          </p:spPr>
        </p:pic>
        <p:grpSp>
          <p:nvGrpSpPr>
            <p:cNvPr id="78" name="群組 77"/>
            <p:cNvGrpSpPr/>
            <p:nvPr/>
          </p:nvGrpSpPr>
          <p:grpSpPr>
            <a:xfrm>
              <a:off x="3822009" y="3921826"/>
              <a:ext cx="3835017" cy="2478296"/>
              <a:chOff x="8522581" y="2037622"/>
              <a:chExt cx="7799103" cy="5040000"/>
            </a:xfrm>
          </p:grpSpPr>
          <p:sp>
            <p:nvSpPr>
              <p:cNvPr id="79" name="平行四邊形 78"/>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0" name="甜甜圈 79"/>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甜甜圈 80"/>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甜甜圈 81"/>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3" name="框架 82"/>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4" name="框架 83"/>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6" name="甜甜圈 85"/>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87" name="甜甜圈 86"/>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8" name="甜甜圈 87"/>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9" name="框架 88"/>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0" name="框架 89"/>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1" name="甜甜圈 90"/>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2" name="甜甜圈 91"/>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3" name="甜甜圈 92"/>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4" name="甜甜圈 93"/>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5" name="甜甜圈 94"/>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6" name="甜甜圈 95"/>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97" name="直線接點 96"/>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群組 97"/>
              <p:cNvGrpSpPr>
                <a:grpSpLocks/>
              </p:cNvGrpSpPr>
              <p:nvPr/>
            </p:nvGrpSpPr>
            <p:grpSpPr>
              <a:xfrm>
                <a:off x="10054355" y="2673018"/>
                <a:ext cx="360000" cy="360000"/>
                <a:chOff x="21592474" y="827528"/>
                <a:chExt cx="252000" cy="252000"/>
              </a:xfrm>
            </p:grpSpPr>
            <p:sp>
              <p:nvSpPr>
                <p:cNvPr id="146" name="矩形 14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7" name="框架 146"/>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9" name="群組 98"/>
              <p:cNvGrpSpPr>
                <a:grpSpLocks/>
              </p:cNvGrpSpPr>
              <p:nvPr/>
            </p:nvGrpSpPr>
            <p:grpSpPr>
              <a:xfrm>
                <a:off x="10224654" y="3399489"/>
                <a:ext cx="360000" cy="360000"/>
                <a:chOff x="21592474" y="827528"/>
                <a:chExt cx="252000" cy="252000"/>
              </a:xfrm>
            </p:grpSpPr>
            <p:sp>
              <p:nvSpPr>
                <p:cNvPr id="144" name="矩形 14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5" name="框架 144"/>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0" name="群組 99"/>
              <p:cNvGrpSpPr>
                <a:grpSpLocks/>
              </p:cNvGrpSpPr>
              <p:nvPr/>
            </p:nvGrpSpPr>
            <p:grpSpPr>
              <a:xfrm>
                <a:off x="10835796" y="2545492"/>
                <a:ext cx="360000" cy="360000"/>
                <a:chOff x="21592474" y="827528"/>
                <a:chExt cx="252000" cy="252000"/>
              </a:xfrm>
            </p:grpSpPr>
            <p:sp>
              <p:nvSpPr>
                <p:cNvPr id="142" name="矩形 14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3" name="框架 142"/>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1" name="群組 100"/>
              <p:cNvGrpSpPr>
                <a:grpSpLocks/>
              </p:cNvGrpSpPr>
              <p:nvPr/>
            </p:nvGrpSpPr>
            <p:grpSpPr>
              <a:xfrm>
                <a:off x="12003594" y="3277006"/>
                <a:ext cx="360000" cy="360000"/>
                <a:chOff x="21592474" y="827528"/>
                <a:chExt cx="252000" cy="252000"/>
              </a:xfrm>
            </p:grpSpPr>
            <p:sp>
              <p:nvSpPr>
                <p:cNvPr id="140" name="矩形 139"/>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1" name="框架 140"/>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2" name="群組 101"/>
              <p:cNvGrpSpPr>
                <a:grpSpLocks/>
              </p:cNvGrpSpPr>
              <p:nvPr/>
            </p:nvGrpSpPr>
            <p:grpSpPr>
              <a:xfrm>
                <a:off x="10541058" y="4175816"/>
                <a:ext cx="360000" cy="360000"/>
                <a:chOff x="21592474" y="827528"/>
                <a:chExt cx="252000" cy="252000"/>
              </a:xfrm>
            </p:grpSpPr>
            <p:sp>
              <p:nvSpPr>
                <p:cNvPr id="138" name="矩形 137"/>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9" name="框架 138"/>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3" name="群組 102"/>
              <p:cNvGrpSpPr>
                <a:grpSpLocks/>
              </p:cNvGrpSpPr>
              <p:nvPr/>
            </p:nvGrpSpPr>
            <p:grpSpPr>
              <a:xfrm>
                <a:off x="11115958" y="4374787"/>
                <a:ext cx="360000" cy="360000"/>
                <a:chOff x="21592474" y="827528"/>
                <a:chExt cx="252000" cy="252000"/>
              </a:xfrm>
            </p:grpSpPr>
            <p:sp>
              <p:nvSpPr>
                <p:cNvPr id="136" name="矩形 13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7" name="框架 136"/>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4" name="群組 103"/>
              <p:cNvGrpSpPr>
                <a:grpSpLocks/>
              </p:cNvGrpSpPr>
              <p:nvPr/>
            </p:nvGrpSpPr>
            <p:grpSpPr>
              <a:xfrm>
                <a:off x="10409770" y="4935342"/>
                <a:ext cx="360000" cy="360000"/>
                <a:chOff x="21592474" y="827528"/>
                <a:chExt cx="252000" cy="252000"/>
              </a:xfrm>
            </p:grpSpPr>
            <p:sp>
              <p:nvSpPr>
                <p:cNvPr id="134" name="矩形 13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5" name="框架 134"/>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5" name="群組 104"/>
              <p:cNvGrpSpPr>
                <a:grpSpLocks/>
              </p:cNvGrpSpPr>
              <p:nvPr/>
            </p:nvGrpSpPr>
            <p:grpSpPr>
              <a:xfrm>
                <a:off x="9766361" y="5761506"/>
                <a:ext cx="360000" cy="360000"/>
                <a:chOff x="21592474" y="827528"/>
                <a:chExt cx="252000" cy="252000"/>
              </a:xfrm>
            </p:grpSpPr>
            <p:sp>
              <p:nvSpPr>
                <p:cNvPr id="132" name="矩形 13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3" name="框架 132"/>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06" name="甜甜圈 105"/>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107" name="群組 106"/>
              <p:cNvGrpSpPr>
                <a:grpSpLocks/>
              </p:cNvGrpSpPr>
              <p:nvPr/>
            </p:nvGrpSpPr>
            <p:grpSpPr>
              <a:xfrm>
                <a:off x="13648558" y="2983259"/>
                <a:ext cx="360000" cy="360000"/>
                <a:chOff x="21592474" y="827528"/>
                <a:chExt cx="252000" cy="252000"/>
              </a:xfrm>
            </p:grpSpPr>
            <p:sp>
              <p:nvSpPr>
                <p:cNvPr id="130" name="矩形 129"/>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1" name="框架 130"/>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8" name="群組 107"/>
              <p:cNvGrpSpPr>
                <a:grpSpLocks/>
              </p:cNvGrpSpPr>
              <p:nvPr/>
            </p:nvGrpSpPr>
            <p:grpSpPr>
              <a:xfrm>
                <a:off x="13374882" y="3618175"/>
                <a:ext cx="360000" cy="360000"/>
                <a:chOff x="21592474" y="827528"/>
                <a:chExt cx="252000" cy="252000"/>
              </a:xfrm>
            </p:grpSpPr>
            <p:sp>
              <p:nvSpPr>
                <p:cNvPr id="128" name="矩形 12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9" name="框架 128"/>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9" name="群組 108"/>
              <p:cNvGrpSpPr>
                <a:grpSpLocks/>
              </p:cNvGrpSpPr>
              <p:nvPr/>
            </p:nvGrpSpPr>
            <p:grpSpPr>
              <a:xfrm>
                <a:off x="14486221" y="3058689"/>
                <a:ext cx="360000" cy="360000"/>
                <a:chOff x="21592474" y="827528"/>
                <a:chExt cx="252000" cy="252000"/>
              </a:xfrm>
            </p:grpSpPr>
            <p:sp>
              <p:nvSpPr>
                <p:cNvPr id="126" name="矩形 125"/>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7" name="框架 126"/>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0" name="群組 109"/>
              <p:cNvGrpSpPr>
                <a:grpSpLocks/>
              </p:cNvGrpSpPr>
              <p:nvPr/>
            </p:nvGrpSpPr>
            <p:grpSpPr>
              <a:xfrm>
                <a:off x="14068472" y="3451427"/>
                <a:ext cx="360000" cy="360000"/>
                <a:chOff x="21592474" y="827528"/>
                <a:chExt cx="252000" cy="252000"/>
              </a:xfrm>
            </p:grpSpPr>
            <p:sp>
              <p:nvSpPr>
                <p:cNvPr id="124" name="矩形 123"/>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框架 124"/>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1" name="群組 110"/>
              <p:cNvGrpSpPr>
                <a:grpSpLocks/>
              </p:cNvGrpSpPr>
              <p:nvPr/>
            </p:nvGrpSpPr>
            <p:grpSpPr>
              <a:xfrm>
                <a:off x="14922696" y="3521839"/>
                <a:ext cx="360000" cy="360000"/>
                <a:chOff x="21592474" y="827528"/>
                <a:chExt cx="252000" cy="252000"/>
              </a:xfrm>
            </p:grpSpPr>
            <p:sp>
              <p:nvSpPr>
                <p:cNvPr id="122" name="矩形 121"/>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3" name="框架 122"/>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2" name="群組 111"/>
              <p:cNvGrpSpPr>
                <a:grpSpLocks/>
              </p:cNvGrpSpPr>
              <p:nvPr/>
            </p:nvGrpSpPr>
            <p:grpSpPr>
              <a:xfrm>
                <a:off x="12637825" y="4627816"/>
                <a:ext cx="360000" cy="360000"/>
                <a:chOff x="21592474" y="827528"/>
                <a:chExt cx="252000" cy="252000"/>
              </a:xfrm>
            </p:grpSpPr>
            <p:sp>
              <p:nvSpPr>
                <p:cNvPr id="120" name="矩形 119"/>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1" name="框架 120"/>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13" name="甜甜圈 112"/>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114" name="群組 113"/>
              <p:cNvGrpSpPr>
                <a:grpSpLocks/>
              </p:cNvGrpSpPr>
              <p:nvPr/>
            </p:nvGrpSpPr>
            <p:grpSpPr>
              <a:xfrm>
                <a:off x="14318750" y="5022837"/>
                <a:ext cx="360000" cy="360000"/>
                <a:chOff x="21592474" y="827528"/>
                <a:chExt cx="252000" cy="252000"/>
              </a:xfrm>
            </p:grpSpPr>
            <p:sp>
              <p:nvSpPr>
                <p:cNvPr id="118" name="矩形 11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框架 118"/>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5" name="群組 114"/>
              <p:cNvGrpSpPr>
                <a:grpSpLocks/>
              </p:cNvGrpSpPr>
              <p:nvPr/>
            </p:nvGrpSpPr>
            <p:grpSpPr>
              <a:xfrm>
                <a:off x="14195853" y="6036798"/>
                <a:ext cx="360000" cy="360000"/>
                <a:chOff x="21592474" y="827528"/>
                <a:chExt cx="252000" cy="252000"/>
              </a:xfrm>
            </p:grpSpPr>
            <p:sp>
              <p:nvSpPr>
                <p:cNvPr id="116" name="矩形 115"/>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7" name="框架 116"/>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pic>
          <p:nvPicPr>
            <p:cNvPr id="148" name="圖片 147"/>
            <p:cNvPicPr>
              <a:picLocks noChangeAspect="1"/>
            </p:cNvPicPr>
            <p:nvPr/>
          </p:nvPicPr>
          <p:blipFill>
            <a:blip r:embed="rId3"/>
            <a:stretch>
              <a:fillRect/>
            </a:stretch>
          </p:blipFill>
          <p:spPr>
            <a:xfrm>
              <a:off x="8043543" y="4307057"/>
              <a:ext cx="471795" cy="433670"/>
            </a:xfrm>
            <a:prstGeom prst="rect">
              <a:avLst/>
            </a:prstGeom>
          </p:spPr>
        </p:pic>
      </p:grpSp>
      <p:pic>
        <p:nvPicPr>
          <p:cNvPr id="151" name="Picture 2" descr="http://www.sciweavers.org/upload/Tex2Img_1466434155/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337" y="2295658"/>
            <a:ext cx="930275" cy="38941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4" descr="http://www.sciweavers.org/upload/Tex2Img_1466434205/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3070" y="2298938"/>
            <a:ext cx="1348016" cy="3966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sciweavers.org/upload/Tex2Img_1466500010/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1229" y="3057302"/>
            <a:ext cx="3943585" cy="438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66500141/rend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6874" y="3033657"/>
            <a:ext cx="5503238" cy="48546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單箭頭接點 32"/>
          <p:cNvCxnSpPr/>
          <p:nvPr/>
        </p:nvCxnSpPr>
        <p:spPr>
          <a:xfrm>
            <a:off x="4461807" y="3783724"/>
            <a:ext cx="639390" cy="54302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flipH="1">
            <a:off x="6787065" y="3844724"/>
            <a:ext cx="690116" cy="44672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 name="圖片 152"/>
          <p:cNvPicPr>
            <a:picLocks noChangeAspect="1"/>
          </p:cNvPicPr>
          <p:nvPr/>
        </p:nvPicPr>
        <p:blipFill>
          <a:blip r:embed="rId3"/>
          <a:stretch>
            <a:fillRect/>
          </a:stretch>
        </p:blipFill>
        <p:spPr>
          <a:xfrm>
            <a:off x="10065876" y="1770242"/>
            <a:ext cx="396264" cy="364242"/>
          </a:xfrm>
          <a:prstGeom prst="rect">
            <a:avLst/>
          </a:prstGeom>
        </p:spPr>
      </p:pic>
      <p:sp>
        <p:nvSpPr>
          <p:cNvPr id="154" name="文字方塊 153"/>
          <p:cNvSpPr txBox="1">
            <a:spLocks/>
          </p:cNvSpPr>
          <p:nvPr/>
        </p:nvSpPr>
        <p:spPr>
          <a:xfrm>
            <a:off x="5283497" y="6467270"/>
            <a:ext cx="2552943" cy="369332"/>
          </a:xfrm>
          <a:prstGeom prst="rect">
            <a:avLst/>
          </a:prstGeom>
          <a:noFill/>
          <a:ln>
            <a:noFill/>
          </a:ln>
        </p:spPr>
        <p:txBody>
          <a:bodyPr wrap="none" rtlCol="0">
            <a:spAutoFit/>
          </a:bodyPr>
          <a:lstStyle/>
          <a:p>
            <a:r>
              <a:rPr kumimoji="1" lang="en-US" altLang="zh-TW" b="1" dirty="0" smtClean="0">
                <a:latin typeface="Times New Roman"/>
                <a:cs typeface="Times New Roman"/>
              </a:rPr>
              <a:t>Common </a:t>
            </a:r>
            <a:r>
              <a:rPr kumimoji="1" lang="en-US" altLang="zh-TW" b="1" dirty="0">
                <a:latin typeface="Times New Roman"/>
                <a:cs typeface="Times New Roman"/>
              </a:rPr>
              <a:t>F</a:t>
            </a:r>
            <a:r>
              <a:rPr kumimoji="1" lang="en-US" altLang="zh-TW" b="1" dirty="0" smtClean="0">
                <a:latin typeface="Times New Roman"/>
                <a:cs typeface="Times New Roman"/>
              </a:rPr>
              <a:t>eature Space</a:t>
            </a:r>
            <a:endParaRPr kumimoji="1" lang="zh-TW" altLang="en-US" b="1" dirty="0">
              <a:latin typeface="Times New Roman"/>
              <a:cs typeface="Times New Roman"/>
            </a:endParaRPr>
          </a:p>
        </p:txBody>
      </p:sp>
    </p:spTree>
    <p:extLst>
      <p:ext uri="{BB962C8B-B14F-4D97-AF65-F5344CB8AC3E}">
        <p14:creationId xmlns:p14="http://schemas.microsoft.com/office/powerpoint/2010/main" val="192931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Our Proposed Method</a:t>
            </a:r>
            <a:endParaRPr lang="zh-TW" altLang="en-US" dirty="0"/>
          </a:p>
        </p:txBody>
      </p:sp>
      <p:sp>
        <p:nvSpPr>
          <p:cNvPr id="3" name="內容版面配置區 2"/>
          <p:cNvSpPr>
            <a:spLocks noGrp="1"/>
          </p:cNvSpPr>
          <p:nvPr>
            <p:ph idx="1"/>
          </p:nvPr>
        </p:nvSpPr>
        <p:spPr>
          <a:xfrm>
            <a:off x="838200" y="1509951"/>
            <a:ext cx="10986252" cy="4351338"/>
          </a:xfrm>
        </p:spPr>
        <p:txBody>
          <a:bodyPr/>
          <a:lstStyle/>
          <a:p>
            <a:r>
              <a:rPr lang="en-US" altLang="zh-TW" b="1" dirty="0">
                <a:solidFill>
                  <a:schemeClr val="accent6">
                    <a:lumMod val="75000"/>
                  </a:schemeClr>
                </a:solidFill>
              </a:rPr>
              <a:t>Generalized Joint Distribution Adaptation (G-JDA)</a:t>
            </a:r>
          </a:p>
          <a:p>
            <a:pPr lvl="1"/>
            <a:r>
              <a:rPr lang="en-US" altLang="zh-TW" dirty="0"/>
              <a:t>JDA only addresses homogeneous DA &amp; does not utilize any target-domain labels</a:t>
            </a:r>
            <a:endParaRPr lang="en-US" altLang="zh-TW" dirty="0">
              <a:solidFill>
                <a:srgbClr val="7030A0"/>
              </a:solidFill>
            </a:endParaRPr>
          </a:p>
          <a:p>
            <a:r>
              <a:rPr lang="en-US" altLang="zh-TW" dirty="0"/>
              <a:t>For semi-supervised &amp; </a:t>
            </a:r>
            <a:r>
              <a:rPr lang="en-US" altLang="zh-TW" dirty="0" smtClean="0"/>
              <a:t>heterogeneous </a:t>
            </a:r>
            <a:r>
              <a:rPr lang="en-US" altLang="zh-TW" dirty="0"/>
              <a:t>DA</a:t>
            </a:r>
          </a:p>
          <a:p>
            <a:pPr lvl="1"/>
            <a:r>
              <a:rPr lang="en-US" altLang="zh-TW" dirty="0"/>
              <a:t>Derive transforms          and         for relating source and target domain data.</a:t>
            </a:r>
          </a:p>
          <a:p>
            <a:endParaRPr lang="en-US" altLang="zh-TW" dirty="0"/>
          </a:p>
          <a:p>
            <a:endParaRPr lang="en-US" altLang="zh-TW" dirty="0"/>
          </a:p>
          <a:p>
            <a:endParaRPr lang="en-US" altLang="zh-TW" dirty="0"/>
          </a:p>
          <a:p>
            <a:endParaRPr lang="en-US" altLang="zh-TW" dirty="0"/>
          </a:p>
        </p:txBody>
      </p:sp>
      <p:pic>
        <p:nvPicPr>
          <p:cNvPr id="1026"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492" y="2856559"/>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4963" y="2856559"/>
            <a:ext cx="632216" cy="43005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3897581" y="4106642"/>
            <a:ext cx="3835017" cy="2478296"/>
            <a:chOff x="8522581" y="2037622"/>
            <a:chExt cx="7799103" cy="5040000"/>
          </a:xfrm>
        </p:grpSpPr>
        <p:sp>
          <p:nvSpPr>
            <p:cNvPr id="57" name="平行四邊形 56"/>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83" name="群組 82"/>
            <p:cNvGrpSpPr>
              <a:grpSpLocks/>
            </p:cNvGrpSpPr>
            <p:nvPr/>
          </p:nvGrpSpPr>
          <p:grpSpPr>
            <a:xfrm>
              <a:off x="10054355" y="2673018"/>
              <a:ext cx="360000" cy="360000"/>
              <a:chOff x="21592474" y="827528"/>
              <a:chExt cx="252000" cy="252000"/>
            </a:xfrm>
          </p:grpSpPr>
          <p:sp>
            <p:nvSpPr>
              <p:cNvPr id="84" name="矩形 8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5" name="框架 84"/>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6" name="群組 85"/>
            <p:cNvGrpSpPr>
              <a:grpSpLocks/>
            </p:cNvGrpSpPr>
            <p:nvPr/>
          </p:nvGrpSpPr>
          <p:grpSpPr>
            <a:xfrm>
              <a:off x="10224654" y="3399489"/>
              <a:ext cx="360000" cy="360000"/>
              <a:chOff x="21592474" y="827528"/>
              <a:chExt cx="252000" cy="252000"/>
            </a:xfrm>
          </p:grpSpPr>
          <p:sp>
            <p:nvSpPr>
              <p:cNvPr id="87" name="矩形 8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8" name="框架 8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0835796" y="2545492"/>
              <a:ext cx="360000" cy="360000"/>
              <a:chOff x="21592474" y="827528"/>
              <a:chExt cx="252000" cy="252000"/>
            </a:xfrm>
          </p:grpSpPr>
          <p:sp>
            <p:nvSpPr>
              <p:cNvPr id="90" name="矩形 89"/>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1" name="框架 90"/>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2" name="群組 91"/>
            <p:cNvGrpSpPr>
              <a:grpSpLocks/>
            </p:cNvGrpSpPr>
            <p:nvPr/>
          </p:nvGrpSpPr>
          <p:grpSpPr>
            <a:xfrm>
              <a:off x="12003594" y="3277006"/>
              <a:ext cx="360000" cy="360000"/>
              <a:chOff x="21592474" y="827528"/>
              <a:chExt cx="252000" cy="252000"/>
            </a:xfrm>
          </p:grpSpPr>
          <p:sp>
            <p:nvSpPr>
              <p:cNvPr id="93" name="矩形 9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4" name="框架 9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5" name="群組 94"/>
            <p:cNvGrpSpPr>
              <a:grpSpLocks/>
            </p:cNvGrpSpPr>
            <p:nvPr/>
          </p:nvGrpSpPr>
          <p:grpSpPr>
            <a:xfrm>
              <a:off x="10541058" y="4175816"/>
              <a:ext cx="360000" cy="360000"/>
              <a:chOff x="21592474" y="827528"/>
              <a:chExt cx="252000" cy="252000"/>
            </a:xfrm>
          </p:grpSpPr>
          <p:sp>
            <p:nvSpPr>
              <p:cNvPr id="96" name="矩形 9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7" name="框架 96"/>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8" name="群組 97"/>
            <p:cNvGrpSpPr>
              <a:grpSpLocks/>
            </p:cNvGrpSpPr>
            <p:nvPr/>
          </p:nvGrpSpPr>
          <p:grpSpPr>
            <a:xfrm>
              <a:off x="11115958" y="4374787"/>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1" name="群組 100"/>
            <p:cNvGrpSpPr>
              <a:grpSpLocks/>
            </p:cNvGrpSpPr>
            <p:nvPr/>
          </p:nvGrpSpPr>
          <p:grpSpPr>
            <a:xfrm>
              <a:off x="10409770" y="4935342"/>
              <a:ext cx="360000" cy="360000"/>
              <a:chOff x="21592474" y="827528"/>
              <a:chExt cx="252000" cy="252000"/>
            </a:xfrm>
          </p:grpSpPr>
          <p:sp>
            <p:nvSpPr>
              <p:cNvPr id="102" name="矩形 10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3" name="框架 102"/>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4" name="群組 103"/>
            <p:cNvGrpSpPr>
              <a:grpSpLocks/>
            </p:cNvGrpSpPr>
            <p:nvPr/>
          </p:nvGrpSpPr>
          <p:grpSpPr>
            <a:xfrm>
              <a:off x="9766361" y="5761506"/>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07" name="甜甜圈 106"/>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108" name="群組 107"/>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1" name="群組 110"/>
            <p:cNvGrpSpPr>
              <a:grpSpLocks/>
            </p:cNvGrpSpPr>
            <p:nvPr/>
          </p:nvGrpSpPr>
          <p:grpSpPr>
            <a:xfrm>
              <a:off x="13374882" y="3618175"/>
              <a:ext cx="360000" cy="360000"/>
              <a:chOff x="21592474" y="827528"/>
              <a:chExt cx="252000" cy="252000"/>
            </a:xfrm>
          </p:grpSpPr>
          <p:sp>
            <p:nvSpPr>
              <p:cNvPr id="112" name="矩形 111"/>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3" name="框架 112"/>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4" name="群組 113"/>
            <p:cNvGrpSpPr>
              <a:grpSpLocks/>
            </p:cNvGrpSpPr>
            <p:nvPr/>
          </p:nvGrpSpPr>
          <p:grpSpPr>
            <a:xfrm>
              <a:off x="14486221" y="3058689"/>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7" name="群組 116"/>
            <p:cNvGrpSpPr>
              <a:grpSpLocks/>
            </p:cNvGrpSpPr>
            <p:nvPr/>
          </p:nvGrpSpPr>
          <p:grpSpPr>
            <a:xfrm>
              <a:off x="14068472" y="3451427"/>
              <a:ext cx="360000" cy="360000"/>
              <a:chOff x="21592474" y="827528"/>
              <a:chExt cx="252000" cy="252000"/>
            </a:xfrm>
          </p:grpSpPr>
          <p:sp>
            <p:nvSpPr>
              <p:cNvPr id="118" name="矩形 11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框架 118"/>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20" name="群組 119"/>
            <p:cNvGrpSpPr>
              <a:grpSpLocks/>
            </p:cNvGrpSpPr>
            <p:nvPr/>
          </p:nvGrpSpPr>
          <p:grpSpPr>
            <a:xfrm>
              <a:off x="14922696" y="3521839"/>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23" name="群組 122"/>
            <p:cNvGrpSpPr>
              <a:grpSpLocks/>
            </p:cNvGrpSpPr>
            <p:nvPr/>
          </p:nvGrpSpPr>
          <p:grpSpPr>
            <a:xfrm>
              <a:off x="12637825" y="4627816"/>
              <a:ext cx="360000" cy="360000"/>
              <a:chOff x="21592474" y="827528"/>
              <a:chExt cx="252000" cy="252000"/>
            </a:xfrm>
          </p:grpSpPr>
          <p:sp>
            <p:nvSpPr>
              <p:cNvPr id="124" name="矩形 123"/>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框架 124"/>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26" name="甜甜圈 125"/>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127" name="群組 126"/>
            <p:cNvGrpSpPr>
              <a:grpSpLocks/>
            </p:cNvGrpSpPr>
            <p:nvPr/>
          </p:nvGrpSpPr>
          <p:grpSpPr>
            <a:xfrm>
              <a:off x="14318750" y="5022837"/>
              <a:ext cx="360000" cy="360000"/>
              <a:chOff x="21592474" y="827528"/>
              <a:chExt cx="252000" cy="252000"/>
            </a:xfrm>
          </p:grpSpPr>
          <p:sp>
            <p:nvSpPr>
              <p:cNvPr id="128" name="矩形 12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9" name="框架 128"/>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30" name="群組 129"/>
            <p:cNvGrpSpPr>
              <a:grpSpLocks/>
            </p:cNvGrpSpPr>
            <p:nvPr/>
          </p:nvGrpSpPr>
          <p:grpSpPr>
            <a:xfrm>
              <a:off x="14195853" y="6036798"/>
              <a:ext cx="360000" cy="360000"/>
              <a:chOff x="21592474" y="827528"/>
              <a:chExt cx="252000" cy="252000"/>
            </a:xfrm>
          </p:grpSpPr>
          <p:sp>
            <p:nvSpPr>
              <p:cNvPr id="131" name="矩形 13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2" name="框架 13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22</a:t>
            </a:fld>
            <a:endParaRPr lang="zh-TW" altLang="en-US" dirty="0"/>
          </a:p>
        </p:txBody>
      </p:sp>
      <p:sp>
        <p:nvSpPr>
          <p:cNvPr id="184" name="文字方塊 183"/>
          <p:cNvSpPr txBox="1">
            <a:spLocks/>
          </p:cNvSpPr>
          <p:nvPr/>
        </p:nvSpPr>
        <p:spPr>
          <a:xfrm>
            <a:off x="5283497" y="6467270"/>
            <a:ext cx="2552943" cy="369332"/>
          </a:xfrm>
          <a:prstGeom prst="rect">
            <a:avLst/>
          </a:prstGeom>
          <a:noFill/>
          <a:ln>
            <a:noFill/>
          </a:ln>
        </p:spPr>
        <p:txBody>
          <a:bodyPr wrap="none" rtlCol="0">
            <a:spAutoFit/>
          </a:bodyPr>
          <a:lstStyle/>
          <a:p>
            <a:r>
              <a:rPr kumimoji="1" lang="en-US" altLang="zh-TW" b="1" dirty="0" smtClean="0">
                <a:latin typeface="Times New Roman"/>
                <a:cs typeface="Times New Roman"/>
              </a:rPr>
              <a:t>Common </a:t>
            </a:r>
            <a:r>
              <a:rPr kumimoji="1" lang="en-US" altLang="zh-TW" b="1" dirty="0">
                <a:latin typeface="Times New Roman"/>
                <a:cs typeface="Times New Roman"/>
              </a:rPr>
              <a:t>F</a:t>
            </a:r>
            <a:r>
              <a:rPr kumimoji="1" lang="en-US" altLang="zh-TW" b="1" dirty="0" smtClean="0">
                <a:latin typeface="Times New Roman"/>
                <a:cs typeface="Times New Roman"/>
              </a:rPr>
              <a:t>eature Space</a:t>
            </a:r>
            <a:endParaRPr kumimoji="1" lang="zh-TW" altLang="en-US" b="1" dirty="0">
              <a:latin typeface="Times New Roman"/>
              <a:cs typeface="Times New Roman"/>
            </a:endParaRPr>
          </a:p>
        </p:txBody>
      </p:sp>
    </p:spTree>
    <p:extLst>
      <p:ext uri="{BB962C8B-B14F-4D97-AF65-F5344CB8AC3E}">
        <p14:creationId xmlns:p14="http://schemas.microsoft.com/office/powerpoint/2010/main" val="281102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565867"/>
                <a:ext cx="10515600" cy="4351338"/>
              </a:xfrm>
            </p:spPr>
            <p:txBody>
              <a:bodyPr/>
              <a:lstStyle/>
              <a:p>
                <a:r>
                  <a:rPr lang="en-US" altLang="zh-TW" dirty="0"/>
                  <a:t>Source domain data:</a:t>
                </a:r>
              </a:p>
              <a:p>
                <a:r>
                  <a:rPr lang="en-US" altLang="zh-TW" dirty="0"/>
                  <a:t>Target domain labelled data:</a:t>
                </a:r>
              </a:p>
              <a:p>
                <a:r>
                  <a:rPr lang="en-US" altLang="zh-TW" dirty="0"/>
                  <a:t>Target domain unlabeled data:</a:t>
                </a:r>
              </a:p>
              <a:p>
                <a:r>
                  <a:rPr lang="en-US" altLang="zh-TW" dirty="0"/>
                  <a:t>Note that </a:t>
                </a:r>
              </a:p>
              <a:p>
                <a:r>
                  <a:rPr lang="en-US" altLang="zh-TW" dirty="0"/>
                  <a:t>Assume that both domains have the same </a:t>
                </a:r>
                <a14:m>
                  <m:oMath xmlns:m="http://schemas.openxmlformats.org/officeDocument/2006/math">
                    <m:r>
                      <a:rPr lang="en-US" altLang="zh-TW" b="0" i="1" smtClean="0">
                        <a:latin typeface="Cambria Math" panose="02040503050406030204" pitchFamily="18" charset="0"/>
                      </a:rPr>
                      <m:t>𝐶</m:t>
                    </m:r>
                  </m:oMath>
                </a14:m>
                <a:r>
                  <a:rPr lang="zh-TW" altLang="en-US" dirty="0"/>
                  <a:t> </a:t>
                </a:r>
                <a:r>
                  <a:rPr lang="en-US" altLang="zh-TW" dirty="0"/>
                  <a:t>classes of interest.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565867"/>
                <a:ext cx="10515600" cy="4351338"/>
              </a:xfrm>
              <a:blipFill>
                <a:blip r:embed="rId3"/>
                <a:stretch>
                  <a:fillRect l="-1043" t="-2381"/>
                </a:stretch>
              </a:blipFill>
            </p:spPr>
            <p:txBody>
              <a:bodyPr/>
              <a:lstStyle/>
              <a:p>
                <a:r>
                  <a:rPr lang="zh-TW" altLang="en-US">
                    <a:noFill/>
                  </a:rPr>
                  <a:t> </a:t>
                </a:r>
              </a:p>
            </p:txBody>
          </p:sp>
        </mc:Fallback>
      </mc:AlternateContent>
      <p:pic>
        <p:nvPicPr>
          <p:cNvPr id="4098" name="Picture 2" descr="http://www.sciweavers.org/upload/Tex2Img_1459477422/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8625" y="1565867"/>
            <a:ext cx="4324350" cy="52215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sciweavers.org/upload/Tex2Img_1459477563/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1415" y="2583881"/>
            <a:ext cx="4724400" cy="557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sciweavers.org/upload/Tex2Img_1466164364/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0580" y="2067554"/>
            <a:ext cx="4296907" cy="5028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rotWithShape="1">
          <a:blip r:embed="rId7"/>
          <a:srcRect t="4934" r="-247"/>
          <a:stretch/>
        </p:blipFill>
        <p:spPr>
          <a:xfrm>
            <a:off x="8562974" y="1547446"/>
            <a:ext cx="1505473" cy="540574"/>
          </a:xfrm>
          <a:prstGeom prst="rect">
            <a:avLst/>
          </a:prstGeom>
        </p:spPr>
      </p:pic>
      <p:pic>
        <p:nvPicPr>
          <p:cNvPr id="6" name="圖片 5"/>
          <p:cNvPicPr>
            <a:picLocks noChangeAspect="1"/>
          </p:cNvPicPr>
          <p:nvPr/>
        </p:nvPicPr>
        <p:blipFill>
          <a:blip r:embed="rId8"/>
          <a:stretch>
            <a:fillRect/>
          </a:stretch>
        </p:blipFill>
        <p:spPr>
          <a:xfrm>
            <a:off x="9664930" y="2017928"/>
            <a:ext cx="1643062" cy="598923"/>
          </a:xfrm>
          <a:prstGeom prst="rect">
            <a:avLst/>
          </a:prstGeom>
        </p:spPr>
      </p:pic>
      <p:pic>
        <p:nvPicPr>
          <p:cNvPr id="7" name="圖片 6"/>
          <p:cNvPicPr>
            <a:picLocks noChangeAspect="1"/>
          </p:cNvPicPr>
          <p:nvPr/>
        </p:nvPicPr>
        <p:blipFill>
          <a:blip r:embed="rId9"/>
          <a:stretch>
            <a:fillRect/>
          </a:stretch>
        </p:blipFill>
        <p:spPr>
          <a:xfrm>
            <a:off x="10415815" y="2616851"/>
            <a:ext cx="1494557" cy="510679"/>
          </a:xfrm>
          <a:prstGeom prst="rect">
            <a:avLst/>
          </a:prstGeom>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23</a:t>
            </a:fld>
            <a:endParaRPr lang="zh-TW" altLang="en-US" dirty="0"/>
          </a:p>
        </p:txBody>
      </p:sp>
      <p:pic>
        <p:nvPicPr>
          <p:cNvPr id="8" name="圖片 7"/>
          <p:cNvPicPr>
            <a:picLocks noChangeAspect="1"/>
          </p:cNvPicPr>
          <p:nvPr/>
        </p:nvPicPr>
        <p:blipFill>
          <a:blip r:embed="rId10"/>
          <a:stretch>
            <a:fillRect/>
          </a:stretch>
        </p:blipFill>
        <p:spPr>
          <a:xfrm>
            <a:off x="2808741" y="2960571"/>
            <a:ext cx="1990497" cy="602135"/>
          </a:xfrm>
          <a:prstGeom prst="rect">
            <a:avLst/>
          </a:prstGeom>
        </p:spPr>
      </p:pic>
      <p:sp>
        <p:nvSpPr>
          <p:cNvPr id="13" name="標題 1"/>
          <p:cNvSpPr>
            <a:spLocks noGrp="1"/>
          </p:cNvSpPr>
          <p:nvPr>
            <p:ph type="title"/>
          </p:nvPr>
        </p:nvSpPr>
        <p:spPr>
          <a:xfrm>
            <a:off x="838200" y="365127"/>
            <a:ext cx="10515600" cy="1325563"/>
          </a:xfrm>
        </p:spPr>
        <p:txBody>
          <a:bodyPr>
            <a:normAutofit/>
          </a:bodyPr>
          <a:lstStyle/>
          <a:p>
            <a:r>
              <a:rPr lang="en-US" altLang="zh-TW" dirty="0" smtClean="0"/>
              <a:t>Notation</a:t>
            </a:r>
            <a:endParaRPr lang="zh-TW" altLang="en-US" dirty="0"/>
          </a:p>
        </p:txBody>
      </p:sp>
    </p:spTree>
    <p:extLst>
      <p:ext uri="{BB962C8B-B14F-4D97-AF65-F5344CB8AC3E}">
        <p14:creationId xmlns:p14="http://schemas.microsoft.com/office/powerpoint/2010/main" val="3258123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Distribution Alignment for G-JDA</a:t>
            </a:r>
            <a:endParaRPr lang="zh-TW" altLang="en-US" dirty="0"/>
          </a:p>
        </p:txBody>
      </p:sp>
      <p:sp>
        <p:nvSpPr>
          <p:cNvPr id="3" name="內容版面配置區 2"/>
          <p:cNvSpPr>
            <a:spLocks noGrp="1"/>
          </p:cNvSpPr>
          <p:nvPr>
            <p:ph idx="1"/>
          </p:nvPr>
        </p:nvSpPr>
        <p:spPr>
          <a:xfrm>
            <a:off x="838200" y="1825625"/>
            <a:ext cx="10515600" cy="4351338"/>
          </a:xfrm>
        </p:spPr>
        <p:txBody>
          <a:bodyPr/>
          <a:lstStyle/>
          <a:p>
            <a:r>
              <a:rPr lang="en-US" altLang="zh-TW" dirty="0"/>
              <a:t>G-JDA aims to find a common feature space where </a:t>
            </a:r>
            <a:r>
              <a:rPr lang="en-US" altLang="zh-TW" dirty="0">
                <a:solidFill>
                  <a:srgbClr val="FF0000"/>
                </a:solidFill>
              </a:rPr>
              <a:t>both</a:t>
            </a:r>
            <a:r>
              <a:rPr lang="en-US" altLang="zh-TW" dirty="0"/>
              <a:t> </a:t>
            </a:r>
            <a:r>
              <a:rPr lang="en-US" altLang="zh-TW" dirty="0">
                <a:solidFill>
                  <a:srgbClr val="7030A0"/>
                </a:solidFill>
              </a:rPr>
              <a:t>marginal &amp; conditional </a:t>
            </a:r>
            <a:r>
              <a:rPr lang="en-US" altLang="zh-TW" dirty="0"/>
              <a:t>distributions are matched.</a:t>
            </a:r>
          </a:p>
          <a:p>
            <a:endParaRPr lang="en-US" altLang="zh-TW" dirty="0"/>
          </a:p>
          <a:p>
            <a:endParaRPr lang="en-US" altLang="zh-TW" dirty="0"/>
          </a:p>
          <a:p>
            <a:r>
              <a:rPr lang="en-US" altLang="zh-TW" dirty="0"/>
              <a:t>Following JDA, we apply </a:t>
            </a:r>
            <a:r>
              <a:rPr lang="en-US" altLang="zh-TW" dirty="0">
                <a:solidFill>
                  <a:srgbClr val="7030A0"/>
                </a:solidFill>
              </a:rPr>
              <a:t>MMD </a:t>
            </a:r>
            <a:r>
              <a:rPr lang="en-US" altLang="zh-TW" dirty="0"/>
              <a:t>to measure distribution discrepancy. </a:t>
            </a:r>
            <a:r>
              <a:rPr lang="en-US" altLang="zh-TW" dirty="0">
                <a:solidFill>
                  <a:schemeClr val="tx2"/>
                </a:solidFill>
              </a:rPr>
              <a:t>[A. </a:t>
            </a:r>
            <a:r>
              <a:rPr lang="en-US" altLang="zh-TW" dirty="0" err="1">
                <a:solidFill>
                  <a:schemeClr val="tx2"/>
                </a:solidFill>
              </a:rPr>
              <a:t>Gretton</a:t>
            </a:r>
            <a:r>
              <a:rPr lang="en-US" altLang="zh-TW" dirty="0">
                <a:solidFill>
                  <a:schemeClr val="tx2"/>
                </a:solidFill>
              </a:rPr>
              <a:t> </a:t>
            </a:r>
            <a:r>
              <a:rPr lang="en-US" altLang="zh-TW" i="1" dirty="0">
                <a:solidFill>
                  <a:schemeClr val="tx2"/>
                </a:solidFill>
              </a:rPr>
              <a:t>et al</a:t>
            </a:r>
            <a:r>
              <a:rPr lang="en-US" altLang="zh-TW" dirty="0">
                <a:solidFill>
                  <a:schemeClr val="tx2"/>
                </a:solidFill>
              </a:rPr>
              <a:t>., NIPS 2006]</a:t>
            </a:r>
          </a:p>
          <a:p>
            <a:endParaRPr lang="en-US" altLang="zh-TW" dirty="0"/>
          </a:p>
          <a:p>
            <a:endParaRPr lang="en-US" altLang="zh-TW" dirty="0"/>
          </a:p>
        </p:txBody>
      </p:sp>
      <p:pic>
        <p:nvPicPr>
          <p:cNvPr id="2050" name="Picture 2" descr="http://www.sciweavers.org/upload/Tex2Img_1466164928/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651" y="2773541"/>
            <a:ext cx="4112437" cy="5775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ciweavers.org/upload/Tex2Img_1466165047/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228" y="2733063"/>
            <a:ext cx="5286572" cy="589471"/>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24</a:t>
            </a:fld>
            <a:endParaRPr lang="zh-TW" altLang="en-US" dirty="0"/>
          </a:p>
        </p:txBody>
      </p:sp>
      <p:pic>
        <p:nvPicPr>
          <p:cNvPr id="11" name="Picture 2" descr="http://www.sciweavers.org/upload/Tex2Img_1459477077/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5146" y="4819242"/>
            <a:ext cx="5694104" cy="819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sciweavers.org/upload/Tex2Img_1459477175/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146" y="5782219"/>
            <a:ext cx="5694104" cy="88656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38199" y="4986459"/>
            <a:ext cx="2828925" cy="646331"/>
          </a:xfrm>
          <a:prstGeom prst="rect">
            <a:avLst/>
          </a:prstGeom>
          <a:noFill/>
        </p:spPr>
        <p:txBody>
          <a:bodyPr wrap="square" rtlCol="0">
            <a:spAutoFit/>
          </a:bodyPr>
          <a:lstStyle/>
          <a:p>
            <a:r>
              <a:rPr lang="en-US" altLang="zh-TW" dirty="0"/>
              <a:t>Marginal distribution discrepancy</a:t>
            </a:r>
            <a:endParaRPr lang="zh-TW" altLang="en-US" dirty="0"/>
          </a:p>
        </p:txBody>
      </p:sp>
      <p:sp>
        <p:nvSpPr>
          <p:cNvPr id="14" name="文字方塊 13"/>
          <p:cNvSpPr txBox="1"/>
          <p:nvPr/>
        </p:nvSpPr>
        <p:spPr>
          <a:xfrm>
            <a:off x="838198" y="6022450"/>
            <a:ext cx="2828925" cy="646331"/>
          </a:xfrm>
          <a:prstGeom prst="rect">
            <a:avLst/>
          </a:prstGeom>
          <a:noFill/>
        </p:spPr>
        <p:txBody>
          <a:bodyPr wrap="square" rtlCol="0">
            <a:spAutoFit/>
          </a:bodyPr>
          <a:lstStyle/>
          <a:p>
            <a:r>
              <a:rPr lang="en-US" altLang="zh-TW" dirty="0"/>
              <a:t>Conditional distribution discrepancy</a:t>
            </a:r>
            <a:endParaRPr lang="zh-TW" altLang="en-US" dirty="0"/>
          </a:p>
        </p:txBody>
      </p:sp>
      <p:sp>
        <p:nvSpPr>
          <p:cNvPr id="6" name="向右箭號 5"/>
          <p:cNvSpPr/>
          <p:nvPr/>
        </p:nvSpPr>
        <p:spPr>
          <a:xfrm>
            <a:off x="3215869" y="5085074"/>
            <a:ext cx="684619" cy="2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207024" y="6123356"/>
            <a:ext cx="684619" cy="2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412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Objective Function of G-JDA</a:t>
            </a:r>
            <a:endParaRPr lang="zh-TW" altLang="en-US" dirty="0"/>
          </a:p>
        </p:txBody>
      </p:sp>
      <p:sp>
        <p:nvSpPr>
          <p:cNvPr id="3" name="內容版面配置區 2"/>
          <p:cNvSpPr>
            <a:spLocks noGrp="1"/>
          </p:cNvSpPr>
          <p:nvPr>
            <p:ph idx="1"/>
          </p:nvPr>
        </p:nvSpPr>
        <p:spPr>
          <a:xfrm>
            <a:off x="601696" y="1862615"/>
            <a:ext cx="10988608" cy="4351338"/>
          </a:xfrm>
        </p:spPr>
        <p:txBody>
          <a:bodyPr/>
          <a:lstStyle/>
          <a:p>
            <a:r>
              <a:rPr lang="en-US" altLang="zh-TW" dirty="0"/>
              <a:t>Derive transforms          and         for relating source &amp; target domain data.</a:t>
            </a:r>
          </a:p>
          <a:p>
            <a:r>
              <a:rPr lang="en-US" altLang="zh-TW" dirty="0"/>
              <a:t>The resulting feature space would better match the </a:t>
            </a:r>
            <a:r>
              <a:rPr lang="en-US" altLang="zh-TW" dirty="0">
                <a:solidFill>
                  <a:srgbClr val="7030A0"/>
                </a:solidFill>
              </a:rPr>
              <a:t>marginal and conditional </a:t>
            </a:r>
            <a:r>
              <a:rPr lang="en-US" altLang="zh-TW" dirty="0"/>
              <a:t>distributions of projected cross-domain data.</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25</a:t>
            </a:fld>
            <a:endParaRPr lang="zh-TW" altLang="en-US" dirty="0"/>
          </a:p>
        </p:txBody>
      </p:sp>
      <p:pic>
        <p:nvPicPr>
          <p:cNvPr id="2052" name="Picture 4" descr="http://www.sciweavers.org/upload/Tex2Img_146650287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324701"/>
            <a:ext cx="10988608" cy="1933995"/>
          </a:xfrm>
          <a:prstGeom prst="rect">
            <a:avLst/>
          </a:prstGeom>
          <a:noFill/>
          <a:extLst>
            <a:ext uri="{909E8E84-426E-40DD-AFC4-6F175D3DCCD1}">
              <a14:hiddenFill xmlns:a14="http://schemas.microsoft.com/office/drawing/2010/main">
                <a:solidFill>
                  <a:srgbClr val="FFFFFF"/>
                </a:solidFill>
              </a14:hiddenFill>
            </a:ext>
          </a:extLst>
        </p:spPr>
      </p:pic>
      <p:sp>
        <p:nvSpPr>
          <p:cNvPr id="5" name="向右箭號 4"/>
          <p:cNvSpPr/>
          <p:nvPr/>
        </p:nvSpPr>
        <p:spPr>
          <a:xfrm>
            <a:off x="8145821" y="4291698"/>
            <a:ext cx="603115" cy="232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877523" y="4148317"/>
            <a:ext cx="4694830" cy="461665"/>
          </a:xfrm>
          <a:prstGeom prst="rect">
            <a:avLst/>
          </a:prstGeom>
          <a:noFill/>
        </p:spPr>
        <p:txBody>
          <a:bodyPr wrap="square" rtlCol="0">
            <a:spAutoFit/>
          </a:bodyPr>
          <a:lstStyle/>
          <a:p>
            <a:r>
              <a:rPr lang="en-US" altLang="zh-TW" sz="2400" dirty="0">
                <a:solidFill>
                  <a:schemeClr val="accent6">
                    <a:lumMod val="50000"/>
                  </a:schemeClr>
                </a:solidFill>
              </a:rPr>
              <a:t>Prevent trivial solution</a:t>
            </a:r>
            <a:endParaRPr lang="zh-TW" altLang="en-US" sz="2400" dirty="0">
              <a:solidFill>
                <a:schemeClr val="accent6">
                  <a:lumMod val="50000"/>
                </a:schemeClr>
              </a:solidFill>
            </a:endParaRPr>
          </a:p>
        </p:txBody>
      </p:sp>
      <p:pic>
        <p:nvPicPr>
          <p:cNvPr id="8" name="Picture 2" descr="http://www.sciweavers.org/upload/Tex2Img_145947603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4186" y="1862615"/>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sciweavers.org/upload/Tex2Img_1459476063/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1902" y="1862615"/>
            <a:ext cx="632216" cy="43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572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1. Use labeled data in both domains to initialize </a:t>
                </a:r>
                <a14:m>
                  <m:oMath xmlns:m="http://schemas.openxmlformats.org/officeDocument/2006/math">
                    <m:sSub>
                      <m:sSubPr>
                        <m:ctrlPr>
                          <a:rPr lang="en-US" altLang="zh-TW" sz="2400" b="0" i="1" smtClean="0">
                            <a:solidFill>
                              <a:prstClr val="black"/>
                            </a:solidFill>
                            <a:latin typeface="Cambria Math" panose="02040503050406030204" pitchFamily="18" charset="0"/>
                          </a:rPr>
                        </m:ctrlPr>
                      </m:sSubPr>
                      <m:e>
                        <m:r>
                          <a:rPr lang="en-US" altLang="zh-TW" sz="2400" b="0" i="1" smtClean="0">
                            <a:solidFill>
                              <a:prstClr val="black"/>
                            </a:solidFill>
                            <a:latin typeface="Cambria Math" panose="02040503050406030204" pitchFamily="18" charset="0"/>
                          </a:rPr>
                          <m:t>𝐴</m:t>
                        </m:r>
                      </m:e>
                      <m:sub>
                        <m:r>
                          <a:rPr lang="en-US" altLang="zh-TW" sz="2400" b="0" i="1" smtClean="0">
                            <a:solidFill>
                              <a:prstClr val="black"/>
                            </a:solidFill>
                            <a:latin typeface="Cambria Math" panose="02040503050406030204" pitchFamily="18" charset="0"/>
                          </a:rPr>
                          <m:t>𝑆</m:t>
                        </m:r>
                      </m:sub>
                    </m:sSub>
                  </m:oMath>
                </a14:m>
                <a:r>
                  <a:rPr lang="en-US" altLang="zh-TW" sz="2400" dirty="0">
                    <a:solidFill>
                      <a:prstClr val="black"/>
                    </a:solidFill>
                  </a:rPr>
                  <a:t> and </a:t>
                </a:r>
                <a14:m>
                  <m:oMath xmlns:m="http://schemas.openxmlformats.org/officeDocument/2006/math">
                    <m:sSub>
                      <m:sSubPr>
                        <m:ctrlPr>
                          <a:rPr lang="en-US" altLang="zh-TW" sz="2400" b="0" i="1" smtClean="0">
                            <a:solidFill>
                              <a:prstClr val="black"/>
                            </a:solidFill>
                            <a:latin typeface="Cambria Math" panose="02040503050406030204" pitchFamily="18" charset="0"/>
                          </a:rPr>
                        </m:ctrlPr>
                      </m:sSubPr>
                      <m:e>
                        <m:r>
                          <a:rPr lang="en-US" altLang="zh-TW" sz="2400" b="0" i="1" smtClean="0">
                            <a:solidFill>
                              <a:prstClr val="black"/>
                            </a:solidFill>
                            <a:latin typeface="Cambria Math" panose="02040503050406030204" pitchFamily="18" charset="0"/>
                          </a:rPr>
                          <m:t>𝐴</m:t>
                        </m:r>
                      </m:e>
                      <m:sub>
                        <m:r>
                          <a:rPr lang="en-US" altLang="zh-TW" sz="2400" b="0" i="1" smtClean="0">
                            <a:solidFill>
                              <a:prstClr val="black"/>
                            </a:solidFill>
                            <a:latin typeface="Cambria Math" panose="02040503050406030204" pitchFamily="18" charset="0"/>
                          </a:rPr>
                          <m:t>𝑇</m:t>
                        </m:r>
                      </m:sub>
                    </m:sSub>
                  </m:oMath>
                </a14:m>
                <a:r>
                  <a:rPr lang="en-US" altLang="zh-TW" sz="2400" dirty="0">
                    <a:solidFill>
                      <a:prstClr val="black"/>
                    </a:solidFill>
                  </a:rPr>
                  <a:t>.</a:t>
                </a:r>
                <a:endParaRPr lang="zh-TW" altLang="en-US" sz="2400" dirty="0">
                  <a:solidFill>
                    <a:prstClr val="black"/>
                  </a:solidFill>
                </a:endParaRPr>
              </a:p>
            </p:txBody>
          </p:sp>
        </mc:Choice>
        <mc:Fallback xmlns="">
          <p:sp>
            <p:nvSpPr>
              <p:cNvPr id="184" name="矩形 183"/>
              <p:cNvSpPr>
                <a:spLocks noRot="1" noChangeAspect="1" noMove="1" noResize="1" noEditPoints="1" noAdjustHandles="1" noChangeArrowheads="1" noChangeShapeType="1" noTextEdit="1"/>
              </p:cNvSpPr>
              <p:nvPr/>
            </p:nvSpPr>
            <p:spPr>
              <a:xfrm>
                <a:off x="3966670" y="1588864"/>
                <a:ext cx="4258659" cy="1548534"/>
              </a:xfrm>
              <a:prstGeom prst="rect">
                <a:avLst/>
              </a:prstGeom>
              <a:blipFill>
                <a:blip r:embed="rId5"/>
                <a:stretch>
                  <a:fillRect l="-286" r="-143"/>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B7DA8275-94E8-4085-B423-50713DED0438}" type="slidenum">
              <a:rPr lang="zh-TW" altLang="en-US" smtClean="0"/>
              <a:pPr/>
              <a:t>26</a:t>
            </a:fld>
            <a:endParaRPr lang="zh-TW" altLang="en-US" dirty="0"/>
          </a:p>
        </p:txBody>
      </p:sp>
    </p:spTree>
    <p:extLst>
      <p:ext uri="{BB962C8B-B14F-4D97-AF65-F5344CB8AC3E}">
        <p14:creationId xmlns:p14="http://schemas.microsoft.com/office/powerpoint/2010/main" val="838720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2. Project all labeled and unlabeled data onto the resulting feature space.</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27</a:t>
            </a:fld>
            <a:endParaRPr lang="zh-TW" altLang="en-US" dirty="0"/>
          </a:p>
        </p:txBody>
      </p:sp>
    </p:spTree>
    <p:extLst>
      <p:ext uri="{BB962C8B-B14F-4D97-AF65-F5344CB8AC3E}">
        <p14:creationId xmlns:p14="http://schemas.microsoft.com/office/powerpoint/2010/main" val="227726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3. Train a (linear) SVM in the common feature space</a:t>
            </a:r>
            <a:r>
              <a:rPr lang="en-US" altLang="zh-TW" sz="2400" dirty="0">
                <a:solidFill>
                  <a:prstClr val="black"/>
                </a:solidFill>
              </a:rPr>
              <a:t>.</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28</a:t>
            </a:fld>
            <a:endParaRPr lang="zh-TW" altLang="en-US" dirty="0"/>
          </a:p>
        </p:txBody>
      </p:sp>
      <p:sp>
        <p:nvSpPr>
          <p:cNvPr id="5" name="文字方塊 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56814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4. Predict the pseudo labels for the projected unlabeled target-domain data.</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29</a:t>
            </a:fld>
            <a:endParaRPr lang="zh-TW" altLang="en-US" dirty="0"/>
          </a:p>
        </p:txBody>
      </p:sp>
      <p:sp>
        <p:nvSpPr>
          <p:cNvPr id="195" name="文字方塊 19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3746244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pPr marL="0" indent="0">
              <a:buNone/>
            </a:pPr>
            <a:endParaRPr lang="en-US" altLang="zh-TW" dirty="0"/>
          </a:p>
          <a:p>
            <a:endParaRPr lang="en-US" altLang="zh-TW" dirty="0">
              <a:solidFill>
                <a:srgbClr val="7030A0"/>
              </a:solidFill>
            </a:endParaRPr>
          </a:p>
          <a:p>
            <a:pPr marL="0" indent="0">
              <a:buNone/>
            </a:pPr>
            <a:endParaRPr lang="en-US" altLang="zh-TW" dirty="0"/>
          </a:p>
        </p:txBody>
      </p:sp>
      <p:sp>
        <p:nvSpPr>
          <p:cNvPr id="2" name="標題 1"/>
          <p:cNvSpPr>
            <a:spLocks noGrp="1"/>
          </p:cNvSpPr>
          <p:nvPr>
            <p:ph type="title"/>
          </p:nvPr>
        </p:nvSpPr>
        <p:spPr/>
        <p:txBody>
          <a:bodyPr/>
          <a:lstStyle/>
          <a:p>
            <a:r>
              <a:rPr lang="en-US" altLang="zh-TW" dirty="0"/>
              <a:t>Motivation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3</a:t>
            </a:fld>
            <a:endParaRPr lang="zh-TW" altLang="en-US"/>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r="541" b="34785"/>
          <a:stretch/>
        </p:blipFill>
        <p:spPr>
          <a:xfrm>
            <a:off x="2643849" y="2843307"/>
            <a:ext cx="5787342" cy="3794773"/>
          </a:xfrm>
          <a:prstGeom prst="rect">
            <a:avLst/>
          </a:prstGeom>
        </p:spPr>
      </p:pic>
      <p:sp>
        <p:nvSpPr>
          <p:cNvPr id="18" name="文字方塊 17"/>
          <p:cNvSpPr txBox="1"/>
          <p:nvPr/>
        </p:nvSpPr>
        <p:spPr>
          <a:xfrm>
            <a:off x="8431192" y="6330303"/>
            <a:ext cx="2139240" cy="307777"/>
          </a:xfrm>
          <a:prstGeom prst="rect">
            <a:avLst/>
          </a:prstGeom>
          <a:noFill/>
        </p:spPr>
        <p:txBody>
          <a:bodyPr wrap="none" rtlCol="0">
            <a:spAutoFit/>
          </a:bodyPr>
          <a:lstStyle/>
          <a:p>
            <a:r>
              <a:rPr lang="en-US" altLang="zh-TW" sz="1400" dirty="0"/>
              <a:t>*Courtesy Andrej </a:t>
            </a:r>
            <a:r>
              <a:rPr lang="en-US" altLang="zh-TW" sz="1400" dirty="0" err="1"/>
              <a:t>Karpathy</a:t>
            </a:r>
            <a:endParaRPr lang="zh-TW" altLang="en-US" sz="1400" dirty="0"/>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179" y="3869155"/>
            <a:ext cx="2619375" cy="1743075"/>
          </a:xfrm>
          <a:prstGeom prst="rect">
            <a:avLst/>
          </a:prstGeom>
        </p:spPr>
      </p:pic>
    </p:spTree>
    <p:extLst>
      <p:ext uri="{BB962C8B-B14F-4D97-AF65-F5344CB8AC3E}">
        <p14:creationId xmlns:p14="http://schemas.microsoft.com/office/powerpoint/2010/main" val="407695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5" name="弧線 1073"/>
          <p:cNvSpPr>
            <a:spLocks/>
          </p:cNvSpPr>
          <p:nvPr/>
        </p:nvSpPr>
        <p:spPr>
          <a:xfrm rot="18904800">
            <a:off x="2932919" y="4873821"/>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6" name="弧線 1073"/>
          <p:cNvSpPr>
            <a:spLocks/>
          </p:cNvSpPr>
          <p:nvPr/>
        </p:nvSpPr>
        <p:spPr>
          <a:xfrm rot="18904800" flipH="1" flipV="1">
            <a:off x="2749136" y="4250701"/>
            <a:ext cx="1239235" cy="1561014"/>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7" name="弧線 1073"/>
          <p:cNvSpPr>
            <a:spLocks/>
          </p:cNvSpPr>
          <p:nvPr/>
        </p:nvSpPr>
        <p:spPr>
          <a:xfrm rot="2695200" flipH="1">
            <a:off x="7672019" y="4860200"/>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8" name="弧線 1073"/>
          <p:cNvSpPr>
            <a:spLocks/>
          </p:cNvSpPr>
          <p:nvPr/>
        </p:nvSpPr>
        <p:spPr>
          <a:xfrm rot="2695200" flipV="1">
            <a:off x="7810200" y="4126604"/>
            <a:ext cx="1303057" cy="1641407"/>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30</a:t>
            </a:fld>
            <a:endParaRPr lang="zh-TW" altLang="en-US" dirty="0"/>
          </a:p>
        </p:txBody>
      </p:sp>
      <p:sp>
        <p:nvSpPr>
          <p:cNvPr id="181" name="矩形 180"/>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prstClr val="black"/>
                </a:solidFill>
              </a:rPr>
              <a:t>5. Apply exiting and pseudo labels for cross-domain data to update </a:t>
            </a:r>
            <a:r>
              <a:rPr lang="en-US" altLang="zh-TW" sz="2400" b="1" dirty="0">
                <a:solidFill>
                  <a:prstClr val="black"/>
                </a:solidFill>
              </a:rPr>
              <a:t>A</a:t>
            </a:r>
            <a:r>
              <a:rPr lang="en-US" altLang="zh-TW" sz="2400" b="1" baseline="-25000" dirty="0">
                <a:solidFill>
                  <a:prstClr val="black"/>
                </a:solidFill>
              </a:rPr>
              <a:t>S</a:t>
            </a:r>
            <a:r>
              <a:rPr lang="en-US" altLang="zh-TW" sz="2400" dirty="0">
                <a:solidFill>
                  <a:prstClr val="black"/>
                </a:solidFill>
              </a:rPr>
              <a:t> and </a:t>
            </a:r>
            <a:r>
              <a:rPr lang="en-US" altLang="zh-TW" sz="2400" b="1" dirty="0">
                <a:solidFill>
                  <a:prstClr val="black"/>
                </a:solidFill>
              </a:rPr>
              <a:t>A</a:t>
            </a:r>
            <a:r>
              <a:rPr lang="en-US" altLang="zh-TW" sz="2400" b="1" baseline="-25000" dirty="0">
                <a:solidFill>
                  <a:prstClr val="black"/>
                </a:solidFill>
              </a:rPr>
              <a:t>T</a:t>
            </a:r>
            <a:r>
              <a:rPr lang="en-US" altLang="zh-TW" sz="2400" dirty="0">
                <a:solidFill>
                  <a:prstClr val="black"/>
                </a:solidFill>
              </a:rPr>
              <a:t>.</a:t>
            </a:r>
            <a:endParaRPr lang="zh-TW" altLang="en-US" sz="2400" dirty="0">
              <a:solidFill>
                <a:prstClr val="black"/>
              </a:solidFill>
            </a:endParaRPr>
          </a:p>
        </p:txBody>
      </p:sp>
    </p:spTree>
    <p:extLst>
      <p:ext uri="{BB962C8B-B14F-4D97-AF65-F5344CB8AC3E}">
        <p14:creationId xmlns:p14="http://schemas.microsoft.com/office/powerpoint/2010/main" val="3004824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6. Update the SVM and the pseudo labels.</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31</a:t>
            </a:fld>
            <a:endParaRPr lang="zh-TW" altLang="en-US" dirty="0"/>
          </a:p>
        </p:txBody>
      </p:sp>
      <p:sp>
        <p:nvSpPr>
          <p:cNvPr id="195" name="文字方塊 19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36349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7. Repeat the same process</a:t>
            </a:r>
          </a:p>
          <a:p>
            <a:pPr lvl="0" algn="ctr">
              <a:defRPr/>
            </a:pPr>
            <a:r>
              <a:rPr lang="en-US" altLang="zh-TW" sz="2400" dirty="0">
                <a:solidFill>
                  <a:prstClr val="black"/>
                </a:solidFill>
              </a:rPr>
              <a:t> until converge.</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5" name="弧線 1073"/>
          <p:cNvSpPr>
            <a:spLocks/>
          </p:cNvSpPr>
          <p:nvPr/>
        </p:nvSpPr>
        <p:spPr>
          <a:xfrm rot="18904800">
            <a:off x="2932919" y="4873821"/>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6" name="弧線 1073"/>
          <p:cNvSpPr>
            <a:spLocks/>
          </p:cNvSpPr>
          <p:nvPr/>
        </p:nvSpPr>
        <p:spPr>
          <a:xfrm rot="18904800" flipH="1" flipV="1">
            <a:off x="2749136" y="4250701"/>
            <a:ext cx="1239235" cy="1561014"/>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7" name="弧線 1073"/>
          <p:cNvSpPr>
            <a:spLocks/>
          </p:cNvSpPr>
          <p:nvPr/>
        </p:nvSpPr>
        <p:spPr>
          <a:xfrm rot="2695200" flipH="1">
            <a:off x="7672019" y="4860200"/>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8" name="弧線 1073"/>
          <p:cNvSpPr>
            <a:spLocks/>
          </p:cNvSpPr>
          <p:nvPr/>
        </p:nvSpPr>
        <p:spPr>
          <a:xfrm rot="2695200" flipV="1">
            <a:off x="7810200" y="4126604"/>
            <a:ext cx="1303057" cy="1641407"/>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32</a:t>
            </a:fld>
            <a:endParaRPr lang="zh-TW" altLang="en-US" dirty="0"/>
          </a:p>
        </p:txBody>
      </p:sp>
      <p:sp>
        <p:nvSpPr>
          <p:cNvPr id="181" name="文字方塊 180"/>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2688937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t>Experiment</a:t>
            </a:r>
            <a:endParaRPr lang="en-US" altLang="zh-TW" dirty="0">
              <a:solidFill>
                <a:schemeClr val="accent3"/>
              </a:solidFill>
            </a:endParaRP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33</a:t>
            </a:fld>
            <a:endParaRPr lang="zh-TW" altLang="en-US" dirty="0"/>
          </a:p>
        </p:txBody>
      </p:sp>
    </p:spTree>
    <p:extLst>
      <p:ext uri="{BB962C8B-B14F-4D97-AF65-F5344CB8AC3E}">
        <p14:creationId xmlns:p14="http://schemas.microsoft.com/office/powerpoint/2010/main" val="648986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Image Classification Task</a:t>
            </a:r>
            <a:endParaRPr lang="zh-TW" altLang="en-US" dirty="0"/>
          </a:p>
        </p:txBody>
      </p:sp>
      <p:sp>
        <p:nvSpPr>
          <p:cNvPr id="3" name="內容版面配置區 2"/>
          <p:cNvSpPr>
            <a:spLocks noGrp="1"/>
          </p:cNvSpPr>
          <p:nvPr>
            <p:ph idx="1"/>
          </p:nvPr>
        </p:nvSpPr>
        <p:spPr>
          <a:xfrm>
            <a:off x="838199" y="1805529"/>
            <a:ext cx="10777695" cy="4351338"/>
          </a:xfrm>
        </p:spPr>
        <p:txBody>
          <a:bodyPr/>
          <a:lstStyle/>
          <a:p>
            <a:r>
              <a:rPr lang="en-US" altLang="zh-TW" dirty="0"/>
              <a:t>Office and Caltech-256 datasets</a:t>
            </a:r>
          </a:p>
          <a:p>
            <a:r>
              <a:rPr lang="en-US" altLang="zh-TW" dirty="0"/>
              <a:t>Office: Amazon (A), Webcam (W), DSLR (D)</a:t>
            </a:r>
            <a:r>
              <a:rPr lang="zh-TW" altLang="en-US" dirty="0"/>
              <a:t> </a:t>
            </a:r>
            <a:r>
              <a:rPr lang="en-US" altLang="zh-TW" dirty="0">
                <a:solidFill>
                  <a:schemeClr val="tx2"/>
                </a:solidFill>
              </a:rPr>
              <a:t>[K. </a:t>
            </a:r>
            <a:r>
              <a:rPr lang="en-US" altLang="zh-TW" dirty="0" err="1">
                <a:solidFill>
                  <a:schemeClr val="tx2"/>
                </a:solidFill>
              </a:rPr>
              <a:t>Saenko</a:t>
            </a:r>
            <a:r>
              <a:rPr lang="en-US" altLang="zh-TW" dirty="0">
                <a:solidFill>
                  <a:schemeClr val="tx2"/>
                </a:solidFill>
              </a:rPr>
              <a:t> </a:t>
            </a:r>
            <a:r>
              <a:rPr lang="en-US" altLang="zh-TW" i="1" dirty="0">
                <a:solidFill>
                  <a:schemeClr val="tx2"/>
                </a:solidFill>
              </a:rPr>
              <a:t>et al</a:t>
            </a:r>
            <a:r>
              <a:rPr lang="en-US" altLang="zh-TW" dirty="0">
                <a:solidFill>
                  <a:schemeClr val="tx2"/>
                </a:solidFill>
              </a:rPr>
              <a:t>., 2010]</a:t>
            </a:r>
          </a:p>
          <a:p>
            <a:r>
              <a:rPr lang="en-US" altLang="zh-TW" dirty="0"/>
              <a:t>Caltech (C) </a:t>
            </a:r>
            <a:r>
              <a:rPr lang="en-US" altLang="zh-TW" dirty="0">
                <a:solidFill>
                  <a:schemeClr val="tx2"/>
                </a:solidFill>
              </a:rPr>
              <a:t>[G. Griffin </a:t>
            </a:r>
            <a:r>
              <a:rPr lang="en-US" altLang="zh-TW" i="1" dirty="0">
                <a:solidFill>
                  <a:schemeClr val="tx2"/>
                </a:solidFill>
              </a:rPr>
              <a:t>et al</a:t>
            </a:r>
            <a:r>
              <a:rPr lang="en-US" altLang="zh-TW" dirty="0">
                <a:solidFill>
                  <a:schemeClr val="tx2"/>
                </a:solidFill>
              </a:rPr>
              <a:t>., 2007]</a:t>
            </a:r>
          </a:p>
        </p:txBody>
      </p:sp>
      <p:grpSp>
        <p:nvGrpSpPr>
          <p:cNvPr id="4" name="群組 3"/>
          <p:cNvGrpSpPr/>
          <p:nvPr/>
        </p:nvGrpSpPr>
        <p:grpSpPr>
          <a:xfrm>
            <a:off x="2640693" y="3981198"/>
            <a:ext cx="6910614" cy="2070621"/>
            <a:chOff x="298931" y="2463798"/>
            <a:chExt cx="10359418" cy="2256995"/>
          </a:xfrm>
        </p:grpSpPr>
        <p:grpSp>
          <p:nvGrpSpPr>
            <p:cNvPr id="5" name="群組 4"/>
            <p:cNvGrpSpPr/>
            <p:nvPr/>
          </p:nvGrpSpPr>
          <p:grpSpPr>
            <a:xfrm>
              <a:off x="298931" y="2463798"/>
              <a:ext cx="10359418" cy="2256995"/>
              <a:chOff x="902586" y="1131006"/>
              <a:chExt cx="10359418" cy="2256995"/>
            </a:xfrm>
          </p:grpSpPr>
          <p:pic>
            <p:nvPicPr>
              <p:cNvPr id="26" name="圖片 25"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7" name="圖片 26"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8" name="圖片 27"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29" name="圖片 28"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0" name="圖片 29"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1" name="矩形 30"/>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6" name="群組 5"/>
            <p:cNvGrpSpPr/>
            <p:nvPr/>
          </p:nvGrpSpPr>
          <p:grpSpPr>
            <a:xfrm>
              <a:off x="3087869" y="2653142"/>
              <a:ext cx="2067630" cy="2017683"/>
              <a:chOff x="1143630" y="3487389"/>
              <a:chExt cx="2067630" cy="2017683"/>
            </a:xfrm>
          </p:grpSpPr>
          <p:pic>
            <p:nvPicPr>
              <p:cNvPr id="21" name="圖片 20"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2" name="圖片 21"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3" name="圖片 22"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4" name="圖片 23"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5" name="圖片 24"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7" name="群組 6"/>
            <p:cNvGrpSpPr/>
            <p:nvPr/>
          </p:nvGrpSpPr>
          <p:grpSpPr>
            <a:xfrm>
              <a:off x="5652558" y="2646179"/>
              <a:ext cx="2167514" cy="2010847"/>
              <a:chOff x="4837233" y="1321227"/>
              <a:chExt cx="2167514" cy="2010847"/>
            </a:xfrm>
          </p:grpSpPr>
          <p:sp>
            <p:nvSpPr>
              <p:cNvPr id="15" name="矩形 14"/>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6" name="圖片 15"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7" name="圖片 16"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8" name="圖片 17"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19" name="圖片 18"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0" name="圖片 19"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8" name="群組 7"/>
            <p:cNvGrpSpPr/>
            <p:nvPr/>
          </p:nvGrpSpPr>
          <p:grpSpPr>
            <a:xfrm>
              <a:off x="8275468" y="2642936"/>
              <a:ext cx="2014117" cy="2006062"/>
              <a:chOff x="4836858" y="3485023"/>
              <a:chExt cx="2014117" cy="2006062"/>
            </a:xfrm>
          </p:grpSpPr>
          <p:pic>
            <p:nvPicPr>
              <p:cNvPr id="9" name="圖片 8"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0" name="矩形 9"/>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1" name="圖片 10"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2" name="圖片 11"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3" name="圖片 12"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4" name="圖片 13"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sp>
        <p:nvSpPr>
          <p:cNvPr id="32" name="投影片編號版面配置區 31"/>
          <p:cNvSpPr>
            <a:spLocks noGrp="1"/>
          </p:cNvSpPr>
          <p:nvPr>
            <p:ph type="sldNum" sz="quarter" idx="12"/>
          </p:nvPr>
        </p:nvSpPr>
        <p:spPr/>
        <p:txBody>
          <a:bodyPr/>
          <a:lstStyle/>
          <a:p>
            <a:fld id="{B7DA8275-94E8-4085-B423-50713DED0438}" type="slidenum">
              <a:rPr lang="zh-TW" altLang="en-US" smtClean="0"/>
              <a:pPr/>
              <a:t>34</a:t>
            </a:fld>
            <a:endParaRPr lang="zh-TW" altLang="en-US" dirty="0"/>
          </a:p>
        </p:txBody>
      </p:sp>
    </p:spTree>
    <p:extLst>
      <p:ext uri="{BB962C8B-B14F-4D97-AF65-F5344CB8AC3E}">
        <p14:creationId xmlns:p14="http://schemas.microsoft.com/office/powerpoint/2010/main" val="3311517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Settings &amp; Features</a:t>
            </a:r>
            <a:endParaRPr lang="zh-TW" altLang="en-US" dirty="0"/>
          </a:p>
        </p:txBody>
      </p:sp>
      <p:sp>
        <p:nvSpPr>
          <p:cNvPr id="3" name="內容版面配置區 2"/>
          <p:cNvSpPr>
            <a:spLocks noGrp="1"/>
          </p:cNvSpPr>
          <p:nvPr>
            <p:ph idx="1"/>
          </p:nvPr>
        </p:nvSpPr>
        <p:spPr>
          <a:xfrm>
            <a:off x="838200" y="1815577"/>
            <a:ext cx="10515600" cy="4351338"/>
          </a:xfrm>
        </p:spPr>
        <p:txBody>
          <a:bodyPr/>
          <a:lstStyle/>
          <a:p>
            <a:r>
              <a:rPr lang="en-US" altLang="zh-TW" dirty="0"/>
              <a:t>10 overlapped classes across domains</a:t>
            </a:r>
          </a:p>
          <a:p>
            <a:r>
              <a:rPr lang="en-US" altLang="zh-TW" dirty="0"/>
              <a:t>Feature: Decaf</a:t>
            </a:r>
            <a:r>
              <a:rPr lang="en-US" altLang="zh-TW" baseline="-25000" dirty="0"/>
              <a:t>6 </a:t>
            </a:r>
            <a:r>
              <a:rPr lang="en-US" altLang="zh-TW" dirty="0">
                <a:solidFill>
                  <a:schemeClr val="tx2"/>
                </a:solidFill>
              </a:rPr>
              <a:t>[J. Donahue </a:t>
            </a:r>
            <a:r>
              <a:rPr lang="en-US" altLang="zh-TW" i="1" dirty="0">
                <a:solidFill>
                  <a:schemeClr val="tx2"/>
                </a:solidFill>
              </a:rPr>
              <a:t>et al</a:t>
            </a:r>
            <a:r>
              <a:rPr lang="en-US" altLang="zh-TW" dirty="0">
                <a:solidFill>
                  <a:schemeClr val="tx2"/>
                </a:solidFill>
              </a:rPr>
              <a:t>., 2014] </a:t>
            </a:r>
            <a:r>
              <a:rPr lang="en-US" altLang="zh-TW" dirty="0"/>
              <a:t>and Surf </a:t>
            </a:r>
            <a:r>
              <a:rPr lang="en-US" altLang="zh-TW" dirty="0">
                <a:solidFill>
                  <a:schemeClr val="tx2"/>
                </a:solidFill>
              </a:rPr>
              <a:t>[H. Bay </a:t>
            </a:r>
            <a:r>
              <a:rPr lang="en-US" altLang="zh-TW" i="1" dirty="0">
                <a:solidFill>
                  <a:schemeClr val="tx2"/>
                </a:solidFill>
              </a:rPr>
              <a:t>et al</a:t>
            </a:r>
            <a:r>
              <a:rPr lang="en-US" altLang="zh-TW" dirty="0">
                <a:solidFill>
                  <a:schemeClr val="tx2"/>
                </a:solidFill>
              </a:rPr>
              <a:t>., 2006]</a:t>
            </a:r>
            <a:endParaRPr lang="en-US" altLang="zh-TW" dirty="0"/>
          </a:p>
          <a:p>
            <a:r>
              <a:rPr lang="en-US" altLang="zh-TW" dirty="0"/>
              <a:t>Source domain : randomly select </a:t>
            </a:r>
            <a:r>
              <a:rPr lang="en-US" altLang="zh-TW" dirty="0">
                <a:solidFill>
                  <a:schemeClr val="accent5"/>
                </a:solidFill>
              </a:rPr>
              <a:t>20</a:t>
            </a:r>
            <a:r>
              <a:rPr lang="en-US" altLang="zh-TW" dirty="0"/>
              <a:t> images per class.</a:t>
            </a:r>
          </a:p>
          <a:p>
            <a:r>
              <a:rPr lang="en-US" altLang="zh-TW" dirty="0"/>
              <a:t>Target domain: randomly select </a:t>
            </a:r>
            <a:r>
              <a:rPr lang="en-US" altLang="zh-TW" dirty="0">
                <a:solidFill>
                  <a:schemeClr val="accent5"/>
                </a:solidFill>
              </a:rPr>
              <a:t>3 </a:t>
            </a:r>
            <a:r>
              <a:rPr lang="en-US" altLang="zh-TW" dirty="0"/>
              <a:t>images per class as labeled data.</a:t>
            </a:r>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35</a:t>
            </a:fld>
            <a:endParaRPr lang="zh-TW" altLang="en-US" dirty="0"/>
          </a:p>
        </p:txBody>
      </p:sp>
      <p:grpSp>
        <p:nvGrpSpPr>
          <p:cNvPr id="5" name="群組 4"/>
          <p:cNvGrpSpPr/>
          <p:nvPr/>
        </p:nvGrpSpPr>
        <p:grpSpPr>
          <a:xfrm>
            <a:off x="2640693" y="3981198"/>
            <a:ext cx="6910614" cy="2070621"/>
            <a:chOff x="298931" y="2463798"/>
            <a:chExt cx="10359418" cy="2256995"/>
          </a:xfrm>
        </p:grpSpPr>
        <p:grpSp>
          <p:nvGrpSpPr>
            <p:cNvPr id="6" name="群組 5"/>
            <p:cNvGrpSpPr/>
            <p:nvPr/>
          </p:nvGrpSpPr>
          <p:grpSpPr>
            <a:xfrm>
              <a:off x="298931" y="2463798"/>
              <a:ext cx="10359418" cy="2256995"/>
              <a:chOff x="902586" y="1131006"/>
              <a:chExt cx="10359418" cy="2256995"/>
            </a:xfrm>
          </p:grpSpPr>
          <p:pic>
            <p:nvPicPr>
              <p:cNvPr id="27" name="圖片 26"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8" name="圖片 27"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9" name="圖片 28"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30" name="圖片 29"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1" name="圖片 30"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2" name="矩形 31"/>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7" name="群組 6"/>
            <p:cNvGrpSpPr/>
            <p:nvPr/>
          </p:nvGrpSpPr>
          <p:grpSpPr>
            <a:xfrm>
              <a:off x="3087869" y="2653142"/>
              <a:ext cx="2067630" cy="2017683"/>
              <a:chOff x="1143630" y="3487389"/>
              <a:chExt cx="2067630" cy="2017683"/>
            </a:xfrm>
          </p:grpSpPr>
          <p:pic>
            <p:nvPicPr>
              <p:cNvPr id="22" name="圖片 21"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3" name="圖片 22"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4" name="圖片 23"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5" name="圖片 24"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6" name="圖片 25"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8" name="群組 7"/>
            <p:cNvGrpSpPr/>
            <p:nvPr/>
          </p:nvGrpSpPr>
          <p:grpSpPr>
            <a:xfrm>
              <a:off x="5652558" y="2646179"/>
              <a:ext cx="2167514" cy="2010847"/>
              <a:chOff x="4837233" y="1321227"/>
              <a:chExt cx="2167514" cy="2010847"/>
            </a:xfrm>
          </p:grpSpPr>
          <p:sp>
            <p:nvSpPr>
              <p:cNvPr id="16" name="矩形 15"/>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7" name="圖片 16"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8" name="圖片 17"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9" name="圖片 18"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20" name="圖片 19"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1" name="圖片 20"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9" name="群組 8"/>
            <p:cNvGrpSpPr/>
            <p:nvPr/>
          </p:nvGrpSpPr>
          <p:grpSpPr>
            <a:xfrm>
              <a:off x="8275468" y="2642936"/>
              <a:ext cx="2014117" cy="2006062"/>
              <a:chOff x="4836858" y="3485023"/>
              <a:chExt cx="2014117" cy="2006062"/>
            </a:xfrm>
          </p:grpSpPr>
          <p:pic>
            <p:nvPicPr>
              <p:cNvPr id="10" name="圖片 9"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1" name="矩形 10"/>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2" name="圖片 11"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3" name="圖片 12"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4" name="圖片 13"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5" name="圖片 14"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spTree>
    <p:extLst>
      <p:ext uri="{BB962C8B-B14F-4D97-AF65-F5344CB8AC3E}">
        <p14:creationId xmlns:p14="http://schemas.microsoft.com/office/powerpoint/2010/main" val="789416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Recent HDA Methods </a:t>
            </a:r>
            <a:endParaRPr lang="zh-TW" altLang="en-US" dirty="0"/>
          </a:p>
        </p:txBody>
      </p:sp>
      <p:sp>
        <p:nvSpPr>
          <p:cNvPr id="3" name="內容版面配置區 2"/>
          <p:cNvSpPr>
            <a:spLocks noGrp="1"/>
          </p:cNvSpPr>
          <p:nvPr>
            <p:ph idx="1"/>
          </p:nvPr>
        </p:nvSpPr>
        <p:spPr/>
        <p:txBody>
          <a:bodyPr/>
          <a:lstStyle/>
          <a:p>
            <a:r>
              <a:rPr lang="en-US" altLang="zh-TW" dirty="0"/>
              <a:t>Baseline :  SVM in target domain </a:t>
            </a:r>
            <a:r>
              <a:rPr lang="en-US" altLang="zh-TW" sz="2600" dirty="0">
                <a:solidFill>
                  <a:schemeClr val="tx2"/>
                </a:solidFill>
              </a:rPr>
              <a:t>[C.-C. Chang and C.-J. Lin, LIBSVM 2011]</a:t>
            </a:r>
          </a:p>
          <a:p>
            <a:r>
              <a:rPr lang="en-US" altLang="zh-TW" dirty="0"/>
              <a:t>DAMA : </a:t>
            </a:r>
            <a:r>
              <a:rPr lang="en-US" altLang="zh-TW" dirty="0">
                <a:solidFill>
                  <a:schemeClr val="tx2"/>
                </a:solidFill>
              </a:rPr>
              <a:t>[C. Wang and S. </a:t>
            </a:r>
            <a:r>
              <a:rPr lang="en-US" altLang="zh-TW" dirty="0" err="1">
                <a:solidFill>
                  <a:schemeClr val="tx2"/>
                </a:solidFill>
              </a:rPr>
              <a:t>Mahadevan</a:t>
            </a:r>
            <a:r>
              <a:rPr lang="en-US" altLang="zh-TW" dirty="0">
                <a:solidFill>
                  <a:schemeClr val="tx2"/>
                </a:solidFill>
              </a:rPr>
              <a:t>, IJCAI 2011]</a:t>
            </a:r>
          </a:p>
          <a:p>
            <a:r>
              <a:rPr lang="en-US" altLang="zh-TW" dirty="0"/>
              <a:t>HFA : </a:t>
            </a:r>
            <a:r>
              <a:rPr lang="en-US" altLang="zh-TW" dirty="0">
                <a:solidFill>
                  <a:schemeClr val="tx2"/>
                </a:solidFill>
              </a:rPr>
              <a:t>[L. </a:t>
            </a:r>
            <a:r>
              <a:rPr lang="en-US" altLang="zh-TW" dirty="0" err="1">
                <a:solidFill>
                  <a:schemeClr val="tx2"/>
                </a:solidFill>
              </a:rPr>
              <a:t>Duan</a:t>
            </a:r>
            <a:r>
              <a:rPr lang="en-US" altLang="zh-TW" dirty="0">
                <a:solidFill>
                  <a:schemeClr val="tx2"/>
                </a:solidFill>
              </a:rPr>
              <a:t> </a:t>
            </a:r>
            <a:r>
              <a:rPr lang="en-US" altLang="zh-TW" i="1" dirty="0">
                <a:solidFill>
                  <a:schemeClr val="tx2"/>
                </a:solidFill>
              </a:rPr>
              <a:t>et al</a:t>
            </a:r>
            <a:r>
              <a:rPr lang="en-US" altLang="zh-TW" dirty="0">
                <a:solidFill>
                  <a:schemeClr val="tx2"/>
                </a:solidFill>
              </a:rPr>
              <a:t>., ICML 2012 ]</a:t>
            </a:r>
          </a:p>
          <a:p>
            <a:r>
              <a:rPr lang="en-US" altLang="zh-TW" dirty="0"/>
              <a:t>MMDT : </a:t>
            </a:r>
            <a:r>
              <a:rPr lang="en-US" altLang="zh-TW" dirty="0">
                <a:solidFill>
                  <a:schemeClr val="tx2"/>
                </a:solidFill>
              </a:rPr>
              <a:t>[J. Hoffman </a:t>
            </a:r>
            <a:r>
              <a:rPr lang="en-US" altLang="zh-TW" i="1" dirty="0">
                <a:solidFill>
                  <a:schemeClr val="tx2"/>
                </a:solidFill>
              </a:rPr>
              <a:t>et al</a:t>
            </a:r>
            <a:r>
              <a:rPr lang="en-US" altLang="zh-TW" dirty="0">
                <a:solidFill>
                  <a:schemeClr val="tx2"/>
                </a:solidFill>
              </a:rPr>
              <a:t>., ICLR 2013]</a:t>
            </a:r>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36</a:t>
            </a:fld>
            <a:endParaRPr lang="zh-TW" altLang="en-US" dirty="0"/>
          </a:p>
        </p:txBody>
      </p:sp>
    </p:spTree>
    <p:extLst>
      <p:ext uri="{BB962C8B-B14F-4D97-AF65-F5344CB8AC3E}">
        <p14:creationId xmlns:p14="http://schemas.microsoft.com/office/powerpoint/2010/main" val="567799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Cross-Feature Recognition</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790552460"/>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37</a:t>
            </a:fld>
            <a:endParaRPr lang="zh-TW" altLang="en-US" dirty="0"/>
          </a:p>
        </p:txBody>
      </p:sp>
    </p:spTree>
    <p:extLst>
      <p:ext uri="{BB962C8B-B14F-4D97-AF65-F5344CB8AC3E}">
        <p14:creationId xmlns:p14="http://schemas.microsoft.com/office/powerpoint/2010/main" val="2270013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Cross-Feature Recognition (cont’d)</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119315220"/>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38</a:t>
            </a:fld>
            <a:endParaRPr lang="zh-TW" altLang="en-US" dirty="0"/>
          </a:p>
        </p:txBody>
      </p:sp>
    </p:spTree>
    <p:extLst>
      <p:ext uri="{BB962C8B-B14F-4D97-AF65-F5344CB8AC3E}">
        <p14:creationId xmlns:p14="http://schemas.microsoft.com/office/powerpoint/2010/main" val="968085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Recognition Across Domains &amp; Features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121539664"/>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39</a:t>
            </a:fld>
            <a:endParaRPr lang="zh-TW" altLang="en-US" dirty="0"/>
          </a:p>
        </p:txBody>
      </p:sp>
    </p:spTree>
    <p:extLst>
      <p:ext uri="{BB962C8B-B14F-4D97-AF65-F5344CB8AC3E}">
        <p14:creationId xmlns:p14="http://schemas.microsoft.com/office/powerpoint/2010/main" val="3298934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Motivation (cont’d)</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4</a:t>
            </a:fld>
            <a:endParaRPr lang="zh-TW" altLang="en-US"/>
          </a:p>
        </p:txBody>
      </p:sp>
      <p:sp>
        <p:nvSpPr>
          <p:cNvPr id="7"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pPr lvl="1"/>
            <a:r>
              <a:rPr lang="en-US" altLang="zh-TW" dirty="0"/>
              <a:t>Can take</a:t>
            </a:r>
            <a:r>
              <a:rPr lang="zh-TW" altLang="en-US" dirty="0"/>
              <a:t> </a:t>
            </a:r>
            <a:r>
              <a:rPr lang="en-US" altLang="zh-TW" dirty="0"/>
              <a:t>data from one dataset, and apply the learned classifiers for another??</a:t>
            </a:r>
          </a:p>
          <a:p>
            <a:endParaRPr lang="en-US" altLang="zh-TW" dirty="0"/>
          </a:p>
        </p:txBody>
      </p:sp>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r="541" b="34785"/>
          <a:stretch/>
        </p:blipFill>
        <p:spPr>
          <a:xfrm>
            <a:off x="2643849" y="2843307"/>
            <a:ext cx="5787342" cy="3794773"/>
          </a:xfrm>
          <a:prstGeom prst="rect">
            <a:avLst/>
          </a:prstGeom>
        </p:spPr>
      </p:pic>
      <p:sp>
        <p:nvSpPr>
          <p:cNvPr id="6" name="文字方塊 5"/>
          <p:cNvSpPr txBox="1"/>
          <p:nvPr/>
        </p:nvSpPr>
        <p:spPr>
          <a:xfrm>
            <a:off x="8431192" y="6330303"/>
            <a:ext cx="2139240" cy="307777"/>
          </a:xfrm>
          <a:prstGeom prst="rect">
            <a:avLst/>
          </a:prstGeom>
          <a:noFill/>
        </p:spPr>
        <p:txBody>
          <a:bodyPr wrap="none" rtlCol="0">
            <a:spAutoFit/>
          </a:bodyPr>
          <a:lstStyle/>
          <a:p>
            <a:r>
              <a:rPr lang="en-US" altLang="zh-TW" sz="1400" dirty="0"/>
              <a:t>*Courtesy Andrej </a:t>
            </a:r>
            <a:r>
              <a:rPr lang="en-US" altLang="zh-TW" sz="1400" dirty="0" err="1"/>
              <a:t>Karpathy</a:t>
            </a:r>
            <a:endParaRPr lang="zh-TW" altLang="en-US" sz="1400" dirty="0"/>
          </a:p>
        </p:txBody>
      </p:sp>
    </p:spTree>
    <p:extLst>
      <p:ext uri="{BB962C8B-B14F-4D97-AF65-F5344CB8AC3E}">
        <p14:creationId xmlns:p14="http://schemas.microsoft.com/office/powerpoint/2010/main" val="2199749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1996985017"/>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40</a:t>
            </a:fld>
            <a:endParaRPr lang="zh-TW" altLang="en-US" dirty="0"/>
          </a:p>
        </p:txBody>
      </p:sp>
      <p:sp>
        <p:nvSpPr>
          <p:cNvPr id="7" name="標題 1"/>
          <p:cNvSpPr>
            <a:spLocks noGrp="1"/>
          </p:cNvSpPr>
          <p:nvPr>
            <p:ph type="title"/>
          </p:nvPr>
        </p:nvSpPr>
        <p:spPr>
          <a:xfrm>
            <a:off x="838199" y="365125"/>
            <a:ext cx="11028903" cy="1325563"/>
          </a:xfrm>
        </p:spPr>
        <p:txBody>
          <a:bodyPr/>
          <a:lstStyle/>
          <a:p>
            <a:r>
              <a:rPr lang="en-US" altLang="zh-TW" dirty="0"/>
              <a:t>Recognition Across Domains &amp; Features (cont’d)</a:t>
            </a:r>
            <a:endParaRPr lang="zh-TW" altLang="en-US" dirty="0"/>
          </a:p>
        </p:txBody>
      </p:sp>
    </p:spTree>
    <p:extLst>
      <p:ext uri="{BB962C8B-B14F-4D97-AF65-F5344CB8AC3E}">
        <p14:creationId xmlns:p14="http://schemas.microsoft.com/office/powerpoint/2010/main" val="1651248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Cross-Lingual Text Categorization</a:t>
            </a:r>
            <a:endParaRPr lang="zh-TW" altLang="en-US" dirty="0"/>
          </a:p>
        </p:txBody>
      </p:sp>
      <p:sp>
        <p:nvSpPr>
          <p:cNvPr id="3" name="內容版面配置區 2"/>
          <p:cNvSpPr>
            <a:spLocks noGrp="1"/>
          </p:cNvSpPr>
          <p:nvPr>
            <p:ph idx="1"/>
          </p:nvPr>
        </p:nvSpPr>
        <p:spPr>
          <a:xfrm>
            <a:off x="838200" y="1825625"/>
            <a:ext cx="11099242" cy="4351338"/>
          </a:xfrm>
        </p:spPr>
        <p:txBody>
          <a:bodyPr/>
          <a:lstStyle/>
          <a:p>
            <a:r>
              <a:rPr lang="en-US" altLang="zh-TW" dirty="0"/>
              <a:t>Multilingual Reuters Collection Dataset </a:t>
            </a:r>
            <a:r>
              <a:rPr lang="en-US" altLang="zh-TW" dirty="0">
                <a:solidFill>
                  <a:schemeClr val="tx2"/>
                </a:solidFill>
              </a:rPr>
              <a:t>[M. </a:t>
            </a:r>
            <a:r>
              <a:rPr lang="en-US" altLang="zh-TW" dirty="0" err="1">
                <a:solidFill>
                  <a:schemeClr val="tx2"/>
                </a:solidFill>
              </a:rPr>
              <a:t>Amini</a:t>
            </a:r>
            <a:r>
              <a:rPr lang="en-US" altLang="zh-TW" dirty="0">
                <a:solidFill>
                  <a:schemeClr val="tx2"/>
                </a:solidFill>
              </a:rPr>
              <a:t> </a:t>
            </a:r>
            <a:r>
              <a:rPr lang="en-US" altLang="zh-TW" i="1" dirty="0">
                <a:solidFill>
                  <a:schemeClr val="tx2"/>
                </a:solidFill>
              </a:rPr>
              <a:t>et al</a:t>
            </a:r>
            <a:r>
              <a:rPr lang="en-US" altLang="zh-TW" dirty="0">
                <a:solidFill>
                  <a:schemeClr val="tx2"/>
                </a:solidFill>
              </a:rPr>
              <a:t>., NIPS 2009]</a:t>
            </a:r>
          </a:p>
          <a:p>
            <a:r>
              <a:rPr lang="en-US" altLang="zh-TW" dirty="0"/>
              <a:t>11K articles from 6 categories in 5 languages</a:t>
            </a:r>
          </a:p>
          <a:p>
            <a:r>
              <a:rPr lang="en-US" altLang="zh-TW" dirty="0"/>
              <a:t>English, French, Italian, German, and Spanish</a:t>
            </a:r>
          </a:p>
          <a:p>
            <a:r>
              <a:rPr lang="en-US" altLang="zh-TW" dirty="0" smtClean="0"/>
              <a:t>BOW </a:t>
            </a:r>
            <a:r>
              <a:rPr lang="en-US" altLang="zh-TW" dirty="0"/>
              <a:t>+ TF-IDF with 60% energy preserved via PCA </a:t>
            </a:r>
            <a:r>
              <a:rPr lang="en-US" altLang="zh-TW" dirty="0">
                <a:solidFill>
                  <a:schemeClr val="tx2"/>
                </a:solidFill>
              </a:rPr>
              <a:t>[L. </a:t>
            </a:r>
            <a:r>
              <a:rPr lang="en-US" altLang="zh-TW" dirty="0" err="1">
                <a:solidFill>
                  <a:schemeClr val="tx2"/>
                </a:solidFill>
              </a:rPr>
              <a:t>Duan</a:t>
            </a:r>
            <a:r>
              <a:rPr lang="en-US" altLang="zh-TW" dirty="0">
                <a:solidFill>
                  <a:schemeClr val="tx2"/>
                </a:solidFill>
              </a:rPr>
              <a:t> </a:t>
            </a:r>
            <a:r>
              <a:rPr lang="en-US" altLang="zh-TW" i="1" dirty="0">
                <a:solidFill>
                  <a:schemeClr val="tx2"/>
                </a:solidFill>
              </a:rPr>
              <a:t>et al</a:t>
            </a:r>
            <a:r>
              <a:rPr lang="en-US" altLang="zh-TW" dirty="0">
                <a:solidFill>
                  <a:schemeClr val="tx2"/>
                </a:solidFill>
              </a:rPr>
              <a:t>., ICML ’12]</a:t>
            </a:r>
          </a:p>
          <a:p>
            <a:r>
              <a:rPr lang="en-US" altLang="zh-TW" dirty="0"/>
              <a:t>Source domain : randomly select </a:t>
            </a:r>
            <a:r>
              <a:rPr lang="en-US" altLang="zh-TW" dirty="0">
                <a:solidFill>
                  <a:schemeClr val="accent5"/>
                </a:solidFill>
              </a:rPr>
              <a:t>100 </a:t>
            </a:r>
            <a:r>
              <a:rPr lang="en-US" altLang="zh-TW" dirty="0"/>
              <a:t>articles per class.</a:t>
            </a:r>
          </a:p>
          <a:p>
            <a:r>
              <a:rPr lang="en-US" altLang="zh-TW" dirty="0"/>
              <a:t>Target domain: randomly select {</a:t>
            </a:r>
            <a:r>
              <a:rPr lang="en-US" altLang="zh-TW" dirty="0">
                <a:solidFill>
                  <a:schemeClr val="accent5"/>
                </a:solidFill>
              </a:rPr>
              <a:t>10</a:t>
            </a:r>
            <a:r>
              <a:rPr lang="en-US" altLang="zh-TW" dirty="0"/>
              <a:t>,</a:t>
            </a:r>
            <a:r>
              <a:rPr lang="en-US" altLang="zh-TW" dirty="0">
                <a:solidFill>
                  <a:schemeClr val="accent5"/>
                </a:solidFill>
              </a:rPr>
              <a:t>20</a:t>
            </a:r>
            <a:r>
              <a:rPr lang="en-US" altLang="zh-TW" dirty="0"/>
              <a:t>} articles per class as labeled data, and randomly select </a:t>
            </a:r>
            <a:r>
              <a:rPr lang="en-US" altLang="zh-TW" dirty="0">
                <a:solidFill>
                  <a:schemeClr val="accent5"/>
                </a:solidFill>
              </a:rPr>
              <a:t>500</a:t>
            </a:r>
            <a:r>
              <a:rPr lang="en-US" altLang="zh-TW" dirty="0"/>
              <a:t> articles per class as unlabeled data.</a:t>
            </a:r>
            <a:endParaRPr lang="en-US" altLang="zh-TW" dirty="0">
              <a:solidFill>
                <a:schemeClr val="tx2"/>
              </a:solidFill>
            </a:endParaRP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41</a:t>
            </a:fld>
            <a:endParaRPr lang="zh-TW" altLang="en-US" dirty="0"/>
          </a:p>
        </p:txBody>
      </p:sp>
    </p:spTree>
    <p:extLst>
      <p:ext uri="{BB962C8B-B14F-4D97-AF65-F5344CB8AC3E}">
        <p14:creationId xmlns:p14="http://schemas.microsoft.com/office/powerpoint/2010/main" val="2165152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a:t>
            </a:r>
            <a:r>
              <a:rPr lang="zh-TW" altLang="en-US" sz="3200" dirty="0"/>
              <a:t> </a:t>
            </a:r>
            <a:r>
              <a:rPr lang="en-US" altLang="zh-TW" sz="3200" dirty="0"/>
              <a:t>of Labeled Target-Domain (Spanish) Data per Category = 10</a:t>
            </a:r>
            <a:endParaRPr lang="zh-TW" altLang="en-US" sz="3200" dirty="0"/>
          </a:p>
        </p:txBody>
      </p:sp>
      <p:graphicFrame>
        <p:nvGraphicFramePr>
          <p:cNvPr id="6" name="內容版面配置區 5"/>
          <p:cNvGraphicFramePr>
            <a:graphicFrameLocks noGrp="1"/>
          </p:cNvGraphicFramePr>
          <p:nvPr>
            <p:ph idx="1"/>
            <p:extLst/>
          </p:nvPr>
        </p:nvGraphicFramePr>
        <p:xfrm>
          <a:off x="419100" y="1702701"/>
          <a:ext cx="113538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42</a:t>
            </a:fld>
            <a:endParaRPr lang="zh-TW" altLang="en-US" dirty="0"/>
          </a:p>
        </p:txBody>
      </p:sp>
    </p:spTree>
    <p:extLst>
      <p:ext uri="{BB962C8B-B14F-4D97-AF65-F5344CB8AC3E}">
        <p14:creationId xmlns:p14="http://schemas.microsoft.com/office/powerpoint/2010/main" val="3343648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 of Labeled Target-Domain (Spanish) Data per Category = 20</a:t>
            </a:r>
            <a:endParaRPr lang="zh-TW" altLang="en-US" sz="3200" dirty="0"/>
          </a:p>
        </p:txBody>
      </p:sp>
      <p:graphicFrame>
        <p:nvGraphicFramePr>
          <p:cNvPr id="6" name="內容版面配置區 5"/>
          <p:cNvGraphicFramePr>
            <a:graphicFrameLocks noGrp="1"/>
          </p:cNvGraphicFramePr>
          <p:nvPr>
            <p:ph idx="1"/>
            <p:extLst/>
          </p:nvPr>
        </p:nvGraphicFramePr>
        <p:xfrm>
          <a:off x="419100" y="1702701"/>
          <a:ext cx="113538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43</a:t>
            </a:fld>
            <a:endParaRPr lang="zh-TW" altLang="en-US" dirty="0"/>
          </a:p>
        </p:txBody>
      </p:sp>
    </p:spTree>
    <p:extLst>
      <p:ext uri="{BB962C8B-B14F-4D97-AF65-F5344CB8AC3E}">
        <p14:creationId xmlns:p14="http://schemas.microsoft.com/office/powerpoint/2010/main" val="3800664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Convergence analysis</a:t>
            </a:r>
            <a:endParaRPr lang="zh-TW" altLang="en-US" dirty="0"/>
          </a:p>
        </p:txBody>
      </p:sp>
      <p:sp>
        <p:nvSpPr>
          <p:cNvPr id="3" name="內容版面配置區 2"/>
          <p:cNvSpPr>
            <a:spLocks noGrp="1"/>
          </p:cNvSpPr>
          <p:nvPr>
            <p:ph idx="1"/>
          </p:nvPr>
        </p:nvSpPr>
        <p:spPr/>
        <p:txBody>
          <a:bodyPr/>
          <a:lstStyle/>
          <a:p>
            <a:r>
              <a:rPr lang="en-US" altLang="zh-TW" dirty="0"/>
              <a:t>Image classification task with cross domains &amp; features</a:t>
            </a:r>
          </a:p>
          <a:p>
            <a:r>
              <a:rPr lang="en-US" altLang="zh-TW" dirty="0"/>
              <a:t>Source: Caltech with SURF</a:t>
            </a:r>
          </a:p>
          <a:p>
            <a:r>
              <a:rPr lang="en-US" altLang="zh-TW" dirty="0"/>
              <a:t>Target: DSLR with Decaf</a:t>
            </a:r>
            <a:r>
              <a:rPr lang="en-US" altLang="zh-TW" baseline="-25000" dirty="0"/>
              <a:t>6</a:t>
            </a:r>
            <a:endParaRPr lang="zh-TW" altLang="en-US" baseline="-25000" dirty="0"/>
          </a:p>
        </p:txBody>
      </p:sp>
      <p:pic>
        <p:nvPicPr>
          <p:cNvPr id="4" name="圖片 3"/>
          <p:cNvPicPr>
            <a:picLocks noChangeAspect="1"/>
          </p:cNvPicPr>
          <p:nvPr/>
        </p:nvPicPr>
        <p:blipFill>
          <a:blip r:embed="rId3"/>
          <a:stretch>
            <a:fillRect/>
          </a:stretch>
        </p:blipFill>
        <p:spPr>
          <a:xfrm>
            <a:off x="3100758" y="3468732"/>
            <a:ext cx="5990484" cy="3389268"/>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44</a:t>
            </a:fld>
            <a:endParaRPr lang="zh-TW" altLang="en-US" dirty="0"/>
          </a:p>
        </p:txBody>
      </p:sp>
    </p:spTree>
    <p:extLst>
      <p:ext uri="{BB962C8B-B14F-4D97-AF65-F5344CB8AC3E}">
        <p14:creationId xmlns:p14="http://schemas.microsoft.com/office/powerpoint/2010/main" val="1967947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solidFill>
                  <a:schemeClr val="accent3"/>
                </a:solidFill>
              </a:rPr>
              <a:t>Experiment</a:t>
            </a:r>
          </a:p>
          <a:p>
            <a:r>
              <a:rPr lang="en-US" altLang="zh-TW" dirty="0"/>
              <a:t>Conclusion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45</a:t>
            </a:fld>
            <a:endParaRPr lang="zh-TW" altLang="en-US" dirty="0"/>
          </a:p>
        </p:txBody>
      </p:sp>
    </p:spTree>
    <p:extLst>
      <p:ext uri="{BB962C8B-B14F-4D97-AF65-F5344CB8AC3E}">
        <p14:creationId xmlns:p14="http://schemas.microsoft.com/office/powerpoint/2010/main" val="2977595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a:bodyPr>
          <a:lstStyle/>
          <a:p>
            <a:r>
              <a:rPr lang="en-US" altLang="zh-TW" dirty="0"/>
              <a:t>We proposed Generalized Joint Distribution Adaptation (G-JDA) for associating &amp; recognizing heterogeneous cross-domain data.</a:t>
            </a:r>
          </a:p>
          <a:p>
            <a:endParaRPr lang="en-US" altLang="zh-TW" dirty="0"/>
          </a:p>
          <a:p>
            <a:r>
              <a:rPr lang="en-US" altLang="zh-TW" dirty="0"/>
              <a:t>By learning a pair of feature transformations for source and target-domain data, G-JDA derives a domain-invariant common feature space for addressing the above goal.</a:t>
            </a:r>
          </a:p>
          <a:p>
            <a:endParaRPr lang="en-US" altLang="zh-TW" dirty="0"/>
          </a:p>
          <a:p>
            <a:r>
              <a:rPr lang="en-US" altLang="zh-TW" dirty="0"/>
              <a:t>Our experiments on cross-domain visual and text classification tasks verified the effectiveness of our proposed G-JDA for HDA.</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46</a:t>
            </a:fld>
            <a:endParaRPr lang="zh-TW" altLang="en-US" dirty="0"/>
          </a:p>
        </p:txBody>
      </p:sp>
    </p:spTree>
    <p:extLst>
      <p:ext uri="{BB962C8B-B14F-4D97-AF65-F5344CB8AC3E}">
        <p14:creationId xmlns:p14="http://schemas.microsoft.com/office/powerpoint/2010/main" val="34367980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Q</a:t>
            </a:r>
            <a:r>
              <a:rPr lang="zh-TW" altLang="en-US" dirty="0"/>
              <a:t> </a:t>
            </a:r>
            <a:r>
              <a:rPr lang="en-US" altLang="zh-TW" dirty="0"/>
              <a:t>&amp;</a:t>
            </a:r>
            <a:r>
              <a:rPr lang="zh-TW" altLang="en-US" dirty="0"/>
              <a:t> </a:t>
            </a:r>
            <a:r>
              <a:rPr lang="en-US" altLang="zh-TW" dirty="0"/>
              <a:t>A</a:t>
            </a:r>
            <a:endParaRPr lang="zh-TW" altLang="en-US" dirty="0"/>
          </a:p>
        </p:txBody>
      </p:sp>
      <p:sp>
        <p:nvSpPr>
          <p:cNvPr id="5" name="副標題 4"/>
          <p:cNvSpPr>
            <a:spLocks noGrp="1"/>
          </p:cNvSpPr>
          <p:nvPr>
            <p:ph type="subTitle" idx="1"/>
          </p:nvPr>
        </p:nvSpPr>
        <p:spPr/>
        <p:txBody>
          <a:bodyPr/>
          <a:lstStyle/>
          <a:p>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87" y="4052887"/>
            <a:ext cx="2257425" cy="2009775"/>
          </a:xfrm>
          <a:prstGeom prst="rect">
            <a:avLst/>
          </a:prstGeom>
        </p:spPr>
      </p:pic>
    </p:spTree>
    <p:extLst>
      <p:ext uri="{BB962C8B-B14F-4D97-AF65-F5344CB8AC3E}">
        <p14:creationId xmlns:p14="http://schemas.microsoft.com/office/powerpoint/2010/main" val="31825648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40428" y="2562225"/>
            <a:ext cx="7358743" cy="1325563"/>
          </a:xfrm>
        </p:spPr>
        <p:txBody>
          <a:bodyPr>
            <a:normAutofit/>
          </a:bodyPr>
          <a:lstStyle/>
          <a:p>
            <a:pPr algn="ctr"/>
            <a:r>
              <a:rPr lang="en-US" altLang="zh-TW" sz="6000" dirty="0"/>
              <a:t>Thank You!</a:t>
            </a:r>
            <a:endParaRPr lang="zh-TW" altLang="en-US" sz="60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098" y="4234520"/>
            <a:ext cx="2195402" cy="1978954"/>
          </a:xfrm>
        </p:spPr>
      </p:pic>
      <p:sp>
        <p:nvSpPr>
          <p:cNvPr id="3" name="投影片編號版面配置區 2"/>
          <p:cNvSpPr>
            <a:spLocks noGrp="1"/>
          </p:cNvSpPr>
          <p:nvPr>
            <p:ph type="sldNum" sz="quarter" idx="12"/>
          </p:nvPr>
        </p:nvSpPr>
        <p:spPr/>
        <p:txBody>
          <a:bodyPr/>
          <a:lstStyle/>
          <a:p>
            <a:fld id="{B7DA8275-94E8-4085-B423-50713DED0438}" type="slidenum">
              <a:rPr lang="zh-TW" altLang="en-US" smtClean="0"/>
              <a:pPr/>
              <a:t>48</a:t>
            </a:fld>
            <a:endParaRPr lang="zh-TW" altLang="en-US" dirty="0"/>
          </a:p>
        </p:txBody>
      </p:sp>
    </p:spTree>
    <p:extLst>
      <p:ext uri="{BB962C8B-B14F-4D97-AF65-F5344CB8AC3E}">
        <p14:creationId xmlns:p14="http://schemas.microsoft.com/office/powerpoint/2010/main" val="18610001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p>
          <a:p>
            <a:r>
              <a:rPr lang="en-US" altLang="zh-TW" dirty="0"/>
              <a:t>Appendix</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49</a:t>
            </a:fld>
            <a:endParaRPr lang="zh-TW" altLang="en-US" dirty="0"/>
          </a:p>
        </p:txBody>
      </p:sp>
    </p:spTree>
    <p:extLst>
      <p:ext uri="{BB962C8B-B14F-4D97-AF65-F5344CB8AC3E}">
        <p14:creationId xmlns:p14="http://schemas.microsoft.com/office/powerpoint/2010/main" val="37028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Motivation (cont’d)</a:t>
            </a:r>
            <a:endParaRPr lang="zh-TW" altLang="en-US" dirty="0"/>
          </a:p>
        </p:txBody>
      </p:sp>
      <p:sp>
        <p:nvSpPr>
          <p:cNvPr id="3"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pPr lvl="1"/>
            <a:r>
              <a:rPr lang="en-US" altLang="zh-TW" dirty="0"/>
              <a:t>Can take</a:t>
            </a:r>
            <a:r>
              <a:rPr lang="zh-TW" altLang="en-US" dirty="0"/>
              <a:t> </a:t>
            </a:r>
            <a:r>
              <a:rPr lang="en-US" altLang="zh-TW" dirty="0"/>
              <a:t>data from one dataset, and apply the learned classifiers for another?? </a:t>
            </a:r>
            <a:r>
              <a:rPr lang="en-US" altLang="zh-TW" b="1" i="1" dirty="0">
                <a:solidFill>
                  <a:srgbClr val="C00000"/>
                </a:solidFill>
              </a:rPr>
              <a:t>Not A Good Idea!!</a:t>
            </a:r>
          </a:p>
          <a:p>
            <a:pPr lvl="1"/>
            <a:r>
              <a:rPr lang="en-US" altLang="zh-TW" dirty="0"/>
              <a:t>Possible </a:t>
            </a:r>
            <a:r>
              <a:rPr lang="en-US" altLang="zh-TW" b="1" i="1" dirty="0">
                <a:solidFill>
                  <a:srgbClr val="0070C0"/>
                </a:solidFill>
              </a:rPr>
              <a:t>mismatch</a:t>
            </a:r>
            <a:r>
              <a:rPr lang="en-US" altLang="zh-TW" dirty="0"/>
              <a:t> between datasets/domains (see example below)</a:t>
            </a:r>
          </a:p>
          <a:p>
            <a:pPr marL="0" indent="0">
              <a:buNone/>
            </a:pP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5</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9202" y="3685891"/>
            <a:ext cx="3091543" cy="2033911"/>
          </a:xfrm>
          <a:prstGeom prst="rect">
            <a:avLst/>
          </a:prstGeom>
        </p:spPr>
      </p:pic>
      <p:sp>
        <p:nvSpPr>
          <p:cNvPr id="7" name="文字方塊 6"/>
          <p:cNvSpPr txBox="1"/>
          <p:nvPr/>
        </p:nvSpPr>
        <p:spPr>
          <a:xfrm>
            <a:off x="2337457" y="6125516"/>
            <a:ext cx="3155031" cy="461665"/>
          </a:xfrm>
          <a:prstGeom prst="rect">
            <a:avLst/>
          </a:prstGeom>
          <a:noFill/>
        </p:spPr>
        <p:txBody>
          <a:bodyPr wrap="none" rtlCol="0">
            <a:spAutoFit/>
          </a:bodyPr>
          <a:lstStyle/>
          <a:p>
            <a:r>
              <a:rPr lang="en-US" altLang="zh-TW" sz="2400" dirty="0"/>
              <a:t>Source Domain/Dataset</a:t>
            </a:r>
            <a:endParaRPr lang="zh-TW" altLang="en-US" dirty="0"/>
          </a:p>
        </p:txBody>
      </p:sp>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119" y="3338081"/>
            <a:ext cx="2599611" cy="2599615"/>
          </a:xfrm>
          <a:prstGeom prst="rect">
            <a:avLst/>
          </a:prstGeom>
        </p:spPr>
      </p:pic>
      <p:sp>
        <p:nvSpPr>
          <p:cNvPr id="13" name="文字方塊 12"/>
          <p:cNvSpPr txBox="1"/>
          <p:nvPr/>
        </p:nvSpPr>
        <p:spPr>
          <a:xfrm>
            <a:off x="7516265" y="6125516"/>
            <a:ext cx="3077317" cy="461665"/>
          </a:xfrm>
          <a:prstGeom prst="rect">
            <a:avLst/>
          </a:prstGeom>
          <a:noFill/>
        </p:spPr>
        <p:txBody>
          <a:bodyPr wrap="none" rtlCol="0">
            <a:spAutoFit/>
          </a:bodyPr>
          <a:lstStyle/>
          <a:p>
            <a:r>
              <a:rPr lang="en-US" altLang="zh-TW" sz="2400" dirty="0"/>
              <a:t>Target Domain/Dataset</a:t>
            </a:r>
            <a:endParaRPr lang="zh-TW" altLang="en-US" dirty="0"/>
          </a:p>
        </p:txBody>
      </p:sp>
      <p:sp>
        <p:nvSpPr>
          <p:cNvPr id="14" name="向右箭號 13"/>
          <p:cNvSpPr/>
          <p:nvPr/>
        </p:nvSpPr>
        <p:spPr>
          <a:xfrm>
            <a:off x="5865779" y="4513634"/>
            <a:ext cx="1591348" cy="515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8380" y="3363900"/>
            <a:ext cx="1199103" cy="1199103"/>
          </a:xfrm>
          <a:prstGeom prst="rect">
            <a:avLst/>
          </a:prstGeom>
        </p:spPr>
      </p:pic>
    </p:spTree>
    <p:extLst>
      <p:ext uri="{BB962C8B-B14F-4D97-AF65-F5344CB8AC3E}">
        <p14:creationId xmlns:p14="http://schemas.microsoft.com/office/powerpoint/2010/main" val="2201511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Distribution Measure: MMD Criteria</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dirty="0"/>
                  <a:t>Maximum Mean Discrepancy </a:t>
                </a:r>
                <a:r>
                  <a:rPr lang="en-US" altLang="zh-TW" dirty="0">
                    <a:solidFill>
                      <a:schemeClr val="tx2"/>
                    </a:solidFill>
                  </a:rPr>
                  <a:t>[A. </a:t>
                </a:r>
                <a:r>
                  <a:rPr lang="en-US" altLang="zh-TW" dirty="0" err="1">
                    <a:solidFill>
                      <a:schemeClr val="tx2"/>
                    </a:solidFill>
                  </a:rPr>
                  <a:t>Gretton</a:t>
                </a:r>
                <a:r>
                  <a:rPr lang="en-US" altLang="zh-TW" dirty="0">
                    <a:solidFill>
                      <a:schemeClr val="tx2"/>
                    </a:solidFill>
                  </a:rPr>
                  <a:t> et al. NIPS 2006]</a:t>
                </a:r>
              </a:p>
              <a:p>
                <a:r>
                  <a:rPr lang="en-US" altLang="zh-TW" dirty="0"/>
                  <a:t>MMD is an empirical formula which measures discrepancy between two distributions</a:t>
                </a:r>
              </a:p>
              <a:p>
                <a14:m>
                  <m:oMath xmlns:m="http://schemas.openxmlformats.org/officeDocument/2006/math">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oMath>
                </a14:m>
                <a:r>
                  <a:rPr lang="en-US" altLang="zh-TW" dirty="0"/>
                  <a:t> come from distribution </a:t>
                </a:r>
                <a14:m>
                  <m:oMath xmlns:m="http://schemas.openxmlformats.org/officeDocument/2006/math">
                    <m:r>
                      <a:rPr lang="en-US" altLang="zh-TW" b="0" i="1" smtClean="0">
                        <a:latin typeface="Cambria Math" panose="02040503050406030204" pitchFamily="18" charset="0"/>
                      </a:rPr>
                      <m:t>𝑃</m:t>
                    </m:r>
                  </m:oMath>
                </a14:m>
                <a:endParaRPr lang="en-US" altLang="zh-TW" dirty="0"/>
              </a:p>
              <a:p>
                <a14:m>
                  <m:oMath xmlns:m="http://schemas.openxmlformats.org/officeDocument/2006/math">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𝑚</m:t>
                            </m:r>
                          </m:sub>
                        </m:sSub>
                      </m:e>
                    </m:d>
                  </m:oMath>
                </a14:m>
                <a:r>
                  <a:rPr lang="en-US" altLang="zh-TW" dirty="0"/>
                  <a:t> come from distribution </a:t>
                </a:r>
                <a14:m>
                  <m:oMath xmlns:m="http://schemas.openxmlformats.org/officeDocument/2006/math">
                    <m:r>
                      <a:rPr lang="en-US" altLang="zh-TW" b="0" i="1" smtClean="0">
                        <a:latin typeface="Cambria Math" panose="02040503050406030204" pitchFamily="18" charset="0"/>
                      </a:rPr>
                      <m:t>𝑄</m:t>
                    </m:r>
                  </m:oMath>
                </a14:m>
                <a:endParaRPr lang="en-US" altLang="zh-TW" dirty="0"/>
              </a:p>
              <a:p>
                <a14:m>
                  <m:oMath xmlns:m="http://schemas.openxmlformats.org/officeDocument/2006/math">
                    <m:r>
                      <a:rPr lang="en-US" altLang="zh-TW" b="0" i="1" smtClean="0">
                        <a:latin typeface="Cambria Math" panose="02040503050406030204" pitchFamily="18" charset="0"/>
                      </a:rPr>
                      <m:t>𝑀𝑀𝐷</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den>
                                </m:f>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𝑖</m:t>
                                    </m:r>
                                  </m:sub>
                                  <m:sup/>
                                  <m:e>
                                    <m:r>
                                      <a:rPr lang="zh-TW" altLang="en-US" b="0" i="1" smtClean="0">
                                        <a:latin typeface="Cambria Math" panose="02040503050406030204" pitchFamily="18" charset="0"/>
                                      </a:rPr>
                                      <m:t>𝜑</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e>
                                    </m:d>
                                  </m:e>
                                </m:nary>
                                <m:r>
                                  <a:rPr lang="en-US" altLang="zh-TW" b="0" i="1" smtClean="0">
                                    <a:latin typeface="Cambria Math" panose="02040503050406030204" pitchFamily="18" charset="0"/>
                                  </a:rPr>
                                  <m:t>− </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𝑚</m:t>
                                    </m:r>
                                  </m:den>
                                </m:f>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𝑗</m:t>
                                    </m:r>
                                  </m:sub>
                                  <m:sup/>
                                  <m:e>
                                    <m:r>
                                      <a:rPr lang="zh-TW" altLang="en-US" b="0" i="1" smtClean="0">
                                        <a:latin typeface="Cambria Math" panose="02040503050406030204" pitchFamily="18" charset="0"/>
                                      </a:rPr>
                                      <m:t>𝜑</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𝑗</m:t>
                                            </m:r>
                                          </m:sub>
                                        </m:sSub>
                                      </m:e>
                                    </m:d>
                                  </m:e>
                                </m:nary>
                              </m:e>
                            </m:d>
                          </m:e>
                        </m:d>
                      </m:e>
                      <m:sub>
                        <m:r>
                          <a:rPr lang="en-US" altLang="zh-TW" b="0" i="1" smtClean="0">
                            <a:latin typeface="Cambria Math" panose="02040503050406030204" pitchFamily="18" charset="0"/>
                          </a:rPr>
                          <m:t>𝐻</m:t>
                        </m:r>
                      </m:sub>
                    </m:sSub>
                  </m:oMath>
                </a14:m>
                <a:endParaRPr lang="en-US" altLang="zh-TW" dirty="0"/>
              </a:p>
              <a:p>
                <a14:m>
                  <m:oMath xmlns:m="http://schemas.openxmlformats.org/officeDocument/2006/math">
                    <m:r>
                      <a:rPr lang="zh-TW" altLang="en-US" i="1" smtClean="0">
                        <a:latin typeface="Cambria Math" panose="02040503050406030204" pitchFamily="18" charset="0"/>
                      </a:rPr>
                      <m:t>𝜑</m:t>
                    </m:r>
                    <m:r>
                      <a:rPr lang="en-US" altLang="zh-TW" b="0" i="1" smtClean="0">
                        <a:latin typeface="Cambria Math" panose="02040503050406030204" pitchFamily="18" charset="0"/>
                      </a:rPr>
                      <m:t>(.)</m:t>
                    </m:r>
                  </m:oMath>
                </a14:m>
                <a:r>
                  <a:rPr lang="zh-TW" altLang="en-US" dirty="0"/>
                  <a:t> </a:t>
                </a:r>
                <a:r>
                  <a:rPr lang="en-US" altLang="zh-TW" dirty="0"/>
                  <a:t>is kernel function</a:t>
                </a:r>
              </a:p>
              <a:p>
                <a:r>
                  <a:rPr lang="en-US" altLang="zh-TW" dirty="0"/>
                  <a:t>We follow </a:t>
                </a:r>
                <a:r>
                  <a:rPr lang="en-US" altLang="zh-TW" i="1" dirty="0"/>
                  <a:t>TCA</a:t>
                </a:r>
                <a:r>
                  <a:rPr lang="en-US" altLang="zh-TW" dirty="0"/>
                  <a:t> </a:t>
                </a:r>
                <a:r>
                  <a:rPr lang="en-US" altLang="zh-TW" dirty="0">
                    <a:solidFill>
                      <a:schemeClr val="tx2"/>
                    </a:solidFill>
                  </a:rPr>
                  <a:t>[</a:t>
                </a:r>
                <a:r>
                  <a:rPr lang="da-DK" altLang="zh-TW" dirty="0">
                    <a:solidFill>
                      <a:schemeClr val="tx2"/>
                    </a:solidFill>
                  </a:rPr>
                  <a:t>S. J. Pan et al. 2011</a:t>
                </a:r>
                <a:r>
                  <a:rPr lang="en-US" altLang="zh-TW" dirty="0">
                    <a:solidFill>
                      <a:schemeClr val="tx2"/>
                    </a:solidFill>
                  </a:rPr>
                  <a:t>]</a:t>
                </a:r>
                <a:r>
                  <a:rPr lang="en-US" altLang="zh-TW" dirty="0"/>
                  <a:t>and</a:t>
                </a:r>
                <a:r>
                  <a:rPr lang="en-US" altLang="zh-TW" dirty="0">
                    <a:solidFill>
                      <a:schemeClr val="tx2"/>
                    </a:solidFill>
                  </a:rPr>
                  <a:t> </a:t>
                </a:r>
                <a:r>
                  <a:rPr lang="en-US" altLang="zh-TW" i="1" dirty="0"/>
                  <a:t>JDA</a:t>
                </a:r>
                <a:r>
                  <a:rPr lang="en-US" altLang="zh-TW" dirty="0"/>
                  <a:t> </a:t>
                </a:r>
                <a:r>
                  <a:rPr lang="en-US" altLang="zh-TW" dirty="0">
                    <a:solidFill>
                      <a:schemeClr val="tx2"/>
                    </a:solidFill>
                  </a:rPr>
                  <a:t>[M. Long et al. 2013] </a:t>
                </a:r>
                <a:r>
                  <a:rPr lang="en-US" altLang="zh-TW" dirty="0"/>
                  <a:t>to choose linear kernel in MMD.</a:t>
                </a: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3081" b="-336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B7DA8275-94E8-4085-B423-50713DED0438}" type="slidenum">
              <a:rPr lang="zh-TW" altLang="en-US" smtClean="0"/>
              <a:pPr/>
              <a:t>50</a:t>
            </a:fld>
            <a:endParaRPr lang="zh-TW" altLang="en-US" dirty="0"/>
          </a:p>
        </p:txBody>
      </p:sp>
    </p:spTree>
    <p:extLst>
      <p:ext uri="{BB962C8B-B14F-4D97-AF65-F5344CB8AC3E}">
        <p14:creationId xmlns:p14="http://schemas.microsoft.com/office/powerpoint/2010/main" val="1529454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1.  Rewrite the equation as compact trace form</a:t>
            </a:r>
            <a:endParaRPr lang="zh-TW" altLang="en-US" dirty="0"/>
          </a:p>
        </p:txBody>
      </p:sp>
      <p:pic>
        <p:nvPicPr>
          <p:cNvPr id="10" name="Picture 2" descr="http://www.sciweavers.org/upload/Tex2Img_1459477077/re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71" y="2562438"/>
            <a:ext cx="7274766" cy="1047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sciweavers.org/upload/Tex2Img_1459477175/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571" y="3764200"/>
            <a:ext cx="7477966" cy="1164306"/>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51</a:t>
            </a:fld>
            <a:endParaRPr lang="zh-TW" altLang="en-US" dirty="0"/>
          </a:p>
        </p:txBody>
      </p:sp>
    </p:spTree>
    <p:extLst>
      <p:ext uri="{BB962C8B-B14F-4D97-AF65-F5344CB8AC3E}">
        <p14:creationId xmlns:p14="http://schemas.microsoft.com/office/powerpoint/2010/main" val="23337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1.  Rewrite the equation as compact trace form</a:t>
            </a:r>
            <a:endParaRPr lang="zh-TW" altLang="en-US" dirty="0"/>
          </a:p>
        </p:txBody>
      </p:sp>
      <p:pic>
        <p:nvPicPr>
          <p:cNvPr id="1026" name="Picture 2" descr="http://www.sciweavers.org/upload/Tex2Img_1465733430/re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9824" y="2501401"/>
            <a:ext cx="4634552" cy="500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65733494/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330120"/>
            <a:ext cx="4432504" cy="15570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ciweavers.org/upload/Tex2Img_1465733568/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9824" y="4152651"/>
            <a:ext cx="4447028" cy="9397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ciweavers.org/upload/Tex2Img_1465733734/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9824" y="3217013"/>
            <a:ext cx="4533528" cy="639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sciweavers.org/upload/Tex2Img_1465733799/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4041628"/>
            <a:ext cx="6030220" cy="2031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sciweavers.org/upload/Tex2Img_1465733904/rend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824" y="5386388"/>
            <a:ext cx="2952100" cy="49661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52</a:t>
            </a:fld>
            <a:endParaRPr lang="zh-TW" altLang="en-US" dirty="0"/>
          </a:p>
        </p:txBody>
      </p:sp>
    </p:spTree>
    <p:extLst>
      <p:ext uri="{BB962C8B-B14F-4D97-AF65-F5344CB8AC3E}">
        <p14:creationId xmlns:p14="http://schemas.microsoft.com/office/powerpoint/2010/main" val="3090582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2. The formula becomes</a:t>
            </a:r>
            <a:endParaRPr lang="zh-TW" altLang="en-US" dirty="0"/>
          </a:p>
        </p:txBody>
      </p:sp>
      <p:pic>
        <p:nvPicPr>
          <p:cNvPr id="2052" name="Picture 4" descr="http://www.sciweavers.org/upload/Tex2Img_1465734388/ren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73" y="2582509"/>
            <a:ext cx="10715195" cy="203043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53</a:t>
            </a:fld>
            <a:endParaRPr lang="zh-TW" altLang="en-US" dirty="0"/>
          </a:p>
        </p:txBody>
      </p:sp>
    </p:spTree>
    <p:extLst>
      <p:ext uri="{BB962C8B-B14F-4D97-AF65-F5344CB8AC3E}">
        <p14:creationId xmlns:p14="http://schemas.microsoft.com/office/powerpoint/2010/main" val="2821314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3. Solve generalized eigenvalue decomposition problem</a:t>
                </a:r>
              </a:p>
              <a:p>
                <a:r>
                  <a:rPr lang="en-US" altLang="zh-TW" dirty="0"/>
                  <a:t>A can be determined by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𝐾</m:t>
                        </m:r>
                      </m:sub>
                    </m:sSub>
                  </m:oMath>
                </a14:m>
                <a:r>
                  <a:rPr lang="en-US" altLang="zh-TW" dirty="0"/>
                  <a:t>(dimensionality of latent space) smallest eigenvectors</a:t>
                </a:r>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TW" altLang="en-US">
                    <a:noFill/>
                  </a:rPr>
                  <a:t> </a:t>
                </a:r>
              </a:p>
            </p:txBody>
          </p:sp>
        </mc:Fallback>
      </mc:AlternateContent>
      <p:pic>
        <p:nvPicPr>
          <p:cNvPr id="4098" name="Picture 2" descr="http://www.sciweavers.org/upload/Tex2Img_1465735217/ren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213" y="3292392"/>
            <a:ext cx="7186684" cy="1453814"/>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stretch>
            <a:fillRect/>
          </a:stretch>
        </p:blipFill>
        <p:spPr>
          <a:xfrm>
            <a:off x="1070213" y="4813674"/>
            <a:ext cx="8195758" cy="1526033"/>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54</a:t>
            </a:fld>
            <a:endParaRPr lang="zh-TW" altLang="en-US" dirty="0"/>
          </a:p>
        </p:txBody>
      </p:sp>
    </p:spTree>
    <p:extLst>
      <p:ext uri="{BB962C8B-B14F-4D97-AF65-F5344CB8AC3E}">
        <p14:creationId xmlns:p14="http://schemas.microsoft.com/office/powerpoint/2010/main" val="1248102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Dimensionality of the common feature space</a:t>
            </a:r>
            <a:endParaRPr lang="zh-TW" altLang="en-US" dirty="0"/>
          </a:p>
        </p:txBody>
      </p:sp>
      <p:pic>
        <p:nvPicPr>
          <p:cNvPr id="4" name="圖片 3"/>
          <p:cNvPicPr>
            <a:picLocks noChangeAspect="1"/>
          </p:cNvPicPr>
          <p:nvPr/>
        </p:nvPicPr>
        <p:blipFill>
          <a:blip r:embed="rId2"/>
          <a:stretch>
            <a:fillRect/>
          </a:stretch>
        </p:blipFill>
        <p:spPr>
          <a:xfrm>
            <a:off x="2731294" y="2370696"/>
            <a:ext cx="6729412" cy="4157104"/>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55</a:t>
            </a:fld>
            <a:endParaRPr lang="zh-TW" altLang="en-US" dirty="0"/>
          </a:p>
        </p:txBody>
      </p:sp>
    </p:spTree>
    <p:extLst>
      <p:ext uri="{BB962C8B-B14F-4D97-AF65-F5344CB8AC3E}">
        <p14:creationId xmlns:p14="http://schemas.microsoft.com/office/powerpoint/2010/main" val="767140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Lambda</a:t>
            </a:r>
            <a:endParaRPr lang="zh-TW" altLang="en-US" dirty="0"/>
          </a:p>
        </p:txBody>
      </p:sp>
      <p:pic>
        <p:nvPicPr>
          <p:cNvPr id="5" name="圖片 4"/>
          <p:cNvPicPr>
            <a:picLocks noChangeAspect="1"/>
          </p:cNvPicPr>
          <p:nvPr/>
        </p:nvPicPr>
        <p:blipFill>
          <a:blip r:embed="rId2"/>
          <a:stretch>
            <a:fillRect/>
          </a:stretch>
        </p:blipFill>
        <p:spPr>
          <a:xfrm>
            <a:off x="2386012" y="2181225"/>
            <a:ext cx="7419975" cy="4248150"/>
          </a:xfrm>
          <a:prstGeom prst="rect">
            <a:avLst/>
          </a:prstGeom>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56</a:t>
            </a:fld>
            <a:endParaRPr lang="zh-TW" altLang="en-US" dirty="0"/>
          </a:p>
        </p:txBody>
      </p:sp>
    </p:spTree>
    <p:extLst>
      <p:ext uri="{BB962C8B-B14F-4D97-AF65-F5344CB8AC3E}">
        <p14:creationId xmlns:p14="http://schemas.microsoft.com/office/powerpoint/2010/main" val="3366485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Iteration number</a:t>
            </a:r>
            <a:endParaRPr lang="zh-TW" altLang="en-US" dirty="0"/>
          </a:p>
        </p:txBody>
      </p:sp>
      <p:pic>
        <p:nvPicPr>
          <p:cNvPr id="4" name="圖片 3"/>
          <p:cNvPicPr>
            <a:picLocks noChangeAspect="1"/>
          </p:cNvPicPr>
          <p:nvPr/>
        </p:nvPicPr>
        <p:blipFill>
          <a:blip r:embed="rId2"/>
          <a:stretch>
            <a:fillRect/>
          </a:stretch>
        </p:blipFill>
        <p:spPr>
          <a:xfrm>
            <a:off x="2410472" y="2247900"/>
            <a:ext cx="7371056" cy="4170362"/>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57</a:t>
            </a:fld>
            <a:endParaRPr lang="zh-TW" altLang="en-US" dirty="0"/>
          </a:p>
        </p:txBody>
      </p:sp>
    </p:spTree>
    <p:extLst>
      <p:ext uri="{BB962C8B-B14F-4D97-AF65-F5344CB8AC3E}">
        <p14:creationId xmlns:p14="http://schemas.microsoft.com/office/powerpoint/2010/main" val="158534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of Domain </a:t>
            </a:r>
            <a:r>
              <a:rPr lang="en-US" altLang="zh-TW" dirty="0" smtClean="0"/>
              <a:t>Mismatch</a:t>
            </a:r>
            <a:endParaRPr lang="zh-TW" altLang="en-US" dirty="0"/>
          </a:p>
        </p:txBody>
      </p:sp>
      <p:sp>
        <p:nvSpPr>
          <p:cNvPr id="14" name="文字方塊 13"/>
          <p:cNvSpPr txBox="1"/>
          <p:nvPr/>
        </p:nvSpPr>
        <p:spPr>
          <a:xfrm>
            <a:off x="3482965" y="1564390"/>
            <a:ext cx="4810627" cy="646331"/>
          </a:xfrm>
          <a:prstGeom prst="rect">
            <a:avLst/>
          </a:prstGeom>
          <a:noFill/>
        </p:spPr>
        <p:txBody>
          <a:bodyPr wrap="square" rtlCol="0">
            <a:spAutoFit/>
          </a:bodyPr>
          <a:lstStyle/>
          <a:p>
            <a:pPr algn="ctr"/>
            <a:r>
              <a:rPr lang="en-US" altLang="zh-TW" sz="3600" dirty="0">
                <a:solidFill>
                  <a:schemeClr val="accent6">
                    <a:lumMod val="50000"/>
                  </a:schemeClr>
                </a:solidFill>
              </a:rPr>
              <a:t>Music Retrieval</a:t>
            </a:r>
            <a:endParaRPr lang="zh-TW" altLang="en-US" sz="3600" dirty="0">
              <a:solidFill>
                <a:schemeClr val="accent6">
                  <a:lumMod val="50000"/>
                </a:schemeClr>
              </a:solidFill>
            </a:endParaRPr>
          </a:p>
        </p:txBody>
      </p:sp>
      <p:pic>
        <p:nvPicPr>
          <p:cNvPr id="2050" name="Picture 2" descr="http://www.musicartsschool.org/images/instrument_pics/Piano-psd714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744" y="2505586"/>
            <a:ext cx="2367603" cy="2675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atic.ddmcdn.com/gif/violin-old-new-6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936" y="2553196"/>
            <a:ext cx="4001189" cy="262764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2116908" y="5525852"/>
            <a:ext cx="2158493" cy="769441"/>
          </a:xfrm>
          <a:prstGeom prst="rect">
            <a:avLst/>
          </a:prstGeom>
          <a:noFill/>
        </p:spPr>
        <p:txBody>
          <a:bodyPr wrap="square" rtlCol="0">
            <a:spAutoFit/>
          </a:bodyPr>
          <a:lstStyle/>
          <a:p>
            <a:r>
              <a:rPr lang="en-US" altLang="zh-TW" sz="4400" b="1" dirty="0">
                <a:solidFill>
                  <a:srgbClr val="002060"/>
                </a:solidFill>
              </a:rPr>
              <a:t>Source</a:t>
            </a:r>
            <a:endParaRPr lang="zh-TW" altLang="en-US" sz="4400" b="1" dirty="0">
              <a:solidFill>
                <a:srgbClr val="002060"/>
              </a:solidFill>
            </a:endParaRPr>
          </a:p>
        </p:txBody>
      </p:sp>
      <p:sp>
        <p:nvSpPr>
          <p:cNvPr id="11" name="向右箭號 10"/>
          <p:cNvSpPr/>
          <p:nvPr/>
        </p:nvSpPr>
        <p:spPr>
          <a:xfrm>
            <a:off x="4534022" y="5732966"/>
            <a:ext cx="2708511" cy="355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909600" y="5525853"/>
            <a:ext cx="2158493" cy="769441"/>
          </a:xfrm>
          <a:prstGeom prst="rect">
            <a:avLst/>
          </a:prstGeom>
          <a:noFill/>
        </p:spPr>
        <p:txBody>
          <a:bodyPr wrap="square" rtlCol="0">
            <a:spAutoFit/>
          </a:bodyPr>
          <a:lstStyle/>
          <a:p>
            <a:r>
              <a:rPr lang="en-US" altLang="zh-TW" sz="4400" b="1" dirty="0">
                <a:solidFill>
                  <a:srgbClr val="FFC000"/>
                </a:solidFill>
              </a:rPr>
              <a:t>Target</a:t>
            </a:r>
            <a:endParaRPr lang="zh-TW" altLang="en-US" sz="4400" b="1" dirty="0">
              <a:solidFill>
                <a:srgbClr val="FFC000"/>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6</a:t>
            </a:fld>
            <a:endParaRPr lang="zh-TW" altLang="en-US"/>
          </a:p>
        </p:txBody>
      </p:sp>
    </p:spTree>
    <p:extLst>
      <p:ext uri="{BB962C8B-B14F-4D97-AF65-F5344CB8AC3E}">
        <p14:creationId xmlns:p14="http://schemas.microsoft.com/office/powerpoint/2010/main" val="1719665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of Domain Mismatch (cont’d)</a:t>
            </a:r>
            <a:endParaRPr lang="zh-TW" altLang="en-US" dirty="0"/>
          </a:p>
        </p:txBody>
      </p:sp>
      <p:sp>
        <p:nvSpPr>
          <p:cNvPr id="14" name="文字方塊 13"/>
          <p:cNvSpPr txBox="1"/>
          <p:nvPr/>
        </p:nvSpPr>
        <p:spPr>
          <a:xfrm>
            <a:off x="3482965" y="1906035"/>
            <a:ext cx="4810627" cy="646331"/>
          </a:xfrm>
          <a:prstGeom prst="rect">
            <a:avLst/>
          </a:prstGeom>
          <a:noFill/>
        </p:spPr>
        <p:txBody>
          <a:bodyPr wrap="square" rtlCol="0">
            <a:spAutoFit/>
          </a:bodyPr>
          <a:lstStyle/>
          <a:p>
            <a:pPr algn="ctr"/>
            <a:r>
              <a:rPr lang="en-US" altLang="zh-TW" sz="3600" dirty="0">
                <a:solidFill>
                  <a:schemeClr val="accent6">
                    <a:lumMod val="50000"/>
                  </a:schemeClr>
                </a:solidFill>
              </a:rPr>
              <a:t>Semantic Analysis</a:t>
            </a:r>
            <a:endParaRPr lang="zh-TW" altLang="en-US" sz="3600" dirty="0">
              <a:solidFill>
                <a:schemeClr val="accent6">
                  <a:lumMod val="50000"/>
                </a:schemeClr>
              </a:solidFill>
            </a:endParaRPr>
          </a:p>
        </p:txBody>
      </p:sp>
      <p:pic>
        <p:nvPicPr>
          <p:cNvPr id="4" name="圖片 3"/>
          <p:cNvPicPr>
            <a:picLocks noChangeAspect="1"/>
          </p:cNvPicPr>
          <p:nvPr/>
        </p:nvPicPr>
        <p:blipFill>
          <a:blip r:embed="rId2"/>
          <a:stretch>
            <a:fillRect/>
          </a:stretch>
        </p:blipFill>
        <p:spPr>
          <a:xfrm>
            <a:off x="838202" y="2559798"/>
            <a:ext cx="1714079" cy="2363625"/>
          </a:xfrm>
          <a:prstGeom prst="rect">
            <a:avLst/>
          </a:prstGeom>
        </p:spPr>
      </p:pic>
      <p:pic>
        <p:nvPicPr>
          <p:cNvPr id="7" name="圖片 6"/>
          <p:cNvPicPr>
            <a:picLocks noChangeAspect="1"/>
          </p:cNvPicPr>
          <p:nvPr/>
        </p:nvPicPr>
        <p:blipFill>
          <a:blip r:embed="rId3"/>
          <a:stretch>
            <a:fillRect/>
          </a:stretch>
        </p:blipFill>
        <p:spPr>
          <a:xfrm>
            <a:off x="710525" y="4805527"/>
            <a:ext cx="4338059" cy="1268627"/>
          </a:xfrm>
          <a:prstGeom prst="rect">
            <a:avLst/>
          </a:prstGeom>
        </p:spPr>
      </p:pic>
      <p:pic>
        <p:nvPicPr>
          <p:cNvPr id="15" name="圖片 14"/>
          <p:cNvPicPr>
            <a:picLocks noChangeAspect="1"/>
          </p:cNvPicPr>
          <p:nvPr/>
        </p:nvPicPr>
        <p:blipFill>
          <a:blip r:embed="rId4"/>
          <a:stretch>
            <a:fillRect/>
          </a:stretch>
        </p:blipFill>
        <p:spPr>
          <a:xfrm>
            <a:off x="2499161" y="2506187"/>
            <a:ext cx="1581521" cy="2342995"/>
          </a:xfrm>
          <a:prstGeom prst="rect">
            <a:avLst/>
          </a:prstGeom>
        </p:spPr>
      </p:pic>
      <p:pic>
        <p:nvPicPr>
          <p:cNvPr id="18" name="圖片 17"/>
          <p:cNvPicPr>
            <a:picLocks noChangeAspect="1"/>
          </p:cNvPicPr>
          <p:nvPr/>
        </p:nvPicPr>
        <p:blipFill>
          <a:blip r:embed="rId5"/>
          <a:stretch>
            <a:fillRect/>
          </a:stretch>
        </p:blipFill>
        <p:spPr>
          <a:xfrm>
            <a:off x="9028378" y="1850716"/>
            <a:ext cx="1590639" cy="697933"/>
          </a:xfrm>
          <a:prstGeom prst="rect">
            <a:avLst/>
          </a:prstGeom>
        </p:spPr>
      </p:pic>
      <p:pic>
        <p:nvPicPr>
          <p:cNvPr id="19" name="圖片 18"/>
          <p:cNvPicPr>
            <a:picLocks noChangeAspect="1"/>
          </p:cNvPicPr>
          <p:nvPr/>
        </p:nvPicPr>
        <p:blipFill>
          <a:blip r:embed="rId6"/>
          <a:stretch>
            <a:fillRect/>
          </a:stretch>
        </p:blipFill>
        <p:spPr>
          <a:xfrm>
            <a:off x="838200" y="2102597"/>
            <a:ext cx="1295400" cy="457200"/>
          </a:xfrm>
          <a:prstGeom prst="rect">
            <a:avLst/>
          </a:prstGeom>
        </p:spPr>
      </p:pic>
      <p:pic>
        <p:nvPicPr>
          <p:cNvPr id="20" name="圖片 19"/>
          <p:cNvPicPr>
            <a:picLocks noChangeAspect="1"/>
          </p:cNvPicPr>
          <p:nvPr/>
        </p:nvPicPr>
        <p:blipFill>
          <a:blip r:embed="rId7"/>
          <a:stretch>
            <a:fillRect/>
          </a:stretch>
        </p:blipFill>
        <p:spPr>
          <a:xfrm>
            <a:off x="7429705" y="2559796"/>
            <a:ext cx="1598673" cy="2413839"/>
          </a:xfrm>
          <a:prstGeom prst="rect">
            <a:avLst/>
          </a:prstGeom>
        </p:spPr>
      </p:pic>
      <p:pic>
        <p:nvPicPr>
          <p:cNvPr id="21" name="圖片 20"/>
          <p:cNvPicPr>
            <a:picLocks noChangeAspect="1"/>
          </p:cNvPicPr>
          <p:nvPr/>
        </p:nvPicPr>
        <p:blipFill>
          <a:blip r:embed="rId8"/>
          <a:stretch>
            <a:fillRect/>
          </a:stretch>
        </p:blipFill>
        <p:spPr>
          <a:xfrm>
            <a:off x="9012577" y="2552364"/>
            <a:ext cx="1673764" cy="2421271"/>
          </a:xfrm>
          <a:prstGeom prst="rect">
            <a:avLst/>
          </a:prstGeom>
        </p:spPr>
      </p:pic>
      <p:pic>
        <p:nvPicPr>
          <p:cNvPr id="22" name="圖片 21"/>
          <p:cNvPicPr>
            <a:picLocks noChangeAspect="1"/>
          </p:cNvPicPr>
          <p:nvPr/>
        </p:nvPicPr>
        <p:blipFill>
          <a:blip r:embed="rId9"/>
          <a:stretch>
            <a:fillRect/>
          </a:stretch>
        </p:blipFill>
        <p:spPr>
          <a:xfrm>
            <a:off x="7337690" y="4981067"/>
            <a:ext cx="3381375" cy="1181100"/>
          </a:xfrm>
          <a:prstGeom prst="rect">
            <a:avLst/>
          </a:prstGeom>
        </p:spPr>
      </p:pic>
      <p:sp>
        <p:nvSpPr>
          <p:cNvPr id="16" name="文字方塊 15"/>
          <p:cNvSpPr txBox="1"/>
          <p:nvPr/>
        </p:nvSpPr>
        <p:spPr>
          <a:xfrm>
            <a:off x="2116908" y="5867497"/>
            <a:ext cx="2158493" cy="769441"/>
          </a:xfrm>
          <a:prstGeom prst="rect">
            <a:avLst/>
          </a:prstGeom>
          <a:noFill/>
        </p:spPr>
        <p:txBody>
          <a:bodyPr wrap="square" rtlCol="0">
            <a:spAutoFit/>
          </a:bodyPr>
          <a:lstStyle/>
          <a:p>
            <a:r>
              <a:rPr lang="en-US" altLang="zh-TW" sz="4400" b="1" dirty="0">
                <a:solidFill>
                  <a:srgbClr val="002060"/>
                </a:solidFill>
              </a:rPr>
              <a:t>Source</a:t>
            </a:r>
            <a:endParaRPr lang="zh-TW" altLang="en-US" sz="4400" b="1" dirty="0">
              <a:solidFill>
                <a:srgbClr val="002060"/>
              </a:solidFill>
            </a:endParaRPr>
          </a:p>
        </p:txBody>
      </p:sp>
      <p:sp>
        <p:nvSpPr>
          <p:cNvPr id="17" name="向右箭號 16"/>
          <p:cNvSpPr/>
          <p:nvPr/>
        </p:nvSpPr>
        <p:spPr>
          <a:xfrm>
            <a:off x="4534022" y="6074611"/>
            <a:ext cx="2708511" cy="355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7909600" y="5867498"/>
            <a:ext cx="2158493" cy="769441"/>
          </a:xfrm>
          <a:prstGeom prst="rect">
            <a:avLst/>
          </a:prstGeom>
          <a:noFill/>
        </p:spPr>
        <p:txBody>
          <a:bodyPr wrap="square" rtlCol="0">
            <a:spAutoFit/>
          </a:bodyPr>
          <a:lstStyle/>
          <a:p>
            <a:r>
              <a:rPr lang="en-US" altLang="zh-TW" sz="4400" b="1" dirty="0">
                <a:solidFill>
                  <a:srgbClr val="FFC000"/>
                </a:solidFill>
              </a:rPr>
              <a:t>Target</a:t>
            </a:r>
            <a:endParaRPr lang="zh-TW" altLang="en-US" sz="4400" b="1" dirty="0">
              <a:solidFill>
                <a:srgbClr val="FFC000"/>
              </a:solidFill>
            </a:endParaRPr>
          </a:p>
        </p:txBody>
      </p:sp>
      <p:sp>
        <p:nvSpPr>
          <p:cNvPr id="5" name="投影片編號版面配置區 4"/>
          <p:cNvSpPr>
            <a:spLocks noGrp="1"/>
          </p:cNvSpPr>
          <p:nvPr>
            <p:ph type="sldNum" sz="quarter" idx="12"/>
          </p:nvPr>
        </p:nvSpPr>
        <p:spPr/>
        <p:txBody>
          <a:bodyPr/>
          <a:lstStyle/>
          <a:p>
            <a:fld id="{B7DA8275-94E8-4085-B423-50713DED0438}" type="slidenum">
              <a:rPr lang="zh-TW" altLang="en-US" smtClean="0"/>
              <a:t>7</a:t>
            </a:fld>
            <a:endParaRPr lang="zh-TW" altLang="en-US"/>
          </a:p>
        </p:txBody>
      </p:sp>
    </p:spTree>
    <p:extLst>
      <p:ext uri="{BB962C8B-B14F-4D97-AF65-F5344CB8AC3E}">
        <p14:creationId xmlns:p14="http://schemas.microsoft.com/office/powerpoint/2010/main" val="48539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Can We Do?</a:t>
            </a:r>
            <a:endParaRPr lang="zh-TW" altLang="en-US" dirty="0"/>
          </a:p>
        </p:txBody>
      </p:sp>
      <p:sp>
        <p:nvSpPr>
          <p:cNvPr id="3" name="內容版面配置區 2"/>
          <p:cNvSpPr>
            <a:spLocks noGrp="1"/>
          </p:cNvSpPr>
          <p:nvPr>
            <p:ph idx="1"/>
          </p:nvPr>
        </p:nvSpPr>
        <p:spPr>
          <a:xfrm>
            <a:off x="838200" y="1527566"/>
            <a:ext cx="10852229" cy="4351339"/>
          </a:xfrm>
        </p:spPr>
        <p:txBody>
          <a:bodyPr/>
          <a:lstStyle/>
          <a:p>
            <a:r>
              <a:rPr lang="en-US" altLang="zh-TW" dirty="0"/>
              <a:t>To solve the above cross-domain recognition tasks…</a:t>
            </a:r>
          </a:p>
          <a:p>
            <a:pPr lvl="1"/>
            <a:r>
              <a:rPr lang="en-US" altLang="zh-TW" sz="2800" b="1" dirty="0">
                <a:solidFill>
                  <a:srgbClr val="0070C0"/>
                </a:solidFill>
              </a:rPr>
              <a:t>Domain Adaptation</a:t>
            </a:r>
          </a:p>
          <a:p>
            <a:pPr lvl="1"/>
            <a:r>
              <a:rPr lang="en-US" altLang="zh-TW" sz="2800" dirty="0">
                <a:solidFill>
                  <a:srgbClr val="0070C0"/>
                </a:solidFill>
              </a:rPr>
              <a:t>Aim to address the (same) learning task across different domains</a:t>
            </a:r>
          </a:p>
          <a:p>
            <a:pPr marL="0" indent="0">
              <a:buNone/>
            </a:pP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8</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9202" y="3685891"/>
            <a:ext cx="3091543" cy="2033911"/>
          </a:xfrm>
          <a:prstGeom prst="rect">
            <a:avLst/>
          </a:prstGeom>
        </p:spPr>
      </p:pic>
      <p:sp>
        <p:nvSpPr>
          <p:cNvPr id="6" name="文字方塊 5"/>
          <p:cNvSpPr txBox="1"/>
          <p:nvPr/>
        </p:nvSpPr>
        <p:spPr>
          <a:xfrm>
            <a:off x="2337457" y="6125516"/>
            <a:ext cx="3155031" cy="461665"/>
          </a:xfrm>
          <a:prstGeom prst="rect">
            <a:avLst/>
          </a:prstGeom>
          <a:noFill/>
        </p:spPr>
        <p:txBody>
          <a:bodyPr wrap="none" rtlCol="0">
            <a:spAutoFit/>
          </a:bodyPr>
          <a:lstStyle/>
          <a:p>
            <a:r>
              <a:rPr lang="en-US" altLang="zh-TW" sz="2400" dirty="0"/>
              <a:t>Source Domain/Dataset</a:t>
            </a:r>
            <a:endParaRPr lang="zh-TW" altLang="en-US" dirty="0"/>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119" y="3338081"/>
            <a:ext cx="2599611" cy="2599615"/>
          </a:xfrm>
          <a:prstGeom prst="rect">
            <a:avLst/>
          </a:prstGeom>
        </p:spPr>
      </p:pic>
      <p:sp>
        <p:nvSpPr>
          <p:cNvPr id="8" name="文字方塊 7"/>
          <p:cNvSpPr txBox="1"/>
          <p:nvPr/>
        </p:nvSpPr>
        <p:spPr>
          <a:xfrm>
            <a:off x="7516265" y="6125516"/>
            <a:ext cx="3077317" cy="461665"/>
          </a:xfrm>
          <a:prstGeom prst="rect">
            <a:avLst/>
          </a:prstGeom>
          <a:noFill/>
        </p:spPr>
        <p:txBody>
          <a:bodyPr wrap="none" rtlCol="0">
            <a:spAutoFit/>
          </a:bodyPr>
          <a:lstStyle/>
          <a:p>
            <a:r>
              <a:rPr lang="en-US" altLang="zh-TW" sz="2400" dirty="0"/>
              <a:t>Target Domain/Dataset</a:t>
            </a:r>
            <a:endParaRPr lang="zh-TW" altLang="en-US" dirty="0"/>
          </a:p>
        </p:txBody>
      </p:sp>
      <p:sp>
        <p:nvSpPr>
          <p:cNvPr id="11" name="左-右雙向箭號 10"/>
          <p:cNvSpPr/>
          <p:nvPr/>
        </p:nvSpPr>
        <p:spPr>
          <a:xfrm>
            <a:off x="5990897" y="4398579"/>
            <a:ext cx="1450427" cy="496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58794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accent3"/>
                </a:solidFill>
              </a:rPr>
              <a:t>Motivation</a:t>
            </a:r>
          </a:p>
          <a:p>
            <a:r>
              <a:rPr lang="en-US" altLang="zh-TW" dirty="0"/>
              <a:t>Domain Adaptation (DA)</a:t>
            </a:r>
          </a:p>
          <a:p>
            <a:pPr lvl="1"/>
            <a:r>
              <a:rPr lang="en-US" altLang="zh-TW" dirty="0"/>
              <a:t>Semi-Supervised vs. Unsupervised DA</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9</a:t>
            </a:fld>
            <a:endParaRPr lang="zh-TW" altLang="en-US"/>
          </a:p>
        </p:txBody>
      </p:sp>
    </p:spTree>
    <p:extLst>
      <p:ext uri="{BB962C8B-B14F-4D97-AF65-F5344CB8AC3E}">
        <p14:creationId xmlns:p14="http://schemas.microsoft.com/office/powerpoint/2010/main" val="27423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2844</TotalTime>
  <Words>2298</Words>
  <Application>Microsoft Office PowerPoint</Application>
  <PresentationFormat>寬螢幕</PresentationFormat>
  <Paragraphs>462</Paragraphs>
  <Slides>57</Slides>
  <Notes>37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57</vt:i4>
      </vt:variant>
    </vt:vector>
  </HeadingPairs>
  <TitlesOfParts>
    <vt:vector size="65" baseType="lpstr">
      <vt:lpstr>新細明體</vt:lpstr>
      <vt:lpstr>Arial</vt:lpstr>
      <vt:lpstr>Calibri</vt:lpstr>
      <vt:lpstr>Calibri Light</vt:lpstr>
      <vt:lpstr>Cambria Math</vt:lpstr>
      <vt:lpstr>Constantia</vt:lpstr>
      <vt:lpstr>Times New Roman</vt:lpstr>
      <vt:lpstr>Office 佈景主題</vt:lpstr>
      <vt:lpstr>Recognizing Heterogeneous Cross-Domain Data via Generalized Joint Distribution Adaptation</vt:lpstr>
      <vt:lpstr>Outline</vt:lpstr>
      <vt:lpstr>Motivation</vt:lpstr>
      <vt:lpstr>Motivation (cont’d)</vt:lpstr>
      <vt:lpstr>Motivation (cont’d)</vt:lpstr>
      <vt:lpstr>Examples of Domain Mismatch</vt:lpstr>
      <vt:lpstr>Examples of Domain Mismatch (cont’d)</vt:lpstr>
      <vt:lpstr>What Can We Do?</vt:lpstr>
      <vt:lpstr>Outline</vt:lpstr>
      <vt:lpstr>Semi-Supervised DA</vt:lpstr>
      <vt:lpstr>Unsupervised DA</vt:lpstr>
      <vt:lpstr>Goal of Semi-Supervised/Unsupervised DA</vt:lpstr>
      <vt:lpstr>Goal of Semi-Supervised/Unsupervised DA (cont’d)</vt:lpstr>
      <vt:lpstr>Goal of Semi-Supervised/Unsupervised DA (cont’d)</vt:lpstr>
      <vt:lpstr>Goal of Semi-Supervised/Unsupervised DA (cont’d)</vt:lpstr>
      <vt:lpstr>Outline</vt:lpstr>
      <vt:lpstr>Homogeneous DA</vt:lpstr>
      <vt:lpstr>Heterogeneous DA</vt:lpstr>
      <vt:lpstr>What we address in our work…</vt:lpstr>
      <vt:lpstr>Outline</vt:lpstr>
      <vt:lpstr>Motivation: Joint Distribution Adaptation</vt:lpstr>
      <vt:lpstr>Our Proposed Method</vt:lpstr>
      <vt:lpstr>Notation</vt:lpstr>
      <vt:lpstr>Distribution Alignment for G-JDA</vt:lpstr>
      <vt:lpstr>Objective Function of G-JDA</vt:lpstr>
      <vt:lpstr>G-JDA Algorithm</vt:lpstr>
      <vt:lpstr>G-JDA Algorithm (cont’d)</vt:lpstr>
      <vt:lpstr>G-JDA Algorithm (cont’d)</vt:lpstr>
      <vt:lpstr>G-JDA Algorithm (cont’d)</vt:lpstr>
      <vt:lpstr>G-JDA Algorithm (cont’d)</vt:lpstr>
      <vt:lpstr>G-JDA Algorithm (cont’d)</vt:lpstr>
      <vt:lpstr>G-JDA Algorithm (cont’d)</vt:lpstr>
      <vt:lpstr>Outline</vt:lpstr>
      <vt:lpstr>Image Classification Task</vt:lpstr>
      <vt:lpstr>Settings &amp; Features</vt:lpstr>
      <vt:lpstr>Recent HDA Methods </vt:lpstr>
      <vt:lpstr>Cross-Feature Recognition</vt:lpstr>
      <vt:lpstr>Cross-Feature Recognition (cont’d)</vt:lpstr>
      <vt:lpstr>Recognition Across Domains &amp; Features</vt:lpstr>
      <vt:lpstr>Recognition Across Domains &amp; Features (cont’d)</vt:lpstr>
      <vt:lpstr>Cross-Lingual Text Categorization</vt:lpstr>
      <vt:lpstr># of Labeled Target-Domain (Spanish) Data per Category = 10</vt:lpstr>
      <vt:lpstr># of Labeled Target-Domain (Spanish) Data per Category = 20</vt:lpstr>
      <vt:lpstr>Convergence analysis</vt:lpstr>
      <vt:lpstr>Outline</vt:lpstr>
      <vt:lpstr>Conclusion</vt:lpstr>
      <vt:lpstr>Q &amp; A</vt:lpstr>
      <vt:lpstr>Thank You!</vt:lpstr>
      <vt:lpstr>Outline</vt:lpstr>
      <vt:lpstr>Distribution Measure: MMD Criteria</vt:lpstr>
      <vt:lpstr>Optimization</vt:lpstr>
      <vt:lpstr>Optimization</vt:lpstr>
      <vt:lpstr>Optimization</vt:lpstr>
      <vt:lpstr>Optimization</vt:lpstr>
      <vt:lpstr>Parameter sensitivity</vt:lpstr>
      <vt:lpstr>Parameter sensitivity</vt:lpstr>
      <vt:lpstr>Parameter sensitivity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HETEROGENEOUS CROSS-DOMAIN DATA VIA GENERALIZED JOINT DISTRIBUTION ADAPTATION</dc:title>
  <dc:creator>henry tao</dc:creator>
  <cp:lastModifiedBy>謝沅廷</cp:lastModifiedBy>
  <cp:revision>176</cp:revision>
  <dcterms:created xsi:type="dcterms:W3CDTF">2016-03-28T22:57:06Z</dcterms:created>
  <dcterms:modified xsi:type="dcterms:W3CDTF">2016-07-11T20:56:55Z</dcterms:modified>
</cp:coreProperties>
</file>