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1" r:id="rId5"/>
    <p:sldId id="262" r:id="rId6"/>
    <p:sldId id="260" r:id="rId7"/>
    <p:sldId id="264" r:id="rId8"/>
    <p:sldId id="263" r:id="rId9"/>
    <p:sldId id="261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37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2A56C-255E-4250-8C8E-008B452B45FA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3AB0D-8740-47B4-A432-9418EE886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22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85CC-B35E-4A27-A024-E1DD768BC46E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F6B6-C3CE-4B6D-867A-BB09C1A1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9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85CC-B35E-4A27-A024-E1DD768BC46E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F6B6-C3CE-4B6D-867A-BB09C1A1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91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85CC-B35E-4A27-A024-E1DD768BC46E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F6B6-C3CE-4B6D-867A-BB09C1A1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91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85CC-B35E-4A27-A024-E1DD768BC46E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F6B6-C3CE-4B6D-867A-BB09C1A1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5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85CC-B35E-4A27-A024-E1DD768BC46E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F6B6-C3CE-4B6D-867A-BB09C1A1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05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85CC-B35E-4A27-A024-E1DD768BC46E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F6B6-C3CE-4B6D-867A-BB09C1A1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68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85CC-B35E-4A27-A024-E1DD768BC46E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F6B6-C3CE-4B6D-867A-BB09C1A1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8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85CC-B35E-4A27-A024-E1DD768BC46E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F6B6-C3CE-4B6D-867A-BB09C1A1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96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85CC-B35E-4A27-A024-E1DD768BC46E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F6B6-C3CE-4B6D-867A-BB09C1A1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02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85CC-B35E-4A27-A024-E1DD768BC46E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F6B6-C3CE-4B6D-867A-BB09C1A1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1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85CC-B35E-4A27-A024-E1DD768BC46E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F6B6-C3CE-4B6D-867A-BB09C1A1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3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C85CC-B35E-4A27-A024-E1DD768BC46E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2F6B6-C3CE-4B6D-867A-BB09C1A1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jee3.web.rice.edu/causal-inference.pdf" TargetMode="External"/><Relationship Id="rId7" Type="http://schemas.openxmlformats.org/officeDocument/2006/relationships/hyperlink" Target="https://www.amazon.com/Field-Experiments-Design-Analysis-Interpretation/dp/0393979954" TargetMode="External"/><Relationship Id="rId2" Type="http://schemas.openxmlformats.org/officeDocument/2006/relationships/hyperlink" Target="http://www.columbia.edu/~ajc2241/Instrumental%20Variables%20Estimation%20in%20Political%20Scienc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tats.ox.ac.uk/~evans/Counterfactuals/LectureNotes.pdf" TargetMode="External"/><Relationship Id="rId5" Type="http://schemas.openxmlformats.org/officeDocument/2006/relationships/hyperlink" Target="http://imai.princeton.edu/teaching/files/iv.pdf" TargetMode="External"/><Relationship Id="rId4" Type="http://schemas.openxmlformats.org/officeDocument/2006/relationships/hyperlink" Target="http://sekhon.berkeley.edu/causalinf/causalinf.pres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justinmrao.com/lewis_rao_nearimpossibility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Increase Your Sample Size without </a:t>
            </a:r>
            <a:br>
              <a:rPr lang="en-US" b="1" dirty="0"/>
            </a:br>
            <a:r>
              <a:rPr lang="en-US" b="1" dirty="0"/>
              <a:t>Increasing Your Sample Size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694" y="2240598"/>
            <a:ext cx="9144000" cy="90900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Jake Schumaker, Software Engineer, Promotions</a:t>
            </a:r>
          </a:p>
        </p:txBody>
      </p:sp>
      <p:pic>
        <p:nvPicPr>
          <p:cNvPr id="3074" name="Picture 2" descr="Image result for signal noise statis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560" y="3286657"/>
            <a:ext cx="4511040" cy="312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560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Libra Test</a:t>
            </a:r>
          </a:p>
          <a:p>
            <a:pPr lvl="1"/>
            <a:r>
              <a:rPr lang="en-US" dirty="0"/>
              <a:t>Event page trailing content </a:t>
            </a:r>
          </a:p>
          <a:p>
            <a:r>
              <a:rPr lang="en-US" dirty="0"/>
              <a:t>You can’t see the variation </a:t>
            </a:r>
          </a:p>
          <a:p>
            <a:pPr marL="0" indent="0">
              <a:buNone/>
            </a:pPr>
            <a:r>
              <a:rPr lang="en-US" dirty="0"/>
              <a:t>content when the page loads.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743" y="1027906"/>
            <a:ext cx="6087114" cy="49918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97520" y="591106"/>
            <a:ext cx="247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of Event pages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589501"/>
              </p:ext>
            </p:extLst>
          </p:nvPr>
        </p:nvGraphicFramePr>
        <p:xfrm>
          <a:off x="5466080" y="365125"/>
          <a:ext cx="6528777" cy="61575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28777">
                  <a:extLst>
                    <a:ext uri="{9D8B030D-6E8A-4147-A177-3AD203B41FA5}">
                      <a16:colId xmlns:a16="http://schemas.microsoft.com/office/drawing/2014/main" val="824539903"/>
                    </a:ext>
                  </a:extLst>
                </a:gridCol>
              </a:tblGrid>
              <a:tr h="61575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3416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222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FACE: Example, cont’d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Users have to scroll to the bottom of the</a:t>
                </a:r>
              </a:p>
              <a:p>
                <a:pPr marL="0" indent="0">
                  <a:buNone/>
                </a:pPr>
                <a:r>
                  <a:rPr lang="en-US" dirty="0"/>
                  <a:t>page to be exposed to the treatment.</a:t>
                </a:r>
              </a:p>
              <a:p>
                <a:r>
                  <a:rPr lang="en-US" dirty="0"/>
                  <a:t>I wrote tracking in </a:t>
                </a:r>
                <a:r>
                  <a:rPr lang="en-US" dirty="0" err="1"/>
                  <a:t>Javascript</a:t>
                </a:r>
                <a:r>
                  <a:rPr lang="en-US" dirty="0"/>
                  <a:t> to fire</a:t>
                </a:r>
              </a:p>
              <a:p>
                <a:pPr marL="0" indent="0">
                  <a:buNone/>
                </a:pPr>
                <a:r>
                  <a:rPr lang="en-US" dirty="0"/>
                  <a:t>when users reached the end of events.</a:t>
                </a:r>
              </a:p>
              <a:p>
                <a:pPr lvl="1"/>
                <a:r>
                  <a:rPr lang="en-US" dirty="0"/>
                  <a:t>A small majority do (53%)</a:t>
                </a:r>
              </a:p>
              <a:p>
                <a:r>
                  <a:rPr lang="en-US" dirty="0"/>
                  <a:t>Key Assumption</a:t>
                </a:r>
              </a:p>
              <a:p>
                <a:pPr lvl="1"/>
                <a:r>
                  <a:rPr lang="en-US" dirty="0"/>
                  <a:t>Treatment Page load is fast and all content until 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  the </a:t>
                </a:r>
                <a:r>
                  <a:rPr lang="en-US" sz="2400" dirty="0"/>
                  <a:t>trailing content is identical, so we can 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  </a:t>
                </a:r>
                <a:r>
                  <a:rPr lang="en-US" sz="2400" dirty="0"/>
                  <a:t>assume scrolling isn’t confounded w/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  </a:t>
                </a:r>
                <a:r>
                  <a:rPr lang="en-US" sz="2400" dirty="0"/>
                  <a:t>treatment status.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equal # of </a:t>
                </a:r>
                <a:r>
                  <a:rPr lang="en-US" dirty="0" err="1"/>
                  <a:t>Scrollers</a:t>
                </a:r>
                <a:r>
                  <a:rPr lang="en-US" dirty="0"/>
                  <a:t> in Treatment/Control</a:t>
                </a:r>
              </a:p>
              <a:p>
                <a:pPr lvl="3"/>
                <a:r>
                  <a:rPr lang="en-US" dirty="0"/>
                  <a:t>5% more in treatment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525" y="3416205"/>
            <a:ext cx="4295774" cy="34417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97591" y="2735168"/>
            <a:ext cx="363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(top) vs Variation (bottom)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33341"/>
              </p:ext>
            </p:extLst>
          </p:nvPr>
        </p:nvGraphicFramePr>
        <p:xfrm>
          <a:off x="7375621" y="-18100"/>
          <a:ext cx="4611115" cy="2640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115">
                  <a:extLst>
                    <a:ext uri="{9D8B030D-6E8A-4147-A177-3AD203B41FA5}">
                      <a16:colId xmlns:a16="http://schemas.microsoft.com/office/drawing/2014/main" val="553655441"/>
                    </a:ext>
                  </a:extLst>
                </a:gridCol>
              </a:tblGrid>
              <a:tr h="26408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869844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0594" y="96043"/>
            <a:ext cx="4088956" cy="2390774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764054"/>
              </p:ext>
            </p:extLst>
          </p:nvPr>
        </p:nvGraphicFramePr>
        <p:xfrm>
          <a:off x="7375621" y="3238708"/>
          <a:ext cx="4682489" cy="3506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2489">
                  <a:extLst>
                    <a:ext uri="{9D8B030D-6E8A-4147-A177-3AD203B41FA5}">
                      <a16:colId xmlns:a16="http://schemas.microsoft.com/office/drawing/2014/main" val="238758042"/>
                    </a:ext>
                  </a:extLst>
                </a:gridCol>
              </a:tblGrid>
              <a:tr h="35068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069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389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FACE: Example,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Results: Not Filtered (</a:t>
            </a:r>
            <a:r>
              <a:rPr lang="en-US" dirty="0" err="1"/>
              <a:t>Scrollers</a:t>
            </a:r>
            <a:r>
              <a:rPr lang="en-US" dirty="0"/>
              <a:t> and Non-</a:t>
            </a:r>
            <a:r>
              <a:rPr lang="en-US" dirty="0" err="1"/>
              <a:t>scrollers</a:t>
            </a:r>
            <a:r>
              <a:rPr lang="en-US" dirty="0"/>
              <a:t>):</a:t>
            </a:r>
          </a:p>
          <a:p>
            <a:pPr lvl="2"/>
            <a:r>
              <a:rPr lang="en-US" dirty="0"/>
              <a:t>Significant increase in Event Views: 1.72% (99% confidence)</a:t>
            </a:r>
          </a:p>
          <a:p>
            <a:pPr lvl="2"/>
            <a:r>
              <a:rPr lang="en-US" b="1" dirty="0"/>
              <a:t>Nothing else significant: PDP views</a:t>
            </a:r>
            <a:r>
              <a:rPr lang="en-US" dirty="0"/>
              <a:t> (0.01% increase, not sign)</a:t>
            </a:r>
          </a:p>
          <a:p>
            <a:pPr lvl="2"/>
            <a:r>
              <a:rPr lang="en-US" dirty="0"/>
              <a:t>Often the final analysis</a:t>
            </a:r>
          </a:p>
          <a:p>
            <a:pPr lvl="3"/>
            <a:r>
              <a:rPr lang="en-US" dirty="0"/>
              <a:t>Don’t have more tracking, don’t do the analysis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543116"/>
              </p:ext>
            </p:extLst>
          </p:nvPr>
        </p:nvGraphicFramePr>
        <p:xfrm>
          <a:off x="243838" y="4163060"/>
          <a:ext cx="11623040" cy="17094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025205829"/>
                    </a:ext>
                  </a:extLst>
                </a:gridCol>
                <a:gridCol w="650242">
                  <a:extLst>
                    <a:ext uri="{9D8B030D-6E8A-4147-A177-3AD203B41FA5}">
                      <a16:colId xmlns:a16="http://schemas.microsoft.com/office/drawing/2014/main" val="3975964656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16901621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338707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4579481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3670354070"/>
                    </a:ext>
                  </a:extLst>
                </a:gridCol>
                <a:gridCol w="1056640">
                  <a:extLst>
                    <a:ext uri="{9D8B030D-6E8A-4147-A177-3AD203B41FA5}">
                      <a16:colId xmlns:a16="http://schemas.microsoft.com/office/drawing/2014/main" val="3077388595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425994828"/>
                    </a:ext>
                  </a:extLst>
                </a:gridCol>
                <a:gridCol w="1259838">
                  <a:extLst>
                    <a:ext uri="{9D8B030D-6E8A-4147-A177-3AD203B41FA5}">
                      <a16:colId xmlns:a16="http://schemas.microsoft.com/office/drawing/2014/main" val="1836909602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1328424855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257592880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253550127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3208581749"/>
                    </a:ext>
                  </a:extLst>
                </a:gridCol>
              </a:tblGrid>
              <a:tr h="454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Variation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Sessions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Orders_Count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PDP Views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PDP Views Beta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Event Views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Event</a:t>
                      </a:r>
                      <a:r>
                        <a:rPr lang="en-US" sz="1000" u="none" strike="noStrike" baseline="0" dirty="0">
                          <a:solidFill>
                            <a:srgbClr val="FF0000"/>
                          </a:solidFill>
                          <a:effectLst/>
                        </a:rPr>
                        <a:t> Views Beta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ATC_Count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ATC_Beta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TotalRevenue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TotalProfit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TotalDSOrders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AOV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5442535"/>
                  </a:ext>
                </a:extLst>
              </a:tr>
              <a:tr h="25101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control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288461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21243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2641498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214929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769131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189351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359150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48147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4902815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1210010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12056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230.7967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653826"/>
                  </a:ext>
                </a:extLst>
              </a:tr>
              <a:tr h="25101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Variation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289361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21477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2686227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215627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824232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193218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353978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48823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4937470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1215153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11995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229.8957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0964913"/>
                  </a:ext>
                </a:extLst>
              </a:tr>
              <a:tr h="251016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5693823"/>
                  </a:ext>
                </a:extLst>
              </a:tr>
              <a:tr h="25101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% diff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0.79%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1.38%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0.01%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6.83%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1.72%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-1.75%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1.09%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0.39%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0.11%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-0.82%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-0.70%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9689747"/>
                  </a:ext>
                </a:extLst>
              </a:tr>
              <a:tr h="25101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sig.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99%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5345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308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FACE: Example,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Results: Filtered to </a:t>
            </a:r>
            <a:r>
              <a:rPr lang="en-US" dirty="0" err="1"/>
              <a:t>Scrollers</a:t>
            </a:r>
            <a:endParaRPr lang="en-US" dirty="0"/>
          </a:p>
          <a:p>
            <a:pPr lvl="1"/>
            <a:r>
              <a:rPr lang="en-US" b="1" dirty="0"/>
              <a:t>Both PDP Views and Event views increased significantly </a:t>
            </a:r>
            <a:r>
              <a:rPr lang="en-US" dirty="0"/>
              <a:t>(both 99% confidence)</a:t>
            </a:r>
          </a:p>
          <a:p>
            <a:pPr lvl="1"/>
            <a:r>
              <a:rPr lang="en-US" dirty="0"/>
              <a:t>Size of effects is larger </a:t>
            </a:r>
          </a:p>
          <a:p>
            <a:pPr lvl="2"/>
            <a:r>
              <a:rPr lang="en-US" dirty="0"/>
              <a:t>Filtered: 1.17% for PDP views and 5.9% for Event views</a:t>
            </a:r>
          </a:p>
          <a:p>
            <a:pPr lvl="2"/>
            <a:r>
              <a:rPr lang="en-US" dirty="0"/>
              <a:t>Unfiltered: 0.01% for PDP views and 1.72% for Event views</a:t>
            </a:r>
          </a:p>
          <a:p>
            <a:pPr lvl="1"/>
            <a:r>
              <a:rPr lang="en-US" dirty="0"/>
              <a:t>Sample size a PDP Effect w/o filtering: 274,203,760, per group (1800x)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198733"/>
              </p:ext>
            </p:extLst>
          </p:nvPr>
        </p:nvGraphicFramePr>
        <p:xfrm>
          <a:off x="365756" y="4439920"/>
          <a:ext cx="11379202" cy="17370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9175">
                  <a:extLst>
                    <a:ext uri="{9D8B030D-6E8A-4147-A177-3AD203B41FA5}">
                      <a16:colId xmlns:a16="http://schemas.microsoft.com/office/drawing/2014/main" val="657283706"/>
                    </a:ext>
                  </a:extLst>
                </a:gridCol>
                <a:gridCol w="805789">
                  <a:extLst>
                    <a:ext uri="{9D8B030D-6E8A-4147-A177-3AD203B41FA5}">
                      <a16:colId xmlns:a16="http://schemas.microsoft.com/office/drawing/2014/main" val="2336999141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817256588"/>
                    </a:ext>
                  </a:extLst>
                </a:gridCol>
                <a:gridCol w="772160">
                  <a:extLst>
                    <a:ext uri="{9D8B030D-6E8A-4147-A177-3AD203B41FA5}">
                      <a16:colId xmlns:a16="http://schemas.microsoft.com/office/drawing/2014/main" val="1252906077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1862977170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523062972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979056421"/>
                    </a:ext>
                  </a:extLst>
                </a:gridCol>
                <a:gridCol w="1075508">
                  <a:extLst>
                    <a:ext uri="{9D8B030D-6E8A-4147-A177-3AD203B41FA5}">
                      <a16:colId xmlns:a16="http://schemas.microsoft.com/office/drawing/2014/main" val="968363872"/>
                    </a:ext>
                  </a:extLst>
                </a:gridCol>
                <a:gridCol w="779175">
                  <a:extLst>
                    <a:ext uri="{9D8B030D-6E8A-4147-A177-3AD203B41FA5}">
                      <a16:colId xmlns:a16="http://schemas.microsoft.com/office/drawing/2014/main" val="192827226"/>
                    </a:ext>
                  </a:extLst>
                </a:gridCol>
                <a:gridCol w="779175">
                  <a:extLst>
                    <a:ext uri="{9D8B030D-6E8A-4147-A177-3AD203B41FA5}">
                      <a16:colId xmlns:a16="http://schemas.microsoft.com/office/drawing/2014/main" val="1637109925"/>
                    </a:ext>
                  </a:extLst>
                </a:gridCol>
                <a:gridCol w="779175">
                  <a:extLst>
                    <a:ext uri="{9D8B030D-6E8A-4147-A177-3AD203B41FA5}">
                      <a16:colId xmlns:a16="http://schemas.microsoft.com/office/drawing/2014/main" val="3995363943"/>
                    </a:ext>
                  </a:extLst>
                </a:gridCol>
                <a:gridCol w="779175">
                  <a:extLst>
                    <a:ext uri="{9D8B030D-6E8A-4147-A177-3AD203B41FA5}">
                      <a16:colId xmlns:a16="http://schemas.microsoft.com/office/drawing/2014/main" val="2077745692"/>
                    </a:ext>
                  </a:extLst>
                </a:gridCol>
                <a:gridCol w="779175">
                  <a:extLst>
                    <a:ext uri="{9D8B030D-6E8A-4147-A177-3AD203B41FA5}">
                      <a16:colId xmlns:a16="http://schemas.microsoft.com/office/drawing/2014/main" val="1326101376"/>
                    </a:ext>
                  </a:extLst>
                </a:gridCol>
                <a:gridCol w="779175">
                  <a:extLst>
                    <a:ext uri="{9D8B030D-6E8A-4147-A177-3AD203B41FA5}">
                      <a16:colId xmlns:a16="http://schemas.microsoft.com/office/drawing/2014/main" val="1853842774"/>
                    </a:ext>
                  </a:extLst>
                </a:gridCol>
              </a:tblGrid>
              <a:tr h="4616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Variation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Sessions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Orders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Orders Beta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PDP Views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PDP Views Beta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Event Views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Event Views Beta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ATC_Count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ATC_Beta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Revenue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Profit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DS</a:t>
                      </a:r>
                      <a:r>
                        <a:rPr lang="en-US" sz="1100" b="0" i="0" u="none" strike="noStrik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Orders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AOV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7506674"/>
                  </a:ext>
                </a:extLst>
              </a:tr>
              <a:tr h="255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control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152124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9670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8435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1228837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94410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397014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89571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168568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22461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2193041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548139.6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5809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226.7881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4622830"/>
                  </a:ext>
                </a:extLst>
              </a:tr>
              <a:tr h="255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Variation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159403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1305887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100084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462406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99432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172468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23763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2264030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571183.8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219.9796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3703335"/>
                  </a:ext>
                </a:extLst>
              </a:tr>
              <a:tr h="25507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6637473"/>
                  </a:ext>
                </a:extLst>
              </a:tr>
              <a:tr h="255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% diff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1.57%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1.23%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1.42%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1.17%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11.15%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5.94%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-2.36%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-1.48%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-0.55%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-1.69%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-7.43%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465927"/>
                  </a:ext>
                </a:extLst>
              </a:tr>
              <a:tr h="255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sig.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99%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99%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4727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265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1) FACE</a:t>
            </a:r>
          </a:p>
          <a:p>
            <a:pPr lvl="1"/>
            <a:r>
              <a:rPr lang="en-US" dirty="0"/>
              <a:t>Best solution – Highest powered</a:t>
            </a:r>
          </a:p>
          <a:p>
            <a:pPr lvl="1"/>
            <a:r>
              <a:rPr lang="en-US" dirty="0"/>
              <a:t>Keys: </a:t>
            </a:r>
          </a:p>
          <a:p>
            <a:pPr lvl="2"/>
            <a:r>
              <a:rPr lang="en-US" dirty="0"/>
              <a:t>A) Can track compliance among Control</a:t>
            </a:r>
          </a:p>
          <a:p>
            <a:pPr lvl="2"/>
            <a:r>
              <a:rPr lang="en-US" dirty="0"/>
              <a:t>B) Treatment doesn’t influence compliance</a:t>
            </a:r>
          </a:p>
          <a:p>
            <a:r>
              <a:rPr lang="en-US" dirty="0"/>
              <a:t>2) CACE</a:t>
            </a:r>
          </a:p>
          <a:p>
            <a:pPr lvl="1"/>
            <a:r>
              <a:rPr lang="en-US" dirty="0"/>
              <a:t>Second-best solution</a:t>
            </a:r>
          </a:p>
          <a:p>
            <a:pPr lvl="1"/>
            <a:r>
              <a:rPr lang="en-US" dirty="0"/>
              <a:t>Key:</a:t>
            </a:r>
          </a:p>
          <a:p>
            <a:pPr lvl="2"/>
            <a:r>
              <a:rPr lang="en-US" dirty="0"/>
              <a:t>Exclusion Restriction</a:t>
            </a:r>
          </a:p>
          <a:p>
            <a:pPr lvl="3"/>
            <a:r>
              <a:rPr lang="en-US" dirty="0"/>
              <a:t>Non-compliers aren’t affected by treatment</a:t>
            </a:r>
          </a:p>
          <a:p>
            <a:r>
              <a:rPr lang="en-US" dirty="0"/>
              <a:t>Better differentiation between Good/Bad features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80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Introductions:</a:t>
            </a:r>
          </a:p>
          <a:p>
            <a:pPr lvl="1"/>
            <a:r>
              <a:rPr lang="en-US" dirty="0">
                <a:hlinkClick r:id="rId2"/>
              </a:rPr>
              <a:t>http://www.columbia.edu/~ajc2241/Instrumental%20Variables%20Estimation%20in%20Political%20Science.pdf</a:t>
            </a:r>
            <a:endParaRPr lang="en-US" dirty="0"/>
          </a:p>
          <a:p>
            <a:pPr lvl="1"/>
            <a:r>
              <a:rPr lang="en-US" dirty="0"/>
              <a:t>p.17, </a:t>
            </a:r>
            <a:r>
              <a:rPr lang="en-US" dirty="0">
                <a:hlinkClick r:id="rId3"/>
              </a:rPr>
              <a:t>http://jee3.web.rice.edu/causal-inference.pdf</a:t>
            </a:r>
            <a:endParaRPr lang="en-US" dirty="0"/>
          </a:p>
          <a:p>
            <a:pPr lvl="1"/>
            <a:r>
              <a:rPr lang="en-US" dirty="0"/>
              <a:t>p. 551, </a:t>
            </a:r>
            <a:r>
              <a:rPr lang="en-US" dirty="0">
                <a:hlinkClick r:id="rId4"/>
              </a:rPr>
              <a:t>http://sekhon.berkeley.edu/causalinf/causalinf.pres.pdf</a:t>
            </a:r>
            <a:endParaRPr lang="en-US" dirty="0"/>
          </a:p>
          <a:p>
            <a:r>
              <a:rPr lang="en-US" dirty="0"/>
              <a:t>Math-heavy</a:t>
            </a:r>
          </a:p>
          <a:p>
            <a:pPr lvl="1"/>
            <a:r>
              <a:rPr lang="en-US" dirty="0">
                <a:hlinkClick r:id="rId5"/>
              </a:rPr>
              <a:t>http://imai.princeton.edu/teaching/files/iv.pdf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http://www.stats.ox.ac.uk/~evans/Counterfactuals/LectureNotes.pdf</a:t>
            </a:r>
            <a:endParaRPr lang="en-US" dirty="0"/>
          </a:p>
          <a:p>
            <a:r>
              <a:rPr lang="en-US" dirty="0"/>
              <a:t>Books</a:t>
            </a:r>
          </a:p>
          <a:p>
            <a:pPr lvl="1"/>
            <a:r>
              <a:rPr lang="en-US" dirty="0">
                <a:hlinkClick r:id="rId7"/>
              </a:rPr>
              <a:t>https://www.amazon.com/Field-Experiments-Design-Analysis-Interpretation/dp/0393979954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999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Easy to implement tracking can improve the value of A/B tests</a:t>
            </a:r>
          </a:p>
          <a:p>
            <a:pPr lvl="1"/>
            <a:r>
              <a:rPr lang="en-US" dirty="0"/>
              <a:t>e.g. Libra tests</a:t>
            </a:r>
          </a:p>
          <a:p>
            <a:pPr lvl="1"/>
            <a:r>
              <a:rPr lang="en-US" dirty="0"/>
              <a:t>Increase the </a:t>
            </a:r>
            <a:r>
              <a:rPr lang="en-US" i="1" dirty="0"/>
              <a:t>effective</a:t>
            </a:r>
            <a:r>
              <a:rPr lang="en-US" dirty="0"/>
              <a:t> sample size of our tests.</a:t>
            </a:r>
          </a:p>
          <a:p>
            <a:r>
              <a:rPr lang="en-US" dirty="0"/>
              <a:t>Why: </a:t>
            </a:r>
          </a:p>
          <a:p>
            <a:pPr lvl="1"/>
            <a:r>
              <a:rPr lang="en-US" dirty="0"/>
              <a:t>We run A/B tests to see if new features we make improve the site.</a:t>
            </a:r>
          </a:p>
          <a:p>
            <a:pPr lvl="1"/>
            <a:r>
              <a:rPr lang="en-US" dirty="0"/>
              <a:t>But we get a lot of null results – i.e. we’re not sure if we’re improving the site.</a:t>
            </a:r>
          </a:p>
          <a:p>
            <a:pPr lvl="2"/>
            <a:r>
              <a:rPr lang="en-US" dirty="0">
                <a:hlinkClick r:id="rId2"/>
              </a:rPr>
              <a:t>http://justinmrao.com/lewis_rao_nearimpossibility.pdf</a:t>
            </a:r>
            <a:endParaRPr lang="en-US" dirty="0"/>
          </a:p>
          <a:p>
            <a:r>
              <a:rPr lang="en-US" dirty="0"/>
              <a:t>How:</a:t>
            </a:r>
          </a:p>
          <a:p>
            <a:pPr lvl="1"/>
            <a:r>
              <a:rPr lang="en-US" dirty="0"/>
              <a:t>1) Track which users are exposed to variation content.</a:t>
            </a:r>
          </a:p>
          <a:p>
            <a:pPr lvl="2"/>
            <a:r>
              <a:rPr lang="en-US" dirty="0"/>
              <a:t>Two ways to un-muddy the waters</a:t>
            </a:r>
          </a:p>
          <a:p>
            <a:pPr lvl="1"/>
            <a:r>
              <a:rPr lang="en-US" dirty="0"/>
              <a:t>2) Use the tracking in analysis</a:t>
            </a:r>
          </a:p>
          <a:p>
            <a:pPr lvl="2"/>
            <a:r>
              <a:rPr lang="en-US" dirty="0"/>
              <a:t>Collaborate w/ analytics</a:t>
            </a:r>
          </a:p>
        </p:txBody>
      </p:sp>
    </p:spTree>
    <p:extLst>
      <p:ext uri="{BB962C8B-B14F-4D97-AF65-F5344CB8AC3E}">
        <p14:creationId xmlns:p14="http://schemas.microsoft.com/office/powerpoint/2010/main" val="1236079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Treatment = Variation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Compliance = took the treatment (took the medicine)</a:t>
            </a:r>
          </a:p>
          <a:p>
            <a:r>
              <a:rPr lang="en-US" dirty="0"/>
              <a:t>ITT = Intention to Treat Effect</a:t>
            </a:r>
          </a:p>
          <a:p>
            <a:pPr lvl="1"/>
            <a:r>
              <a:rPr lang="en-US" dirty="0"/>
              <a:t>Treatment </a:t>
            </a:r>
            <a:r>
              <a:rPr lang="en-US" dirty="0" err="1"/>
              <a:t>Avg</a:t>
            </a:r>
            <a:r>
              <a:rPr lang="en-US" dirty="0"/>
              <a:t> – Control </a:t>
            </a:r>
            <a:r>
              <a:rPr lang="en-US" dirty="0" err="1"/>
              <a:t>Avg</a:t>
            </a:r>
            <a:endParaRPr lang="en-US" dirty="0"/>
          </a:p>
          <a:p>
            <a:r>
              <a:rPr lang="en-US" dirty="0"/>
              <a:t>ATT = Average Treatment Effect among the Treated</a:t>
            </a:r>
          </a:p>
          <a:p>
            <a:pPr lvl="1"/>
            <a:r>
              <a:rPr lang="en-US" dirty="0"/>
              <a:t>Treatment – Control for the subset treated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531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Treatments only affect those who receive the treatment</a:t>
            </a:r>
          </a:p>
          <a:p>
            <a:pPr lvl="1"/>
            <a:r>
              <a:rPr lang="en-US" dirty="0"/>
              <a:t>i.e. The un-treated are just noise</a:t>
            </a:r>
          </a:p>
          <a:p>
            <a:r>
              <a:rPr lang="en-US" dirty="0"/>
              <a:t>We want to exclude the un-treated as much as possible while still measuring the causal effect of our treatments.</a:t>
            </a:r>
          </a:p>
          <a:p>
            <a:pPr lvl="2"/>
            <a:r>
              <a:rPr lang="en-US" dirty="0"/>
              <a:t>They only muddy the waters.</a:t>
            </a:r>
          </a:p>
          <a:p>
            <a:pPr lvl="3"/>
            <a:r>
              <a:rPr lang="en-US" dirty="0"/>
              <a:t>Random differences in behavior, propensity to behave</a:t>
            </a:r>
          </a:p>
          <a:p>
            <a:r>
              <a:rPr lang="en-US" dirty="0"/>
              <a:t>Increase power / reduce noise</a:t>
            </a:r>
          </a:p>
          <a:p>
            <a:pPr lvl="1"/>
            <a:r>
              <a:rPr lang="en-US" dirty="0"/>
              <a:t>Power: Likelihood of detecting treatment effects when they exist</a:t>
            </a:r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776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Two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variations of the Average Treatment Effect among Treated (ATT)</a:t>
            </a:r>
          </a:p>
          <a:p>
            <a:r>
              <a:rPr lang="en-US" dirty="0"/>
              <a:t>1) Complier Average Causal Effect (CACE)</a:t>
            </a:r>
          </a:p>
          <a:p>
            <a:pPr lvl="1"/>
            <a:r>
              <a:rPr lang="en-US" dirty="0"/>
              <a:t>Compliance only measurable among treatment group</a:t>
            </a:r>
          </a:p>
          <a:p>
            <a:r>
              <a:rPr lang="en-US" dirty="0"/>
              <a:t>2) Filtered Average Causal Effect (FACE)</a:t>
            </a:r>
          </a:p>
          <a:p>
            <a:pPr lvl="1"/>
            <a:r>
              <a:rPr lang="en-US" dirty="0"/>
              <a:t>Compliance can be measured among treatment and control</a:t>
            </a:r>
          </a:p>
          <a:p>
            <a:r>
              <a:rPr lang="en-US" dirty="0"/>
              <a:t>FACE is better, but not always possible</a:t>
            </a:r>
          </a:p>
          <a:p>
            <a:pPr lvl="1"/>
            <a:r>
              <a:rPr lang="en-US" dirty="0"/>
              <a:t>e.g. can’t always measure control compliance</a:t>
            </a:r>
          </a:p>
        </p:txBody>
      </p:sp>
    </p:spTree>
    <p:extLst>
      <p:ext uri="{BB962C8B-B14F-4D97-AF65-F5344CB8AC3E}">
        <p14:creationId xmlns:p14="http://schemas.microsoft.com/office/powerpoint/2010/main" val="1836051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 1: CACE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CACE = ITT / Percentage Who Complied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CACE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𝐼𝑇𝑇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𝐶𝑜𝑚𝑝𝑙𝑖𝑒𝑟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%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𝐶𝑜𝑚𝑝𝑙𝑖𝑒𝑟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𝐸𝑓𝑓𝑒𝑐𝑡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𝐶𝑜𝑚𝑝𝑙𝑖𝑒𝑟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%+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𝑁𝑜𝑛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𝑐𝑜𝑚𝑝𝑙𝑖𝑒𝑟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𝐸𝑓𝑓𝑒𝑐𝑡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𝑁𝑜𝑛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𝑐𝑜𝑚𝑝𝑙𝑖𝑒𝑟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%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𝐶𝑜𝑚𝑝𝑙𝑖𝑒𝑟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%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𝐶𝑜𝑚𝑝𝑙𝑖𝑒𝑟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𝐸𝑓𝑓𝑒𝑐𝑡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𝐶𝑜𝑚𝑝𝑙𝑖𝑒𝑟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%+0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𝐶𝑜𝑚𝑝𝑙𝑖𝑒𝑟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%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𝐶𝑜𝑚𝑝𝑙𝑖𝑒𝑟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𝐸𝑓𝑓𝑒𝑐𝑡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1800" b="0" i="1" strike="sngStrike" smtClean="0">
                            <a:latin typeface="Cambria Math" panose="02040503050406030204" pitchFamily="18" charset="0"/>
                          </a:rPr>
                          <m:t>𝐶𝑜𝑚𝑝𝑙𝑖𝑒𝑟</m:t>
                        </m:r>
                        <m:r>
                          <a:rPr lang="en-US" sz="1800" b="0" i="1" strike="sngStrike" smtClean="0">
                            <a:latin typeface="Cambria Math" panose="02040503050406030204" pitchFamily="18" charset="0"/>
                          </a:rPr>
                          <m:t> %</m:t>
                        </m:r>
                      </m:num>
                      <m:den>
                        <m:r>
                          <a:rPr lang="en-US" sz="1800" b="0" i="1" strike="sngStrike" smtClean="0">
                            <a:latin typeface="Cambria Math" panose="02040503050406030204" pitchFamily="18" charset="0"/>
                          </a:rPr>
                          <m:t>𝐶𝑜𝑚𝑝𝑙𝑖𝑒𝑟</m:t>
                        </m:r>
                        <m:r>
                          <a:rPr lang="en-US" sz="1800" b="0" i="1" strike="sngStrike" smtClean="0">
                            <a:latin typeface="Cambria Math" panose="02040503050406030204" pitchFamily="18" charset="0"/>
                          </a:rPr>
                          <m:t> %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𝐶𝑜𝑚𝑝𝑙𝑖𝑒𝑟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𝐸𝑓𝑓𝑒𝑐𝑡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Key assumption: Exclusion Restriction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Non-compliers aren’t affected by treatment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Hypothetical example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0534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CACE: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530" y="2619375"/>
            <a:ext cx="5790070" cy="3000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13" y="2619375"/>
            <a:ext cx="5201874" cy="26955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43075" y="1924050"/>
            <a:ext cx="21526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38925" y="1924050"/>
            <a:ext cx="22479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8175" y="5410200"/>
            <a:ext cx="11020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Hypothetical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Variation/Treatment: Button on right side of  the screen.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Click shows an image of me with a Harris’s hawk</a:t>
            </a:r>
          </a:p>
        </p:txBody>
      </p:sp>
    </p:spTree>
    <p:extLst>
      <p:ext uri="{BB962C8B-B14F-4D97-AF65-F5344CB8AC3E}">
        <p14:creationId xmlns:p14="http://schemas.microsoft.com/office/powerpoint/2010/main" val="3619712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CACE: Example, cont’d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0515600" cy="5086350"/>
              </a:xfrm>
            </p:spPr>
            <p:txBody>
              <a:bodyPr>
                <a:normAutofit fontScale="25000" lnSpcReduction="20000"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sz="5600" dirty="0"/>
                  <a:t>Treatment: Button on right side of the screen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5600" dirty="0"/>
                  <a:t>10% of variation participants clicked the button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US" sz="5600" dirty="0"/>
                  <a:t>Sales among clickers were $500 on average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5600" dirty="0"/>
                  <a:t>90% did not click the button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US" sz="5600" dirty="0"/>
                  <a:t>Sales were $0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5800" dirty="0"/>
                  <a:t>Control: $10 on average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6000" dirty="0"/>
                  <a:t>ITT = Average Treatment Value – Average Control Value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5600" dirty="0"/>
                  <a:t>ITT = (10% * $500 + 90% * $0) - $10 = $40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US" sz="5600" dirty="0"/>
                  <a:t>Effect looks small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5600" dirty="0"/>
                  <a:t>I’m saying the standard error is $80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US" sz="5600" dirty="0"/>
                  <a:t>Good chance it actually could be.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US" sz="5600" dirty="0"/>
                  <a:t>Results would be statistically insignificant</a:t>
                </a:r>
              </a:p>
              <a:p>
                <a:pPr marL="1143000" lvl="3">
                  <a:spcBef>
                    <a:spcPts val="1000"/>
                  </a:spcBef>
                </a:pPr>
                <a:r>
                  <a:rPr lang="en-US" sz="5600" dirty="0"/>
                  <a:t>Participants could have extremely variable blood pressure before the experiment.</a:t>
                </a:r>
              </a:p>
              <a:p>
                <a:pPr marL="1143000" lvl="3">
                  <a:spcBef>
                    <a:spcPts val="1000"/>
                  </a:spcBef>
                </a:pPr>
                <a:r>
                  <a:rPr lang="en-US" sz="5600" dirty="0"/>
                  <a:t>By chance, a high probability of observing a decrease of 2 simply by assigning too many low blood pressure types to receive the pills.</a:t>
                </a:r>
              </a:p>
              <a:p>
                <a:r>
                  <a:rPr lang="en-US" sz="5600" dirty="0"/>
                  <a:t>CACE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5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600" b="0" i="1" smtClean="0">
                            <a:latin typeface="Cambria Math" panose="02040503050406030204" pitchFamily="18" charset="0"/>
                          </a:rPr>
                          <m:t>𝐼𝑇𝑇</m:t>
                        </m:r>
                      </m:num>
                      <m:den>
                        <m:r>
                          <a:rPr lang="en-US" sz="5600" b="0" i="1" smtClean="0">
                            <a:latin typeface="Cambria Math" panose="02040503050406030204" pitchFamily="18" charset="0"/>
                          </a:rPr>
                          <m:t>𝐶𝑜𝑚𝑝𝑙𝑖𝑒𝑟</m:t>
                        </m:r>
                        <m:r>
                          <a:rPr lang="en-US" sz="5600" b="0" i="1" smtClean="0">
                            <a:latin typeface="Cambria Math" panose="02040503050406030204" pitchFamily="18" charset="0"/>
                          </a:rPr>
                          <m:t> %</m:t>
                        </m:r>
                      </m:den>
                    </m:f>
                    <m:r>
                      <a:rPr lang="en-US" sz="5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600" b="0" i="1" smtClean="0">
                            <a:latin typeface="Cambria Math" panose="02040503050406030204" pitchFamily="18" charset="0"/>
                          </a:rPr>
                          <m:t>$40</m:t>
                        </m:r>
                      </m:num>
                      <m:den>
                        <m:r>
                          <a:rPr lang="en-US" sz="5600" b="0" i="1" smtClean="0">
                            <a:latin typeface="Cambria Math" panose="02040503050406030204" pitchFamily="18" charset="0"/>
                          </a:rPr>
                          <m:t>0.1</m:t>
                        </m:r>
                      </m:den>
                    </m:f>
                    <m:r>
                      <a:rPr lang="en-US" sz="5600" b="0" i="1" smtClean="0">
                        <a:latin typeface="Cambria Math" panose="02040503050406030204" pitchFamily="18" charset="0"/>
                      </a:rPr>
                      <m:t>=$400</m:t>
                    </m:r>
                  </m:oMath>
                </a14:m>
                <a:endParaRPr lang="en-US" sz="5600" b="0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5600" dirty="0">
                    <a:latin typeface="Cambria Math" panose="02040503050406030204" pitchFamily="18" charset="0"/>
                  </a:rPr>
                  <a:t>Larger, more likely to be significant (SEs don’t increase too much)</a:t>
                </a:r>
              </a:p>
              <a:p>
                <a:r>
                  <a:rPr lang="en-US" sz="5600" dirty="0"/>
                  <a:t>Exclusion restriction: the treatment probably had very little effect on participants who didn’t click the button</a:t>
                </a:r>
                <a:endParaRPr lang="en-US" sz="5600" b="0" dirty="0">
                  <a:latin typeface="Cambria Math" panose="02040503050406030204" pitchFamily="18" charset="0"/>
                </a:endParaRPr>
              </a:p>
              <a:p>
                <a:pPr marL="685800" lvl="2">
                  <a:spcBef>
                    <a:spcPts val="1000"/>
                  </a:spcBef>
                </a:pPr>
                <a:endParaRPr lang="en-US" dirty="0"/>
              </a:p>
              <a:p>
                <a:pPr marL="457200" lvl="2" indent="0">
                  <a:spcBef>
                    <a:spcPts val="1000"/>
                  </a:spcBef>
                  <a:buNone/>
                </a:pPr>
                <a:endParaRPr lang="en-US" dirty="0"/>
              </a:p>
              <a:p>
                <a:pPr marL="685800" lvl="2">
                  <a:spcBef>
                    <a:spcPts val="1000"/>
                  </a:spcBef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0515600" cy="5086350"/>
              </a:xfrm>
              <a:blipFill>
                <a:blip r:embed="rId2"/>
                <a:stretch>
                  <a:fillRect l="-174" t="-1319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110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 2: 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Filtered Average Treatment Effect (FACE) = </a:t>
            </a:r>
          </a:p>
          <a:p>
            <a:pPr marL="457200" lvl="1" indent="0">
              <a:buNone/>
            </a:pPr>
            <a:r>
              <a:rPr lang="en-US" dirty="0"/>
              <a:t>Treatment </a:t>
            </a:r>
            <a:r>
              <a:rPr lang="en-US" dirty="0" err="1"/>
              <a:t>Avg</a:t>
            </a:r>
            <a:r>
              <a:rPr lang="en-US" dirty="0"/>
              <a:t> among Treated – Control </a:t>
            </a:r>
            <a:r>
              <a:rPr lang="en-US" dirty="0" err="1"/>
              <a:t>Avg</a:t>
            </a:r>
            <a:r>
              <a:rPr lang="en-US" dirty="0"/>
              <a:t> among Would Have Been Treated</a:t>
            </a:r>
          </a:p>
          <a:p>
            <a:pPr lvl="1"/>
            <a:r>
              <a:rPr lang="en-US" dirty="0"/>
              <a:t>example: Participants who took an experimental medicine vs would have</a:t>
            </a:r>
          </a:p>
          <a:p>
            <a:pPr lvl="1"/>
            <a:r>
              <a:rPr lang="en-US" dirty="0"/>
              <a:t>FACE is my term, special case of </a:t>
            </a:r>
            <a:r>
              <a:rPr lang="en-US" b="1" dirty="0"/>
              <a:t>Conditional Average Treatment Effect</a:t>
            </a:r>
          </a:p>
          <a:p>
            <a:r>
              <a:rPr lang="en-US" dirty="0"/>
              <a:t>Superior to CACE</a:t>
            </a:r>
          </a:p>
          <a:p>
            <a:pPr lvl="1"/>
            <a:r>
              <a:rPr lang="en-US" dirty="0"/>
              <a:t>Removes more noise</a:t>
            </a:r>
          </a:p>
          <a:p>
            <a:pPr lvl="1"/>
            <a:r>
              <a:rPr lang="en-US" dirty="0"/>
              <a:t>Higher-powered: more likely to detect effects if they exist</a:t>
            </a:r>
          </a:p>
          <a:p>
            <a:r>
              <a:rPr lang="en-US" dirty="0"/>
              <a:t>Use when: you can measure whether control users would have complied</a:t>
            </a:r>
          </a:p>
          <a:p>
            <a:r>
              <a:rPr lang="en-US" dirty="0"/>
              <a:t>Key assumption: </a:t>
            </a:r>
          </a:p>
          <a:p>
            <a:pPr lvl="1"/>
            <a:r>
              <a:rPr lang="en-US" dirty="0"/>
              <a:t>Treated were the same as the would have been treated.</a:t>
            </a:r>
          </a:p>
          <a:p>
            <a:pPr lvl="1"/>
            <a:r>
              <a:rPr lang="en-US" dirty="0"/>
              <a:t>Treated </a:t>
            </a:r>
            <a:r>
              <a:rPr lang="en-US" dirty="0" err="1"/>
              <a:t>Avg</a:t>
            </a:r>
            <a:r>
              <a:rPr lang="en-US" dirty="0"/>
              <a:t> would have been equal to the Would Have Been Treated if not treated.</a:t>
            </a:r>
          </a:p>
          <a:p>
            <a:pPr lvl="2"/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470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1051</Words>
  <Application>Microsoft Office PowerPoint</Application>
  <PresentationFormat>Widescreen</PresentationFormat>
  <Paragraphs>261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Increase Your Sample Size without  Increasing Your Sample Size</vt:lpstr>
      <vt:lpstr>Overview</vt:lpstr>
      <vt:lpstr>Background</vt:lpstr>
      <vt:lpstr>Theory</vt:lpstr>
      <vt:lpstr>Two Methods</vt:lpstr>
      <vt:lpstr>Method 1: CACE</vt:lpstr>
      <vt:lpstr>CACE: Example</vt:lpstr>
      <vt:lpstr>CACE: Example, cont’d</vt:lpstr>
      <vt:lpstr>Method 2: FACE</vt:lpstr>
      <vt:lpstr>FACE: Example</vt:lpstr>
      <vt:lpstr>FACE: Example, cont’d</vt:lpstr>
      <vt:lpstr>FACE: Example, cont’d</vt:lpstr>
      <vt:lpstr>FACE: Example, cont’d</vt:lpstr>
      <vt:lpstr>Conclusion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Increase Your Sample Size without  Increasing Your Sample Size</dc:title>
  <dc:creator>Jake Schumaker</dc:creator>
  <cp:lastModifiedBy>Jake Schumaker</cp:lastModifiedBy>
  <cp:revision>120</cp:revision>
  <dcterms:created xsi:type="dcterms:W3CDTF">2016-11-17T23:55:39Z</dcterms:created>
  <dcterms:modified xsi:type="dcterms:W3CDTF">2016-11-29T18:12:06Z</dcterms:modified>
</cp:coreProperties>
</file>