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58" r:id="rId5"/>
    <p:sldId id="261" r:id="rId6"/>
    <p:sldId id="262" r:id="rId7"/>
    <p:sldId id="264" r:id="rId8"/>
    <p:sldId id="266" r:id="rId9"/>
    <p:sldId id="267"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65"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7" d="100"/>
          <a:sy n="87" d="100"/>
        </p:scale>
        <p:origin x="82" y="13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54E876-7F4F-4E97-8C65-ABB897E22139}"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F69774EB-9469-49AF-8E41-B3F3D2B1E940}">
      <dgm:prSet/>
      <dgm:spPr/>
      <dgm:t>
        <a:bodyPr/>
        <a:lstStyle/>
        <a:p>
          <a:endParaRPr lang="en-US" dirty="0"/>
        </a:p>
      </dgm:t>
    </dgm:pt>
    <dgm:pt modelId="{DA40CC7D-0F76-4AB7-B0F1-2CA5A1624B44}" type="parTrans" cxnId="{AD8F6EC4-4EFD-495F-92B4-49E1156DC7A1}">
      <dgm:prSet/>
      <dgm:spPr/>
      <dgm:t>
        <a:bodyPr/>
        <a:lstStyle/>
        <a:p>
          <a:endParaRPr lang="en-US"/>
        </a:p>
      </dgm:t>
    </dgm:pt>
    <dgm:pt modelId="{570BDF9B-8A67-4E42-9D04-9E4E5225DE06}" type="sibTrans" cxnId="{AD8F6EC4-4EFD-495F-92B4-49E1156DC7A1}">
      <dgm:prSet/>
      <dgm:spPr/>
      <dgm:t>
        <a:bodyPr/>
        <a:lstStyle/>
        <a:p>
          <a:endParaRPr lang="en-US"/>
        </a:p>
      </dgm:t>
    </dgm:pt>
    <dgm:pt modelId="{778E062F-2AFC-4893-AB0E-27AC9EC58C11}">
      <dgm:prSet/>
      <dgm:spPr/>
      <dgm:t>
        <a:bodyPr/>
        <a:lstStyle/>
        <a:p>
          <a:endParaRPr lang="en-US" dirty="0"/>
        </a:p>
      </dgm:t>
    </dgm:pt>
    <dgm:pt modelId="{470D3D83-FA7B-447D-B839-9672F0AC6E32}" type="parTrans" cxnId="{D97BCB2B-98DB-40F0-86D2-957DB7C5DF3F}">
      <dgm:prSet/>
      <dgm:spPr/>
      <dgm:t>
        <a:bodyPr/>
        <a:lstStyle/>
        <a:p>
          <a:endParaRPr lang="en-US"/>
        </a:p>
      </dgm:t>
    </dgm:pt>
    <dgm:pt modelId="{FA495032-0728-43DC-B6B6-645DCA936A28}" type="sibTrans" cxnId="{D97BCB2B-98DB-40F0-86D2-957DB7C5DF3F}">
      <dgm:prSet/>
      <dgm:spPr/>
      <dgm:t>
        <a:bodyPr/>
        <a:lstStyle/>
        <a:p>
          <a:endParaRPr lang="en-US"/>
        </a:p>
      </dgm:t>
    </dgm:pt>
    <dgm:pt modelId="{F9375161-323D-48D7-A9A2-ADA77C5EFEEC}">
      <dgm:prSet/>
      <dgm:spPr/>
      <dgm:t>
        <a:bodyPr/>
        <a:lstStyle/>
        <a:p>
          <a:endParaRPr lang="en-US" dirty="0"/>
        </a:p>
      </dgm:t>
    </dgm:pt>
    <dgm:pt modelId="{7D16A483-4566-480A-8AA0-E9D6FE470BAB}" type="parTrans" cxnId="{69ED35DD-4C34-4AA8-A431-618647668BC6}">
      <dgm:prSet/>
      <dgm:spPr/>
      <dgm:t>
        <a:bodyPr/>
        <a:lstStyle/>
        <a:p>
          <a:endParaRPr lang="en-US"/>
        </a:p>
      </dgm:t>
    </dgm:pt>
    <dgm:pt modelId="{632D6CAA-6B24-40DA-B6F1-ED4BAF3F620F}" type="sibTrans" cxnId="{69ED35DD-4C34-4AA8-A431-618647668BC6}">
      <dgm:prSet/>
      <dgm:spPr/>
      <dgm:t>
        <a:bodyPr/>
        <a:lstStyle/>
        <a:p>
          <a:endParaRPr lang="en-US"/>
        </a:p>
      </dgm:t>
    </dgm:pt>
    <dgm:pt modelId="{CBCA796B-4DBF-4460-B73C-50110037BE6A}" type="pres">
      <dgm:prSet presAssocID="{D454E876-7F4F-4E97-8C65-ABB897E22139}" presName="vert0" presStyleCnt="0">
        <dgm:presLayoutVars>
          <dgm:dir/>
          <dgm:animOne val="branch"/>
          <dgm:animLvl val="lvl"/>
        </dgm:presLayoutVars>
      </dgm:prSet>
      <dgm:spPr/>
    </dgm:pt>
    <dgm:pt modelId="{D869C62E-04C2-4A4B-ABE6-6DD543679AB2}" type="pres">
      <dgm:prSet presAssocID="{F69774EB-9469-49AF-8E41-B3F3D2B1E940}" presName="thickLine" presStyleLbl="alignNode1" presStyleIdx="0" presStyleCnt="3"/>
      <dgm:spPr/>
    </dgm:pt>
    <dgm:pt modelId="{61C6AA6C-585A-4F8A-ADAA-5D0675B400CA}" type="pres">
      <dgm:prSet presAssocID="{F69774EB-9469-49AF-8E41-B3F3D2B1E940}" presName="horz1" presStyleCnt="0"/>
      <dgm:spPr/>
    </dgm:pt>
    <dgm:pt modelId="{103B74C5-0453-44FB-A5F6-7BFBF0E432F0}" type="pres">
      <dgm:prSet presAssocID="{F69774EB-9469-49AF-8E41-B3F3D2B1E940}" presName="tx1" presStyleLbl="revTx" presStyleIdx="0" presStyleCnt="3"/>
      <dgm:spPr/>
    </dgm:pt>
    <dgm:pt modelId="{8185E4FB-F2F2-4EFC-9D3C-1D2000CF7255}" type="pres">
      <dgm:prSet presAssocID="{F69774EB-9469-49AF-8E41-B3F3D2B1E940}" presName="vert1" presStyleCnt="0"/>
      <dgm:spPr/>
    </dgm:pt>
    <dgm:pt modelId="{8FADB394-3CC1-4034-AFFC-321E29C62A31}" type="pres">
      <dgm:prSet presAssocID="{778E062F-2AFC-4893-AB0E-27AC9EC58C11}" presName="thickLine" presStyleLbl="alignNode1" presStyleIdx="1" presStyleCnt="3"/>
      <dgm:spPr/>
    </dgm:pt>
    <dgm:pt modelId="{DA08C463-9F15-48FA-8AC6-1358BDF979AA}" type="pres">
      <dgm:prSet presAssocID="{778E062F-2AFC-4893-AB0E-27AC9EC58C11}" presName="horz1" presStyleCnt="0"/>
      <dgm:spPr/>
    </dgm:pt>
    <dgm:pt modelId="{0269459F-E7BC-443E-BC4D-77AB690789AE}" type="pres">
      <dgm:prSet presAssocID="{778E062F-2AFC-4893-AB0E-27AC9EC58C11}" presName="tx1" presStyleLbl="revTx" presStyleIdx="1" presStyleCnt="3"/>
      <dgm:spPr/>
    </dgm:pt>
    <dgm:pt modelId="{59C3EBC4-B60F-4BA1-9756-3041B8C8E83A}" type="pres">
      <dgm:prSet presAssocID="{778E062F-2AFC-4893-AB0E-27AC9EC58C11}" presName="vert1" presStyleCnt="0"/>
      <dgm:spPr/>
    </dgm:pt>
    <dgm:pt modelId="{AECC2918-6924-49B1-9D59-65CE499E709F}" type="pres">
      <dgm:prSet presAssocID="{F9375161-323D-48D7-A9A2-ADA77C5EFEEC}" presName="thickLine" presStyleLbl="alignNode1" presStyleIdx="2" presStyleCnt="3"/>
      <dgm:spPr/>
    </dgm:pt>
    <dgm:pt modelId="{C7CC0645-5B2D-4BB1-A7A9-564ABB895810}" type="pres">
      <dgm:prSet presAssocID="{F9375161-323D-48D7-A9A2-ADA77C5EFEEC}" presName="horz1" presStyleCnt="0"/>
      <dgm:spPr/>
    </dgm:pt>
    <dgm:pt modelId="{0546883F-41EA-4E54-9593-107F72873CD3}" type="pres">
      <dgm:prSet presAssocID="{F9375161-323D-48D7-A9A2-ADA77C5EFEEC}" presName="tx1" presStyleLbl="revTx" presStyleIdx="2" presStyleCnt="3"/>
      <dgm:spPr/>
    </dgm:pt>
    <dgm:pt modelId="{7D05AEC7-8F50-456D-8A81-4B2BE7DEAE9F}" type="pres">
      <dgm:prSet presAssocID="{F9375161-323D-48D7-A9A2-ADA77C5EFEEC}" presName="vert1" presStyleCnt="0"/>
      <dgm:spPr/>
    </dgm:pt>
  </dgm:ptLst>
  <dgm:cxnLst>
    <dgm:cxn modelId="{374F030C-C038-4B9D-B2A1-9BF79B70A9FC}" type="presOf" srcId="{778E062F-2AFC-4893-AB0E-27AC9EC58C11}" destId="{0269459F-E7BC-443E-BC4D-77AB690789AE}" srcOrd="0" destOrd="0" presId="urn:microsoft.com/office/officeart/2008/layout/LinedList"/>
    <dgm:cxn modelId="{DA2D5F0C-9B3B-41A7-BD27-A1267646D7DC}" type="presOf" srcId="{D454E876-7F4F-4E97-8C65-ABB897E22139}" destId="{CBCA796B-4DBF-4460-B73C-50110037BE6A}" srcOrd="0" destOrd="0" presId="urn:microsoft.com/office/officeart/2008/layout/LinedList"/>
    <dgm:cxn modelId="{D97BCB2B-98DB-40F0-86D2-957DB7C5DF3F}" srcId="{D454E876-7F4F-4E97-8C65-ABB897E22139}" destId="{778E062F-2AFC-4893-AB0E-27AC9EC58C11}" srcOrd="1" destOrd="0" parTransId="{470D3D83-FA7B-447D-B839-9672F0AC6E32}" sibTransId="{FA495032-0728-43DC-B6B6-645DCA936A28}"/>
    <dgm:cxn modelId="{AD8F6EC4-4EFD-495F-92B4-49E1156DC7A1}" srcId="{D454E876-7F4F-4E97-8C65-ABB897E22139}" destId="{F69774EB-9469-49AF-8E41-B3F3D2B1E940}" srcOrd="0" destOrd="0" parTransId="{DA40CC7D-0F76-4AB7-B0F1-2CA5A1624B44}" sibTransId="{570BDF9B-8A67-4E42-9D04-9E4E5225DE06}"/>
    <dgm:cxn modelId="{69ED35DD-4C34-4AA8-A431-618647668BC6}" srcId="{D454E876-7F4F-4E97-8C65-ABB897E22139}" destId="{F9375161-323D-48D7-A9A2-ADA77C5EFEEC}" srcOrd="2" destOrd="0" parTransId="{7D16A483-4566-480A-8AA0-E9D6FE470BAB}" sibTransId="{632D6CAA-6B24-40DA-B6F1-ED4BAF3F620F}"/>
    <dgm:cxn modelId="{B9DE7EE8-DDCA-48F4-815D-EC438D79C35D}" type="presOf" srcId="{F69774EB-9469-49AF-8E41-B3F3D2B1E940}" destId="{103B74C5-0453-44FB-A5F6-7BFBF0E432F0}" srcOrd="0" destOrd="0" presId="urn:microsoft.com/office/officeart/2008/layout/LinedList"/>
    <dgm:cxn modelId="{060E84FC-B329-47C7-945E-D9DA5951563B}" type="presOf" srcId="{F9375161-323D-48D7-A9A2-ADA77C5EFEEC}" destId="{0546883F-41EA-4E54-9593-107F72873CD3}" srcOrd="0" destOrd="0" presId="urn:microsoft.com/office/officeart/2008/layout/LinedList"/>
    <dgm:cxn modelId="{A74F3783-3090-4275-AB60-6B11105A8A0B}" type="presParOf" srcId="{CBCA796B-4DBF-4460-B73C-50110037BE6A}" destId="{D869C62E-04C2-4A4B-ABE6-6DD543679AB2}" srcOrd="0" destOrd="0" presId="urn:microsoft.com/office/officeart/2008/layout/LinedList"/>
    <dgm:cxn modelId="{8A96A07B-B9D5-4E38-BF7A-39A04068FD6C}" type="presParOf" srcId="{CBCA796B-4DBF-4460-B73C-50110037BE6A}" destId="{61C6AA6C-585A-4F8A-ADAA-5D0675B400CA}" srcOrd="1" destOrd="0" presId="urn:microsoft.com/office/officeart/2008/layout/LinedList"/>
    <dgm:cxn modelId="{B0FD5507-3CC2-4451-AFBC-B4338699B84A}" type="presParOf" srcId="{61C6AA6C-585A-4F8A-ADAA-5D0675B400CA}" destId="{103B74C5-0453-44FB-A5F6-7BFBF0E432F0}" srcOrd="0" destOrd="0" presId="urn:microsoft.com/office/officeart/2008/layout/LinedList"/>
    <dgm:cxn modelId="{5B948C78-88F9-4BF2-BE94-30BF03648052}" type="presParOf" srcId="{61C6AA6C-585A-4F8A-ADAA-5D0675B400CA}" destId="{8185E4FB-F2F2-4EFC-9D3C-1D2000CF7255}" srcOrd="1" destOrd="0" presId="urn:microsoft.com/office/officeart/2008/layout/LinedList"/>
    <dgm:cxn modelId="{EB95800F-2FCC-42FB-A5A8-1FF33EFE4FA2}" type="presParOf" srcId="{CBCA796B-4DBF-4460-B73C-50110037BE6A}" destId="{8FADB394-3CC1-4034-AFFC-321E29C62A31}" srcOrd="2" destOrd="0" presId="urn:microsoft.com/office/officeart/2008/layout/LinedList"/>
    <dgm:cxn modelId="{C058C823-631F-4F88-BA2A-9DF1AFA63E50}" type="presParOf" srcId="{CBCA796B-4DBF-4460-B73C-50110037BE6A}" destId="{DA08C463-9F15-48FA-8AC6-1358BDF979AA}" srcOrd="3" destOrd="0" presId="urn:microsoft.com/office/officeart/2008/layout/LinedList"/>
    <dgm:cxn modelId="{CC62E75E-F4B9-4AFC-A8E0-5D7DC0844CE0}" type="presParOf" srcId="{DA08C463-9F15-48FA-8AC6-1358BDF979AA}" destId="{0269459F-E7BC-443E-BC4D-77AB690789AE}" srcOrd="0" destOrd="0" presId="urn:microsoft.com/office/officeart/2008/layout/LinedList"/>
    <dgm:cxn modelId="{47ED5162-FFF8-4026-AE1E-D25A7A8255E8}" type="presParOf" srcId="{DA08C463-9F15-48FA-8AC6-1358BDF979AA}" destId="{59C3EBC4-B60F-4BA1-9756-3041B8C8E83A}" srcOrd="1" destOrd="0" presId="urn:microsoft.com/office/officeart/2008/layout/LinedList"/>
    <dgm:cxn modelId="{018C5E08-54A9-4465-B93C-DC787494C9E0}" type="presParOf" srcId="{CBCA796B-4DBF-4460-B73C-50110037BE6A}" destId="{AECC2918-6924-49B1-9D59-65CE499E709F}" srcOrd="4" destOrd="0" presId="urn:microsoft.com/office/officeart/2008/layout/LinedList"/>
    <dgm:cxn modelId="{12B2159E-5DCD-4445-949B-0EA4924C7365}" type="presParOf" srcId="{CBCA796B-4DBF-4460-B73C-50110037BE6A}" destId="{C7CC0645-5B2D-4BB1-A7A9-564ABB895810}" srcOrd="5" destOrd="0" presId="urn:microsoft.com/office/officeart/2008/layout/LinedList"/>
    <dgm:cxn modelId="{EA2FD250-B7DC-414D-806F-33F14B5281E4}" type="presParOf" srcId="{C7CC0645-5B2D-4BB1-A7A9-564ABB895810}" destId="{0546883F-41EA-4E54-9593-107F72873CD3}" srcOrd="0" destOrd="0" presId="urn:microsoft.com/office/officeart/2008/layout/LinedList"/>
    <dgm:cxn modelId="{7F02F24D-3182-4637-B633-D1339936935F}" type="presParOf" srcId="{C7CC0645-5B2D-4BB1-A7A9-564ABB895810}" destId="{7D05AEC7-8F50-456D-8A81-4B2BE7DEAE9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54E876-7F4F-4E97-8C65-ABB897E22139}"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F69774EB-9469-49AF-8E41-B3F3D2B1E940}">
      <dgm:prSet/>
      <dgm:spPr/>
      <dgm:t>
        <a:bodyPr/>
        <a:lstStyle/>
        <a:p>
          <a:endParaRPr lang="en-US" dirty="0"/>
        </a:p>
      </dgm:t>
    </dgm:pt>
    <dgm:pt modelId="{DA40CC7D-0F76-4AB7-B0F1-2CA5A1624B44}" type="parTrans" cxnId="{AD8F6EC4-4EFD-495F-92B4-49E1156DC7A1}">
      <dgm:prSet/>
      <dgm:spPr/>
      <dgm:t>
        <a:bodyPr/>
        <a:lstStyle/>
        <a:p>
          <a:endParaRPr lang="en-US"/>
        </a:p>
      </dgm:t>
    </dgm:pt>
    <dgm:pt modelId="{570BDF9B-8A67-4E42-9D04-9E4E5225DE06}" type="sibTrans" cxnId="{AD8F6EC4-4EFD-495F-92B4-49E1156DC7A1}">
      <dgm:prSet/>
      <dgm:spPr/>
      <dgm:t>
        <a:bodyPr/>
        <a:lstStyle/>
        <a:p>
          <a:endParaRPr lang="en-US"/>
        </a:p>
      </dgm:t>
    </dgm:pt>
    <dgm:pt modelId="{778E062F-2AFC-4893-AB0E-27AC9EC58C11}">
      <dgm:prSet/>
      <dgm:spPr/>
      <dgm:t>
        <a:bodyPr/>
        <a:lstStyle/>
        <a:p>
          <a:endParaRPr lang="en-US" dirty="0"/>
        </a:p>
      </dgm:t>
    </dgm:pt>
    <dgm:pt modelId="{470D3D83-FA7B-447D-B839-9672F0AC6E32}" type="parTrans" cxnId="{D97BCB2B-98DB-40F0-86D2-957DB7C5DF3F}">
      <dgm:prSet/>
      <dgm:spPr/>
      <dgm:t>
        <a:bodyPr/>
        <a:lstStyle/>
        <a:p>
          <a:endParaRPr lang="en-US"/>
        </a:p>
      </dgm:t>
    </dgm:pt>
    <dgm:pt modelId="{FA495032-0728-43DC-B6B6-645DCA936A28}" type="sibTrans" cxnId="{D97BCB2B-98DB-40F0-86D2-957DB7C5DF3F}">
      <dgm:prSet/>
      <dgm:spPr/>
      <dgm:t>
        <a:bodyPr/>
        <a:lstStyle/>
        <a:p>
          <a:endParaRPr lang="en-US"/>
        </a:p>
      </dgm:t>
    </dgm:pt>
    <dgm:pt modelId="{F9375161-323D-48D7-A9A2-ADA77C5EFEEC}">
      <dgm:prSet/>
      <dgm:spPr/>
      <dgm:t>
        <a:bodyPr/>
        <a:lstStyle/>
        <a:p>
          <a:endParaRPr lang="en-US" dirty="0"/>
        </a:p>
      </dgm:t>
    </dgm:pt>
    <dgm:pt modelId="{7D16A483-4566-480A-8AA0-E9D6FE470BAB}" type="parTrans" cxnId="{69ED35DD-4C34-4AA8-A431-618647668BC6}">
      <dgm:prSet/>
      <dgm:spPr/>
      <dgm:t>
        <a:bodyPr/>
        <a:lstStyle/>
        <a:p>
          <a:endParaRPr lang="en-US"/>
        </a:p>
      </dgm:t>
    </dgm:pt>
    <dgm:pt modelId="{632D6CAA-6B24-40DA-B6F1-ED4BAF3F620F}" type="sibTrans" cxnId="{69ED35DD-4C34-4AA8-A431-618647668BC6}">
      <dgm:prSet/>
      <dgm:spPr/>
      <dgm:t>
        <a:bodyPr/>
        <a:lstStyle/>
        <a:p>
          <a:endParaRPr lang="en-US"/>
        </a:p>
      </dgm:t>
    </dgm:pt>
    <dgm:pt modelId="{CBCA796B-4DBF-4460-B73C-50110037BE6A}" type="pres">
      <dgm:prSet presAssocID="{D454E876-7F4F-4E97-8C65-ABB897E22139}" presName="vert0" presStyleCnt="0">
        <dgm:presLayoutVars>
          <dgm:dir/>
          <dgm:animOne val="branch"/>
          <dgm:animLvl val="lvl"/>
        </dgm:presLayoutVars>
      </dgm:prSet>
      <dgm:spPr/>
    </dgm:pt>
    <dgm:pt modelId="{D869C62E-04C2-4A4B-ABE6-6DD543679AB2}" type="pres">
      <dgm:prSet presAssocID="{F69774EB-9469-49AF-8E41-B3F3D2B1E940}" presName="thickLine" presStyleLbl="alignNode1" presStyleIdx="0" presStyleCnt="3"/>
      <dgm:spPr/>
    </dgm:pt>
    <dgm:pt modelId="{61C6AA6C-585A-4F8A-ADAA-5D0675B400CA}" type="pres">
      <dgm:prSet presAssocID="{F69774EB-9469-49AF-8E41-B3F3D2B1E940}" presName="horz1" presStyleCnt="0"/>
      <dgm:spPr/>
    </dgm:pt>
    <dgm:pt modelId="{103B74C5-0453-44FB-A5F6-7BFBF0E432F0}" type="pres">
      <dgm:prSet presAssocID="{F69774EB-9469-49AF-8E41-B3F3D2B1E940}" presName="tx1" presStyleLbl="revTx" presStyleIdx="0" presStyleCnt="3"/>
      <dgm:spPr/>
    </dgm:pt>
    <dgm:pt modelId="{8185E4FB-F2F2-4EFC-9D3C-1D2000CF7255}" type="pres">
      <dgm:prSet presAssocID="{F69774EB-9469-49AF-8E41-B3F3D2B1E940}" presName="vert1" presStyleCnt="0"/>
      <dgm:spPr/>
    </dgm:pt>
    <dgm:pt modelId="{8FADB394-3CC1-4034-AFFC-321E29C62A31}" type="pres">
      <dgm:prSet presAssocID="{778E062F-2AFC-4893-AB0E-27AC9EC58C11}" presName="thickLine" presStyleLbl="alignNode1" presStyleIdx="1" presStyleCnt="3"/>
      <dgm:spPr/>
    </dgm:pt>
    <dgm:pt modelId="{DA08C463-9F15-48FA-8AC6-1358BDF979AA}" type="pres">
      <dgm:prSet presAssocID="{778E062F-2AFC-4893-AB0E-27AC9EC58C11}" presName="horz1" presStyleCnt="0"/>
      <dgm:spPr/>
    </dgm:pt>
    <dgm:pt modelId="{0269459F-E7BC-443E-BC4D-77AB690789AE}" type="pres">
      <dgm:prSet presAssocID="{778E062F-2AFC-4893-AB0E-27AC9EC58C11}" presName="tx1" presStyleLbl="revTx" presStyleIdx="1" presStyleCnt="3"/>
      <dgm:spPr/>
    </dgm:pt>
    <dgm:pt modelId="{59C3EBC4-B60F-4BA1-9756-3041B8C8E83A}" type="pres">
      <dgm:prSet presAssocID="{778E062F-2AFC-4893-AB0E-27AC9EC58C11}" presName="vert1" presStyleCnt="0"/>
      <dgm:spPr/>
    </dgm:pt>
    <dgm:pt modelId="{AECC2918-6924-49B1-9D59-65CE499E709F}" type="pres">
      <dgm:prSet presAssocID="{F9375161-323D-48D7-A9A2-ADA77C5EFEEC}" presName="thickLine" presStyleLbl="alignNode1" presStyleIdx="2" presStyleCnt="3"/>
      <dgm:spPr/>
    </dgm:pt>
    <dgm:pt modelId="{C7CC0645-5B2D-4BB1-A7A9-564ABB895810}" type="pres">
      <dgm:prSet presAssocID="{F9375161-323D-48D7-A9A2-ADA77C5EFEEC}" presName="horz1" presStyleCnt="0"/>
      <dgm:spPr/>
    </dgm:pt>
    <dgm:pt modelId="{0546883F-41EA-4E54-9593-107F72873CD3}" type="pres">
      <dgm:prSet presAssocID="{F9375161-323D-48D7-A9A2-ADA77C5EFEEC}" presName="tx1" presStyleLbl="revTx" presStyleIdx="2" presStyleCnt="3"/>
      <dgm:spPr/>
    </dgm:pt>
    <dgm:pt modelId="{7D05AEC7-8F50-456D-8A81-4B2BE7DEAE9F}" type="pres">
      <dgm:prSet presAssocID="{F9375161-323D-48D7-A9A2-ADA77C5EFEEC}" presName="vert1" presStyleCnt="0"/>
      <dgm:spPr/>
    </dgm:pt>
  </dgm:ptLst>
  <dgm:cxnLst>
    <dgm:cxn modelId="{374F030C-C038-4B9D-B2A1-9BF79B70A9FC}" type="presOf" srcId="{778E062F-2AFC-4893-AB0E-27AC9EC58C11}" destId="{0269459F-E7BC-443E-BC4D-77AB690789AE}" srcOrd="0" destOrd="0" presId="urn:microsoft.com/office/officeart/2008/layout/LinedList"/>
    <dgm:cxn modelId="{DA2D5F0C-9B3B-41A7-BD27-A1267646D7DC}" type="presOf" srcId="{D454E876-7F4F-4E97-8C65-ABB897E22139}" destId="{CBCA796B-4DBF-4460-B73C-50110037BE6A}" srcOrd="0" destOrd="0" presId="urn:microsoft.com/office/officeart/2008/layout/LinedList"/>
    <dgm:cxn modelId="{D97BCB2B-98DB-40F0-86D2-957DB7C5DF3F}" srcId="{D454E876-7F4F-4E97-8C65-ABB897E22139}" destId="{778E062F-2AFC-4893-AB0E-27AC9EC58C11}" srcOrd="1" destOrd="0" parTransId="{470D3D83-FA7B-447D-B839-9672F0AC6E32}" sibTransId="{FA495032-0728-43DC-B6B6-645DCA936A28}"/>
    <dgm:cxn modelId="{AD8F6EC4-4EFD-495F-92B4-49E1156DC7A1}" srcId="{D454E876-7F4F-4E97-8C65-ABB897E22139}" destId="{F69774EB-9469-49AF-8E41-B3F3D2B1E940}" srcOrd="0" destOrd="0" parTransId="{DA40CC7D-0F76-4AB7-B0F1-2CA5A1624B44}" sibTransId="{570BDF9B-8A67-4E42-9D04-9E4E5225DE06}"/>
    <dgm:cxn modelId="{69ED35DD-4C34-4AA8-A431-618647668BC6}" srcId="{D454E876-7F4F-4E97-8C65-ABB897E22139}" destId="{F9375161-323D-48D7-A9A2-ADA77C5EFEEC}" srcOrd="2" destOrd="0" parTransId="{7D16A483-4566-480A-8AA0-E9D6FE470BAB}" sibTransId="{632D6CAA-6B24-40DA-B6F1-ED4BAF3F620F}"/>
    <dgm:cxn modelId="{B9DE7EE8-DDCA-48F4-815D-EC438D79C35D}" type="presOf" srcId="{F69774EB-9469-49AF-8E41-B3F3D2B1E940}" destId="{103B74C5-0453-44FB-A5F6-7BFBF0E432F0}" srcOrd="0" destOrd="0" presId="urn:microsoft.com/office/officeart/2008/layout/LinedList"/>
    <dgm:cxn modelId="{060E84FC-B329-47C7-945E-D9DA5951563B}" type="presOf" srcId="{F9375161-323D-48D7-A9A2-ADA77C5EFEEC}" destId="{0546883F-41EA-4E54-9593-107F72873CD3}" srcOrd="0" destOrd="0" presId="urn:microsoft.com/office/officeart/2008/layout/LinedList"/>
    <dgm:cxn modelId="{A74F3783-3090-4275-AB60-6B11105A8A0B}" type="presParOf" srcId="{CBCA796B-4DBF-4460-B73C-50110037BE6A}" destId="{D869C62E-04C2-4A4B-ABE6-6DD543679AB2}" srcOrd="0" destOrd="0" presId="urn:microsoft.com/office/officeart/2008/layout/LinedList"/>
    <dgm:cxn modelId="{8A96A07B-B9D5-4E38-BF7A-39A04068FD6C}" type="presParOf" srcId="{CBCA796B-4DBF-4460-B73C-50110037BE6A}" destId="{61C6AA6C-585A-4F8A-ADAA-5D0675B400CA}" srcOrd="1" destOrd="0" presId="urn:microsoft.com/office/officeart/2008/layout/LinedList"/>
    <dgm:cxn modelId="{B0FD5507-3CC2-4451-AFBC-B4338699B84A}" type="presParOf" srcId="{61C6AA6C-585A-4F8A-ADAA-5D0675B400CA}" destId="{103B74C5-0453-44FB-A5F6-7BFBF0E432F0}" srcOrd="0" destOrd="0" presId="urn:microsoft.com/office/officeart/2008/layout/LinedList"/>
    <dgm:cxn modelId="{5B948C78-88F9-4BF2-BE94-30BF03648052}" type="presParOf" srcId="{61C6AA6C-585A-4F8A-ADAA-5D0675B400CA}" destId="{8185E4FB-F2F2-4EFC-9D3C-1D2000CF7255}" srcOrd="1" destOrd="0" presId="urn:microsoft.com/office/officeart/2008/layout/LinedList"/>
    <dgm:cxn modelId="{EB95800F-2FCC-42FB-A5A8-1FF33EFE4FA2}" type="presParOf" srcId="{CBCA796B-4DBF-4460-B73C-50110037BE6A}" destId="{8FADB394-3CC1-4034-AFFC-321E29C62A31}" srcOrd="2" destOrd="0" presId="urn:microsoft.com/office/officeart/2008/layout/LinedList"/>
    <dgm:cxn modelId="{C058C823-631F-4F88-BA2A-9DF1AFA63E50}" type="presParOf" srcId="{CBCA796B-4DBF-4460-B73C-50110037BE6A}" destId="{DA08C463-9F15-48FA-8AC6-1358BDF979AA}" srcOrd="3" destOrd="0" presId="urn:microsoft.com/office/officeart/2008/layout/LinedList"/>
    <dgm:cxn modelId="{CC62E75E-F4B9-4AFC-A8E0-5D7DC0844CE0}" type="presParOf" srcId="{DA08C463-9F15-48FA-8AC6-1358BDF979AA}" destId="{0269459F-E7BC-443E-BC4D-77AB690789AE}" srcOrd="0" destOrd="0" presId="urn:microsoft.com/office/officeart/2008/layout/LinedList"/>
    <dgm:cxn modelId="{47ED5162-FFF8-4026-AE1E-D25A7A8255E8}" type="presParOf" srcId="{DA08C463-9F15-48FA-8AC6-1358BDF979AA}" destId="{59C3EBC4-B60F-4BA1-9756-3041B8C8E83A}" srcOrd="1" destOrd="0" presId="urn:microsoft.com/office/officeart/2008/layout/LinedList"/>
    <dgm:cxn modelId="{018C5E08-54A9-4465-B93C-DC787494C9E0}" type="presParOf" srcId="{CBCA796B-4DBF-4460-B73C-50110037BE6A}" destId="{AECC2918-6924-49B1-9D59-65CE499E709F}" srcOrd="4" destOrd="0" presId="urn:microsoft.com/office/officeart/2008/layout/LinedList"/>
    <dgm:cxn modelId="{12B2159E-5DCD-4445-949B-0EA4924C7365}" type="presParOf" srcId="{CBCA796B-4DBF-4460-B73C-50110037BE6A}" destId="{C7CC0645-5B2D-4BB1-A7A9-564ABB895810}" srcOrd="5" destOrd="0" presId="urn:microsoft.com/office/officeart/2008/layout/LinedList"/>
    <dgm:cxn modelId="{EA2FD250-B7DC-414D-806F-33F14B5281E4}" type="presParOf" srcId="{C7CC0645-5B2D-4BB1-A7A9-564ABB895810}" destId="{0546883F-41EA-4E54-9593-107F72873CD3}" srcOrd="0" destOrd="0" presId="urn:microsoft.com/office/officeart/2008/layout/LinedList"/>
    <dgm:cxn modelId="{7F02F24D-3182-4637-B633-D1339936935F}" type="presParOf" srcId="{C7CC0645-5B2D-4BB1-A7A9-564ABB895810}" destId="{7D05AEC7-8F50-456D-8A81-4B2BE7DEAE9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9C62E-04C2-4A4B-ABE6-6DD543679AB2}">
      <dsp:nvSpPr>
        <dsp:cNvPr id="0" name=""/>
        <dsp:cNvSpPr/>
      </dsp:nvSpPr>
      <dsp:spPr>
        <a:xfrm>
          <a:off x="0" y="2604"/>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3B74C5-0453-44FB-A5F6-7BFBF0E432F0}">
      <dsp:nvSpPr>
        <dsp:cNvPr id="0" name=""/>
        <dsp:cNvSpPr/>
      </dsp:nvSpPr>
      <dsp:spPr>
        <a:xfrm>
          <a:off x="0" y="2604"/>
          <a:ext cx="6096000" cy="1776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2604"/>
        <a:ext cx="6096000" cy="1776263"/>
      </dsp:txXfrm>
    </dsp:sp>
    <dsp:sp modelId="{8FADB394-3CC1-4034-AFFC-321E29C62A31}">
      <dsp:nvSpPr>
        <dsp:cNvPr id="0" name=""/>
        <dsp:cNvSpPr/>
      </dsp:nvSpPr>
      <dsp:spPr>
        <a:xfrm>
          <a:off x="0" y="1778868"/>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69459F-E7BC-443E-BC4D-77AB690789AE}">
      <dsp:nvSpPr>
        <dsp:cNvPr id="0" name=""/>
        <dsp:cNvSpPr/>
      </dsp:nvSpPr>
      <dsp:spPr>
        <a:xfrm>
          <a:off x="0" y="1778868"/>
          <a:ext cx="6096000" cy="1776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1778868"/>
        <a:ext cx="6096000" cy="1776263"/>
      </dsp:txXfrm>
    </dsp:sp>
    <dsp:sp modelId="{AECC2918-6924-49B1-9D59-65CE499E709F}">
      <dsp:nvSpPr>
        <dsp:cNvPr id="0" name=""/>
        <dsp:cNvSpPr/>
      </dsp:nvSpPr>
      <dsp:spPr>
        <a:xfrm>
          <a:off x="0" y="3555131"/>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46883F-41EA-4E54-9593-107F72873CD3}">
      <dsp:nvSpPr>
        <dsp:cNvPr id="0" name=""/>
        <dsp:cNvSpPr/>
      </dsp:nvSpPr>
      <dsp:spPr>
        <a:xfrm>
          <a:off x="0" y="3555131"/>
          <a:ext cx="6096000" cy="1776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3555131"/>
        <a:ext cx="6096000" cy="17762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9C62E-04C2-4A4B-ABE6-6DD543679AB2}">
      <dsp:nvSpPr>
        <dsp:cNvPr id="0" name=""/>
        <dsp:cNvSpPr/>
      </dsp:nvSpPr>
      <dsp:spPr>
        <a:xfrm>
          <a:off x="0" y="2604"/>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3B74C5-0453-44FB-A5F6-7BFBF0E432F0}">
      <dsp:nvSpPr>
        <dsp:cNvPr id="0" name=""/>
        <dsp:cNvSpPr/>
      </dsp:nvSpPr>
      <dsp:spPr>
        <a:xfrm>
          <a:off x="0" y="2604"/>
          <a:ext cx="6096000" cy="1776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2604"/>
        <a:ext cx="6096000" cy="1776263"/>
      </dsp:txXfrm>
    </dsp:sp>
    <dsp:sp modelId="{8FADB394-3CC1-4034-AFFC-321E29C62A31}">
      <dsp:nvSpPr>
        <dsp:cNvPr id="0" name=""/>
        <dsp:cNvSpPr/>
      </dsp:nvSpPr>
      <dsp:spPr>
        <a:xfrm>
          <a:off x="0" y="1778868"/>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69459F-E7BC-443E-BC4D-77AB690789AE}">
      <dsp:nvSpPr>
        <dsp:cNvPr id="0" name=""/>
        <dsp:cNvSpPr/>
      </dsp:nvSpPr>
      <dsp:spPr>
        <a:xfrm>
          <a:off x="0" y="1778868"/>
          <a:ext cx="6096000" cy="1776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1778868"/>
        <a:ext cx="6096000" cy="1776263"/>
      </dsp:txXfrm>
    </dsp:sp>
    <dsp:sp modelId="{AECC2918-6924-49B1-9D59-65CE499E709F}">
      <dsp:nvSpPr>
        <dsp:cNvPr id="0" name=""/>
        <dsp:cNvSpPr/>
      </dsp:nvSpPr>
      <dsp:spPr>
        <a:xfrm>
          <a:off x="0" y="3555131"/>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46883F-41EA-4E54-9593-107F72873CD3}">
      <dsp:nvSpPr>
        <dsp:cNvPr id="0" name=""/>
        <dsp:cNvSpPr/>
      </dsp:nvSpPr>
      <dsp:spPr>
        <a:xfrm>
          <a:off x="0" y="3555131"/>
          <a:ext cx="6096000" cy="1776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3555131"/>
        <a:ext cx="6096000" cy="177626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7/9/2021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68365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7/9/2021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1874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7/9/2021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24809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7/9/2021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60339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7/9/2021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13797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7/9/2021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86679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7/9/2021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82760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7/9/2021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3046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7/9/2021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9353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7/9/2021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6558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7/9/2021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48094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7/9/2021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823779314"/>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AE86F2D4-B4DC-4B06-815E-8E481DFB02B4}"/>
              </a:ext>
            </a:extLst>
          </p:cNvPr>
          <p:cNvPicPr>
            <a:picLocks noChangeAspect="1"/>
          </p:cNvPicPr>
          <p:nvPr/>
        </p:nvPicPr>
        <p:blipFill rotWithShape="1">
          <a:blip r:embed="rId2"/>
          <a:srcRect t="5272" b="7180"/>
          <a:stretch/>
        </p:blipFill>
        <p:spPr>
          <a:xfrm>
            <a:off x="20" y="-1"/>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11"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itle 2">
            <a:extLst>
              <a:ext uri="{FF2B5EF4-FFF2-40B4-BE49-F238E27FC236}">
                <a16:creationId xmlns:a16="http://schemas.microsoft.com/office/drawing/2014/main" id="{B3342615-BD0B-4672-981E-C73302A42244}"/>
              </a:ext>
            </a:extLst>
          </p:cNvPr>
          <p:cNvSpPr>
            <a:spLocks noGrp="1"/>
          </p:cNvSpPr>
          <p:nvPr>
            <p:ph type="subTitle" idx="1"/>
          </p:nvPr>
        </p:nvSpPr>
        <p:spPr>
          <a:xfrm>
            <a:off x="762000" y="4571999"/>
            <a:ext cx="4572000" cy="1524000"/>
          </a:xfrm>
        </p:spPr>
        <p:txBody>
          <a:bodyPr anchor="b">
            <a:normAutofit/>
          </a:bodyPr>
          <a:lstStyle/>
          <a:p>
            <a:pPr algn="l">
              <a:lnSpc>
                <a:spcPct val="115000"/>
              </a:lnSpc>
            </a:pPr>
            <a:r>
              <a:rPr lang="en-US" sz="2200" dirty="0"/>
              <a:t>Jacob Ellison</a:t>
            </a:r>
          </a:p>
          <a:p>
            <a:pPr algn="l">
              <a:lnSpc>
                <a:spcPct val="115000"/>
              </a:lnSpc>
            </a:pPr>
            <a:r>
              <a:rPr lang="en-US" sz="2200" dirty="0"/>
              <a:t>Metis Deep Learning Module</a:t>
            </a:r>
          </a:p>
          <a:p>
            <a:pPr algn="l">
              <a:lnSpc>
                <a:spcPct val="115000"/>
              </a:lnSpc>
            </a:pPr>
            <a:r>
              <a:rPr lang="en-US" sz="2200" dirty="0"/>
              <a:t>7/9/2021</a:t>
            </a:r>
          </a:p>
        </p:txBody>
      </p:sp>
      <p:sp>
        <p:nvSpPr>
          <p:cNvPr id="2" name="Title 1">
            <a:extLst>
              <a:ext uri="{FF2B5EF4-FFF2-40B4-BE49-F238E27FC236}">
                <a16:creationId xmlns:a16="http://schemas.microsoft.com/office/drawing/2014/main" id="{6C48B323-5E37-4B00-A17D-D0548D78BB1E}"/>
              </a:ext>
            </a:extLst>
          </p:cNvPr>
          <p:cNvSpPr>
            <a:spLocks noGrp="1"/>
          </p:cNvSpPr>
          <p:nvPr>
            <p:ph type="ctrTitle"/>
          </p:nvPr>
        </p:nvSpPr>
        <p:spPr>
          <a:xfrm>
            <a:off x="762000" y="2299787"/>
            <a:ext cx="4572000" cy="2286000"/>
          </a:xfrm>
        </p:spPr>
        <p:txBody>
          <a:bodyPr>
            <a:normAutofit/>
          </a:bodyPr>
          <a:lstStyle/>
          <a:p>
            <a:pPr algn="l"/>
            <a:r>
              <a:rPr lang="en-US" sz="4400"/>
              <a:t>Neural Network Chess Engine in Python</a:t>
            </a:r>
          </a:p>
        </p:txBody>
      </p:sp>
    </p:spTree>
    <p:extLst>
      <p:ext uri="{BB962C8B-B14F-4D97-AF65-F5344CB8AC3E}">
        <p14:creationId xmlns:p14="http://schemas.microsoft.com/office/powerpoint/2010/main" val="83730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6C98-56FA-4F0D-A2A1-D67001E3B9D6}"/>
              </a:ext>
            </a:extLst>
          </p:cNvPr>
          <p:cNvSpPr>
            <a:spLocks noGrp="1"/>
          </p:cNvSpPr>
          <p:nvPr>
            <p:ph type="title"/>
          </p:nvPr>
        </p:nvSpPr>
        <p:spPr>
          <a:xfrm>
            <a:off x="451883" y="-209107"/>
            <a:ext cx="5334000" cy="1524000"/>
          </a:xfrm>
        </p:spPr>
        <p:txBody>
          <a:bodyPr>
            <a:normAutofit/>
          </a:bodyPr>
          <a:lstStyle/>
          <a:p>
            <a:r>
              <a:rPr lang="en-US" sz="4800" dirty="0"/>
              <a:t>Move 1b</a:t>
            </a:r>
          </a:p>
        </p:txBody>
      </p:sp>
      <p:pic>
        <p:nvPicPr>
          <p:cNvPr id="4" name="Picture 3">
            <a:extLst>
              <a:ext uri="{FF2B5EF4-FFF2-40B4-BE49-F238E27FC236}">
                <a16:creationId xmlns:a16="http://schemas.microsoft.com/office/drawing/2014/main" id="{61912E9E-DEFF-4FDE-BF16-825E392823EE}"/>
              </a:ext>
            </a:extLst>
          </p:cNvPr>
          <p:cNvPicPr>
            <a:picLocks noChangeAspect="1"/>
          </p:cNvPicPr>
          <p:nvPr/>
        </p:nvPicPr>
        <p:blipFill>
          <a:blip r:embed="rId2"/>
          <a:stretch>
            <a:fillRect/>
          </a:stretch>
        </p:blipFill>
        <p:spPr>
          <a:xfrm>
            <a:off x="2224129" y="1314892"/>
            <a:ext cx="4601217" cy="4620270"/>
          </a:xfrm>
          <a:prstGeom prst="rect">
            <a:avLst/>
          </a:prstGeom>
        </p:spPr>
      </p:pic>
      <p:cxnSp>
        <p:nvCxnSpPr>
          <p:cNvPr id="9" name="Straight Connector 8">
            <a:extLst>
              <a:ext uri="{FF2B5EF4-FFF2-40B4-BE49-F238E27FC236}">
                <a16:creationId xmlns:a16="http://schemas.microsoft.com/office/drawing/2014/main" id="{3574A5C3-9857-48EA-ADE1-DDB7BB75D5D4}"/>
              </a:ext>
            </a:extLst>
          </p:cNvPr>
          <p:cNvCxnSpPr>
            <a:cxnSpLocks/>
          </p:cNvCxnSpPr>
          <p:nvPr/>
        </p:nvCxnSpPr>
        <p:spPr>
          <a:xfrm>
            <a:off x="2224129" y="1314892"/>
            <a:ext cx="0" cy="457595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81832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6C98-56FA-4F0D-A2A1-D67001E3B9D6}"/>
              </a:ext>
            </a:extLst>
          </p:cNvPr>
          <p:cNvSpPr>
            <a:spLocks noGrp="1"/>
          </p:cNvSpPr>
          <p:nvPr>
            <p:ph type="title"/>
          </p:nvPr>
        </p:nvSpPr>
        <p:spPr>
          <a:xfrm>
            <a:off x="451883" y="-209107"/>
            <a:ext cx="5334000" cy="1524000"/>
          </a:xfrm>
        </p:spPr>
        <p:txBody>
          <a:bodyPr>
            <a:normAutofit/>
          </a:bodyPr>
          <a:lstStyle/>
          <a:p>
            <a:r>
              <a:rPr lang="en-US" sz="4800" dirty="0"/>
              <a:t>Move 2w</a:t>
            </a:r>
          </a:p>
        </p:txBody>
      </p:sp>
      <p:cxnSp>
        <p:nvCxnSpPr>
          <p:cNvPr id="9" name="Straight Connector 8">
            <a:extLst>
              <a:ext uri="{FF2B5EF4-FFF2-40B4-BE49-F238E27FC236}">
                <a16:creationId xmlns:a16="http://schemas.microsoft.com/office/drawing/2014/main" id="{3574A5C3-9857-48EA-ADE1-DDB7BB75D5D4}"/>
              </a:ext>
            </a:extLst>
          </p:cNvPr>
          <p:cNvCxnSpPr>
            <a:cxnSpLocks/>
          </p:cNvCxnSpPr>
          <p:nvPr/>
        </p:nvCxnSpPr>
        <p:spPr>
          <a:xfrm>
            <a:off x="2224129" y="1314892"/>
            <a:ext cx="0" cy="4575954"/>
          </a:xfrm>
          <a:prstGeom prst="line">
            <a:avLst/>
          </a:prstGeom>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7411D753-1689-4EA0-A126-F1A3716C8D5D}"/>
              </a:ext>
            </a:extLst>
          </p:cNvPr>
          <p:cNvPicPr>
            <a:picLocks noChangeAspect="1"/>
          </p:cNvPicPr>
          <p:nvPr/>
        </p:nvPicPr>
        <p:blipFill>
          <a:blip r:embed="rId2"/>
          <a:stretch>
            <a:fillRect/>
          </a:stretch>
        </p:blipFill>
        <p:spPr>
          <a:xfrm>
            <a:off x="2224129" y="1314891"/>
            <a:ext cx="4601217" cy="4648849"/>
          </a:xfrm>
          <a:prstGeom prst="rect">
            <a:avLst/>
          </a:prstGeom>
        </p:spPr>
      </p:pic>
      <p:pic>
        <p:nvPicPr>
          <p:cNvPr id="8" name="Picture 7">
            <a:extLst>
              <a:ext uri="{FF2B5EF4-FFF2-40B4-BE49-F238E27FC236}">
                <a16:creationId xmlns:a16="http://schemas.microsoft.com/office/drawing/2014/main" id="{3853A04F-6D23-4093-B9FF-FEEA99045BF0}"/>
              </a:ext>
            </a:extLst>
          </p:cNvPr>
          <p:cNvPicPr>
            <a:picLocks noChangeAspect="1"/>
          </p:cNvPicPr>
          <p:nvPr/>
        </p:nvPicPr>
        <p:blipFill>
          <a:blip r:embed="rId3"/>
          <a:stretch>
            <a:fillRect/>
          </a:stretch>
        </p:blipFill>
        <p:spPr>
          <a:xfrm>
            <a:off x="6825346" y="1314890"/>
            <a:ext cx="2151600" cy="4593771"/>
          </a:xfrm>
          <a:prstGeom prst="rect">
            <a:avLst/>
          </a:prstGeom>
        </p:spPr>
      </p:pic>
    </p:spTree>
    <p:extLst>
      <p:ext uri="{BB962C8B-B14F-4D97-AF65-F5344CB8AC3E}">
        <p14:creationId xmlns:p14="http://schemas.microsoft.com/office/powerpoint/2010/main" val="1074261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6C98-56FA-4F0D-A2A1-D67001E3B9D6}"/>
              </a:ext>
            </a:extLst>
          </p:cNvPr>
          <p:cNvSpPr>
            <a:spLocks noGrp="1"/>
          </p:cNvSpPr>
          <p:nvPr>
            <p:ph type="title"/>
          </p:nvPr>
        </p:nvSpPr>
        <p:spPr>
          <a:xfrm>
            <a:off x="451883" y="-209107"/>
            <a:ext cx="5334000" cy="1524000"/>
          </a:xfrm>
        </p:spPr>
        <p:txBody>
          <a:bodyPr>
            <a:normAutofit/>
          </a:bodyPr>
          <a:lstStyle/>
          <a:p>
            <a:r>
              <a:rPr lang="en-US" sz="4800" dirty="0"/>
              <a:t>Move 2b</a:t>
            </a:r>
          </a:p>
        </p:txBody>
      </p:sp>
      <p:cxnSp>
        <p:nvCxnSpPr>
          <p:cNvPr id="9" name="Straight Connector 8">
            <a:extLst>
              <a:ext uri="{FF2B5EF4-FFF2-40B4-BE49-F238E27FC236}">
                <a16:creationId xmlns:a16="http://schemas.microsoft.com/office/drawing/2014/main" id="{3574A5C3-9857-48EA-ADE1-DDB7BB75D5D4}"/>
              </a:ext>
            </a:extLst>
          </p:cNvPr>
          <p:cNvCxnSpPr>
            <a:cxnSpLocks/>
          </p:cNvCxnSpPr>
          <p:nvPr/>
        </p:nvCxnSpPr>
        <p:spPr>
          <a:xfrm>
            <a:off x="2224129" y="1314892"/>
            <a:ext cx="0" cy="4575954"/>
          </a:xfrm>
          <a:prstGeom prst="line">
            <a:avLst/>
          </a:prstGeom>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A1EBF45B-C9C1-4C68-859D-E79A1F2D06D2}"/>
              </a:ext>
            </a:extLst>
          </p:cNvPr>
          <p:cNvPicPr>
            <a:picLocks noChangeAspect="1"/>
          </p:cNvPicPr>
          <p:nvPr/>
        </p:nvPicPr>
        <p:blipFill>
          <a:blip r:embed="rId2"/>
          <a:stretch>
            <a:fillRect/>
          </a:stretch>
        </p:blipFill>
        <p:spPr>
          <a:xfrm>
            <a:off x="2224129" y="1314890"/>
            <a:ext cx="4658375" cy="4677428"/>
          </a:xfrm>
          <a:prstGeom prst="rect">
            <a:avLst/>
          </a:prstGeom>
        </p:spPr>
      </p:pic>
    </p:spTree>
    <p:extLst>
      <p:ext uri="{BB962C8B-B14F-4D97-AF65-F5344CB8AC3E}">
        <p14:creationId xmlns:p14="http://schemas.microsoft.com/office/powerpoint/2010/main" val="2263555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6C98-56FA-4F0D-A2A1-D67001E3B9D6}"/>
              </a:ext>
            </a:extLst>
          </p:cNvPr>
          <p:cNvSpPr>
            <a:spLocks noGrp="1"/>
          </p:cNvSpPr>
          <p:nvPr>
            <p:ph type="title"/>
          </p:nvPr>
        </p:nvSpPr>
        <p:spPr>
          <a:xfrm>
            <a:off x="451883" y="-209107"/>
            <a:ext cx="5334000" cy="1524000"/>
          </a:xfrm>
        </p:spPr>
        <p:txBody>
          <a:bodyPr>
            <a:normAutofit/>
          </a:bodyPr>
          <a:lstStyle/>
          <a:p>
            <a:r>
              <a:rPr lang="en-US" sz="4800" dirty="0"/>
              <a:t>Move 3w</a:t>
            </a:r>
          </a:p>
        </p:txBody>
      </p:sp>
      <p:cxnSp>
        <p:nvCxnSpPr>
          <p:cNvPr id="9" name="Straight Connector 8">
            <a:extLst>
              <a:ext uri="{FF2B5EF4-FFF2-40B4-BE49-F238E27FC236}">
                <a16:creationId xmlns:a16="http://schemas.microsoft.com/office/drawing/2014/main" id="{3574A5C3-9857-48EA-ADE1-DDB7BB75D5D4}"/>
              </a:ext>
            </a:extLst>
          </p:cNvPr>
          <p:cNvCxnSpPr>
            <a:cxnSpLocks/>
          </p:cNvCxnSpPr>
          <p:nvPr/>
        </p:nvCxnSpPr>
        <p:spPr>
          <a:xfrm>
            <a:off x="2224129" y="1314892"/>
            <a:ext cx="0" cy="4575954"/>
          </a:xfrm>
          <a:prstGeom prst="line">
            <a:avLst/>
          </a:prstGeom>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C0972911-6E3C-473C-9986-4AEE7C699588}"/>
              </a:ext>
            </a:extLst>
          </p:cNvPr>
          <p:cNvPicPr>
            <a:picLocks noChangeAspect="1"/>
          </p:cNvPicPr>
          <p:nvPr/>
        </p:nvPicPr>
        <p:blipFill>
          <a:blip r:embed="rId2"/>
          <a:stretch>
            <a:fillRect/>
          </a:stretch>
        </p:blipFill>
        <p:spPr>
          <a:xfrm>
            <a:off x="2224129" y="1314892"/>
            <a:ext cx="4629796" cy="4601217"/>
          </a:xfrm>
          <a:prstGeom prst="rect">
            <a:avLst/>
          </a:prstGeom>
        </p:spPr>
      </p:pic>
      <p:pic>
        <p:nvPicPr>
          <p:cNvPr id="8" name="Picture 7">
            <a:extLst>
              <a:ext uri="{FF2B5EF4-FFF2-40B4-BE49-F238E27FC236}">
                <a16:creationId xmlns:a16="http://schemas.microsoft.com/office/drawing/2014/main" id="{7A3CD00A-CBBE-4DC8-A50A-821595A76959}"/>
              </a:ext>
            </a:extLst>
          </p:cNvPr>
          <p:cNvPicPr>
            <a:picLocks noChangeAspect="1"/>
          </p:cNvPicPr>
          <p:nvPr/>
        </p:nvPicPr>
        <p:blipFill>
          <a:blip r:embed="rId3"/>
          <a:stretch>
            <a:fillRect/>
          </a:stretch>
        </p:blipFill>
        <p:spPr>
          <a:xfrm>
            <a:off x="6853925" y="1314891"/>
            <a:ext cx="2130579" cy="4601218"/>
          </a:xfrm>
          <a:prstGeom prst="rect">
            <a:avLst/>
          </a:prstGeom>
        </p:spPr>
      </p:pic>
    </p:spTree>
    <p:extLst>
      <p:ext uri="{BB962C8B-B14F-4D97-AF65-F5344CB8AC3E}">
        <p14:creationId xmlns:p14="http://schemas.microsoft.com/office/powerpoint/2010/main" val="3387278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6C98-56FA-4F0D-A2A1-D67001E3B9D6}"/>
              </a:ext>
            </a:extLst>
          </p:cNvPr>
          <p:cNvSpPr>
            <a:spLocks noGrp="1"/>
          </p:cNvSpPr>
          <p:nvPr>
            <p:ph type="title"/>
          </p:nvPr>
        </p:nvSpPr>
        <p:spPr>
          <a:xfrm>
            <a:off x="451883" y="-209107"/>
            <a:ext cx="5334000" cy="1524000"/>
          </a:xfrm>
        </p:spPr>
        <p:txBody>
          <a:bodyPr>
            <a:normAutofit/>
          </a:bodyPr>
          <a:lstStyle/>
          <a:p>
            <a:r>
              <a:rPr lang="en-US" sz="4800" dirty="0"/>
              <a:t>Move 3b</a:t>
            </a:r>
          </a:p>
        </p:txBody>
      </p:sp>
      <p:cxnSp>
        <p:nvCxnSpPr>
          <p:cNvPr id="9" name="Straight Connector 8">
            <a:extLst>
              <a:ext uri="{FF2B5EF4-FFF2-40B4-BE49-F238E27FC236}">
                <a16:creationId xmlns:a16="http://schemas.microsoft.com/office/drawing/2014/main" id="{3574A5C3-9857-48EA-ADE1-DDB7BB75D5D4}"/>
              </a:ext>
            </a:extLst>
          </p:cNvPr>
          <p:cNvCxnSpPr>
            <a:cxnSpLocks/>
          </p:cNvCxnSpPr>
          <p:nvPr/>
        </p:nvCxnSpPr>
        <p:spPr>
          <a:xfrm>
            <a:off x="2224129" y="1314892"/>
            <a:ext cx="0" cy="4575954"/>
          </a:xfrm>
          <a:prstGeom prst="line">
            <a:avLst/>
          </a:prstGeom>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6FE99781-D665-49F0-9997-1A6D65525DD2}"/>
              </a:ext>
            </a:extLst>
          </p:cNvPr>
          <p:cNvPicPr>
            <a:picLocks noChangeAspect="1"/>
          </p:cNvPicPr>
          <p:nvPr/>
        </p:nvPicPr>
        <p:blipFill>
          <a:blip r:embed="rId2"/>
          <a:stretch>
            <a:fillRect/>
          </a:stretch>
        </p:blipFill>
        <p:spPr>
          <a:xfrm>
            <a:off x="2224129" y="1314891"/>
            <a:ext cx="4648849" cy="4648849"/>
          </a:xfrm>
          <a:prstGeom prst="rect">
            <a:avLst/>
          </a:prstGeom>
        </p:spPr>
      </p:pic>
    </p:spTree>
    <p:extLst>
      <p:ext uri="{BB962C8B-B14F-4D97-AF65-F5344CB8AC3E}">
        <p14:creationId xmlns:p14="http://schemas.microsoft.com/office/powerpoint/2010/main" val="4233028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6C98-56FA-4F0D-A2A1-D67001E3B9D6}"/>
              </a:ext>
            </a:extLst>
          </p:cNvPr>
          <p:cNvSpPr>
            <a:spLocks noGrp="1"/>
          </p:cNvSpPr>
          <p:nvPr>
            <p:ph type="title"/>
          </p:nvPr>
        </p:nvSpPr>
        <p:spPr>
          <a:xfrm>
            <a:off x="451883" y="-209107"/>
            <a:ext cx="5334000" cy="1524000"/>
          </a:xfrm>
        </p:spPr>
        <p:txBody>
          <a:bodyPr>
            <a:normAutofit/>
          </a:bodyPr>
          <a:lstStyle/>
          <a:p>
            <a:r>
              <a:rPr lang="en-US" sz="4800" dirty="0"/>
              <a:t>Move 4w</a:t>
            </a:r>
          </a:p>
        </p:txBody>
      </p:sp>
      <p:cxnSp>
        <p:nvCxnSpPr>
          <p:cNvPr id="9" name="Straight Connector 8">
            <a:extLst>
              <a:ext uri="{FF2B5EF4-FFF2-40B4-BE49-F238E27FC236}">
                <a16:creationId xmlns:a16="http://schemas.microsoft.com/office/drawing/2014/main" id="{3574A5C3-9857-48EA-ADE1-DDB7BB75D5D4}"/>
              </a:ext>
            </a:extLst>
          </p:cNvPr>
          <p:cNvCxnSpPr>
            <a:cxnSpLocks/>
          </p:cNvCxnSpPr>
          <p:nvPr/>
        </p:nvCxnSpPr>
        <p:spPr>
          <a:xfrm>
            <a:off x="2224129" y="1314892"/>
            <a:ext cx="0" cy="4575954"/>
          </a:xfrm>
          <a:prstGeom prst="line">
            <a:avLst/>
          </a:prstGeom>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5AF13F4-9ABD-481B-B2D1-CE8E786C2324}"/>
              </a:ext>
            </a:extLst>
          </p:cNvPr>
          <p:cNvPicPr>
            <a:picLocks noChangeAspect="1"/>
          </p:cNvPicPr>
          <p:nvPr/>
        </p:nvPicPr>
        <p:blipFill>
          <a:blip r:embed="rId2"/>
          <a:stretch>
            <a:fillRect/>
          </a:stretch>
        </p:blipFill>
        <p:spPr>
          <a:xfrm>
            <a:off x="2224129" y="1314892"/>
            <a:ext cx="4639322" cy="4629796"/>
          </a:xfrm>
          <a:prstGeom prst="rect">
            <a:avLst/>
          </a:prstGeom>
        </p:spPr>
      </p:pic>
      <p:pic>
        <p:nvPicPr>
          <p:cNvPr id="8" name="Picture 7">
            <a:extLst>
              <a:ext uri="{FF2B5EF4-FFF2-40B4-BE49-F238E27FC236}">
                <a16:creationId xmlns:a16="http://schemas.microsoft.com/office/drawing/2014/main" id="{B03D142D-D8ED-48DA-A321-ADEDB7B40C21}"/>
              </a:ext>
            </a:extLst>
          </p:cNvPr>
          <p:cNvPicPr>
            <a:picLocks noChangeAspect="1"/>
          </p:cNvPicPr>
          <p:nvPr/>
        </p:nvPicPr>
        <p:blipFill>
          <a:blip r:embed="rId3"/>
          <a:stretch>
            <a:fillRect/>
          </a:stretch>
        </p:blipFill>
        <p:spPr>
          <a:xfrm>
            <a:off x="6863452" y="1314890"/>
            <a:ext cx="2179544" cy="4629797"/>
          </a:xfrm>
          <a:prstGeom prst="rect">
            <a:avLst/>
          </a:prstGeom>
        </p:spPr>
      </p:pic>
    </p:spTree>
    <p:extLst>
      <p:ext uri="{BB962C8B-B14F-4D97-AF65-F5344CB8AC3E}">
        <p14:creationId xmlns:p14="http://schemas.microsoft.com/office/powerpoint/2010/main" val="2958385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6C98-56FA-4F0D-A2A1-D67001E3B9D6}"/>
              </a:ext>
            </a:extLst>
          </p:cNvPr>
          <p:cNvSpPr>
            <a:spLocks noGrp="1"/>
          </p:cNvSpPr>
          <p:nvPr>
            <p:ph type="title"/>
          </p:nvPr>
        </p:nvSpPr>
        <p:spPr>
          <a:xfrm>
            <a:off x="451883" y="-209107"/>
            <a:ext cx="5334000" cy="1524000"/>
          </a:xfrm>
        </p:spPr>
        <p:txBody>
          <a:bodyPr>
            <a:normAutofit/>
          </a:bodyPr>
          <a:lstStyle/>
          <a:p>
            <a:r>
              <a:rPr lang="en-US" sz="4800" dirty="0"/>
              <a:t>Move 4b</a:t>
            </a:r>
          </a:p>
        </p:txBody>
      </p:sp>
      <p:cxnSp>
        <p:nvCxnSpPr>
          <p:cNvPr id="9" name="Straight Connector 8">
            <a:extLst>
              <a:ext uri="{FF2B5EF4-FFF2-40B4-BE49-F238E27FC236}">
                <a16:creationId xmlns:a16="http://schemas.microsoft.com/office/drawing/2014/main" id="{3574A5C3-9857-48EA-ADE1-DDB7BB75D5D4}"/>
              </a:ext>
            </a:extLst>
          </p:cNvPr>
          <p:cNvCxnSpPr>
            <a:cxnSpLocks/>
          </p:cNvCxnSpPr>
          <p:nvPr/>
        </p:nvCxnSpPr>
        <p:spPr>
          <a:xfrm>
            <a:off x="2224129" y="1314892"/>
            <a:ext cx="0" cy="4575954"/>
          </a:xfrm>
          <a:prstGeom prst="line">
            <a:avLst/>
          </a:prstGeom>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55BF05C9-7AD1-4803-81E1-C3400B67F27D}"/>
              </a:ext>
            </a:extLst>
          </p:cNvPr>
          <p:cNvPicPr>
            <a:picLocks noChangeAspect="1"/>
          </p:cNvPicPr>
          <p:nvPr/>
        </p:nvPicPr>
        <p:blipFill>
          <a:blip r:embed="rId2"/>
          <a:stretch>
            <a:fillRect/>
          </a:stretch>
        </p:blipFill>
        <p:spPr>
          <a:xfrm>
            <a:off x="2224130" y="1314890"/>
            <a:ext cx="4639322" cy="4658375"/>
          </a:xfrm>
          <a:prstGeom prst="rect">
            <a:avLst/>
          </a:prstGeom>
        </p:spPr>
      </p:pic>
    </p:spTree>
    <p:extLst>
      <p:ext uri="{BB962C8B-B14F-4D97-AF65-F5344CB8AC3E}">
        <p14:creationId xmlns:p14="http://schemas.microsoft.com/office/powerpoint/2010/main" val="452089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6C98-56FA-4F0D-A2A1-D67001E3B9D6}"/>
              </a:ext>
            </a:extLst>
          </p:cNvPr>
          <p:cNvSpPr>
            <a:spLocks noGrp="1"/>
          </p:cNvSpPr>
          <p:nvPr>
            <p:ph type="title"/>
          </p:nvPr>
        </p:nvSpPr>
        <p:spPr>
          <a:xfrm>
            <a:off x="451883" y="-209107"/>
            <a:ext cx="5334000" cy="1524000"/>
          </a:xfrm>
        </p:spPr>
        <p:txBody>
          <a:bodyPr>
            <a:normAutofit/>
          </a:bodyPr>
          <a:lstStyle/>
          <a:p>
            <a:r>
              <a:rPr lang="en-US" sz="4800" dirty="0"/>
              <a:t>Move 5w</a:t>
            </a:r>
          </a:p>
        </p:txBody>
      </p:sp>
      <p:cxnSp>
        <p:nvCxnSpPr>
          <p:cNvPr id="9" name="Straight Connector 8">
            <a:extLst>
              <a:ext uri="{FF2B5EF4-FFF2-40B4-BE49-F238E27FC236}">
                <a16:creationId xmlns:a16="http://schemas.microsoft.com/office/drawing/2014/main" id="{3574A5C3-9857-48EA-ADE1-DDB7BB75D5D4}"/>
              </a:ext>
            </a:extLst>
          </p:cNvPr>
          <p:cNvCxnSpPr>
            <a:cxnSpLocks/>
          </p:cNvCxnSpPr>
          <p:nvPr/>
        </p:nvCxnSpPr>
        <p:spPr>
          <a:xfrm>
            <a:off x="2224129" y="1314892"/>
            <a:ext cx="0" cy="4575954"/>
          </a:xfrm>
          <a:prstGeom prst="line">
            <a:avLst/>
          </a:prstGeom>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C71EBE56-DA42-4BFD-B7D6-3664D6F1343F}"/>
              </a:ext>
            </a:extLst>
          </p:cNvPr>
          <p:cNvPicPr>
            <a:picLocks noChangeAspect="1"/>
          </p:cNvPicPr>
          <p:nvPr/>
        </p:nvPicPr>
        <p:blipFill>
          <a:blip r:embed="rId2"/>
          <a:stretch>
            <a:fillRect/>
          </a:stretch>
        </p:blipFill>
        <p:spPr>
          <a:xfrm>
            <a:off x="2238419" y="1314890"/>
            <a:ext cx="4610743" cy="4620270"/>
          </a:xfrm>
          <a:prstGeom prst="rect">
            <a:avLst/>
          </a:prstGeom>
        </p:spPr>
      </p:pic>
      <p:pic>
        <p:nvPicPr>
          <p:cNvPr id="10" name="Picture 9">
            <a:extLst>
              <a:ext uri="{FF2B5EF4-FFF2-40B4-BE49-F238E27FC236}">
                <a16:creationId xmlns:a16="http://schemas.microsoft.com/office/drawing/2014/main" id="{D176B47B-0F21-4B2B-A94E-92FDDCB796FA}"/>
              </a:ext>
            </a:extLst>
          </p:cNvPr>
          <p:cNvPicPr>
            <a:picLocks noChangeAspect="1"/>
          </p:cNvPicPr>
          <p:nvPr/>
        </p:nvPicPr>
        <p:blipFill>
          <a:blip r:embed="rId3"/>
          <a:stretch>
            <a:fillRect/>
          </a:stretch>
        </p:blipFill>
        <p:spPr>
          <a:xfrm>
            <a:off x="6863451" y="1314890"/>
            <a:ext cx="2143639" cy="4620270"/>
          </a:xfrm>
          <a:prstGeom prst="rect">
            <a:avLst/>
          </a:prstGeom>
        </p:spPr>
      </p:pic>
    </p:spTree>
    <p:extLst>
      <p:ext uri="{BB962C8B-B14F-4D97-AF65-F5344CB8AC3E}">
        <p14:creationId xmlns:p14="http://schemas.microsoft.com/office/powerpoint/2010/main" val="3285051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6C98-56FA-4F0D-A2A1-D67001E3B9D6}"/>
              </a:ext>
            </a:extLst>
          </p:cNvPr>
          <p:cNvSpPr>
            <a:spLocks noGrp="1"/>
          </p:cNvSpPr>
          <p:nvPr>
            <p:ph type="title"/>
          </p:nvPr>
        </p:nvSpPr>
        <p:spPr>
          <a:xfrm>
            <a:off x="451883" y="-209107"/>
            <a:ext cx="5334000" cy="1524000"/>
          </a:xfrm>
        </p:spPr>
        <p:txBody>
          <a:bodyPr>
            <a:normAutofit/>
          </a:bodyPr>
          <a:lstStyle/>
          <a:p>
            <a:r>
              <a:rPr lang="en-US" sz="4800" dirty="0"/>
              <a:t>Move 5b</a:t>
            </a:r>
          </a:p>
        </p:txBody>
      </p:sp>
      <p:cxnSp>
        <p:nvCxnSpPr>
          <p:cNvPr id="9" name="Straight Connector 8">
            <a:extLst>
              <a:ext uri="{FF2B5EF4-FFF2-40B4-BE49-F238E27FC236}">
                <a16:creationId xmlns:a16="http://schemas.microsoft.com/office/drawing/2014/main" id="{3574A5C3-9857-48EA-ADE1-DDB7BB75D5D4}"/>
              </a:ext>
            </a:extLst>
          </p:cNvPr>
          <p:cNvCxnSpPr>
            <a:cxnSpLocks/>
          </p:cNvCxnSpPr>
          <p:nvPr/>
        </p:nvCxnSpPr>
        <p:spPr>
          <a:xfrm>
            <a:off x="2224129" y="1314892"/>
            <a:ext cx="0" cy="4575954"/>
          </a:xfrm>
          <a:prstGeom prst="line">
            <a:avLst/>
          </a:prstGeom>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B03D142D-D8ED-48DA-A321-ADEDB7B40C21}"/>
              </a:ext>
            </a:extLst>
          </p:cNvPr>
          <p:cNvPicPr>
            <a:picLocks noChangeAspect="1"/>
          </p:cNvPicPr>
          <p:nvPr/>
        </p:nvPicPr>
        <p:blipFill>
          <a:blip r:embed="rId2"/>
          <a:stretch>
            <a:fillRect/>
          </a:stretch>
        </p:blipFill>
        <p:spPr>
          <a:xfrm>
            <a:off x="6863452" y="1314890"/>
            <a:ext cx="2179544" cy="4629797"/>
          </a:xfrm>
          <a:prstGeom prst="rect">
            <a:avLst/>
          </a:prstGeom>
        </p:spPr>
      </p:pic>
      <p:pic>
        <p:nvPicPr>
          <p:cNvPr id="4" name="Picture 3">
            <a:extLst>
              <a:ext uri="{FF2B5EF4-FFF2-40B4-BE49-F238E27FC236}">
                <a16:creationId xmlns:a16="http://schemas.microsoft.com/office/drawing/2014/main" id="{CCF5A724-E49C-4EF3-8238-518518B380FB}"/>
              </a:ext>
            </a:extLst>
          </p:cNvPr>
          <p:cNvPicPr>
            <a:picLocks noChangeAspect="1"/>
          </p:cNvPicPr>
          <p:nvPr/>
        </p:nvPicPr>
        <p:blipFill>
          <a:blip r:embed="rId3"/>
          <a:stretch>
            <a:fillRect/>
          </a:stretch>
        </p:blipFill>
        <p:spPr>
          <a:xfrm>
            <a:off x="2224129" y="1314889"/>
            <a:ext cx="4639322" cy="4610743"/>
          </a:xfrm>
          <a:prstGeom prst="rect">
            <a:avLst/>
          </a:prstGeom>
        </p:spPr>
      </p:pic>
    </p:spTree>
    <p:extLst>
      <p:ext uri="{BB962C8B-B14F-4D97-AF65-F5344CB8AC3E}">
        <p14:creationId xmlns:p14="http://schemas.microsoft.com/office/powerpoint/2010/main" val="1866206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6C98-56FA-4F0D-A2A1-D67001E3B9D6}"/>
              </a:ext>
            </a:extLst>
          </p:cNvPr>
          <p:cNvSpPr>
            <a:spLocks noGrp="1"/>
          </p:cNvSpPr>
          <p:nvPr>
            <p:ph type="title"/>
          </p:nvPr>
        </p:nvSpPr>
        <p:spPr>
          <a:xfrm>
            <a:off x="451883" y="-209107"/>
            <a:ext cx="5334000" cy="1524000"/>
          </a:xfrm>
        </p:spPr>
        <p:txBody>
          <a:bodyPr>
            <a:normAutofit/>
          </a:bodyPr>
          <a:lstStyle/>
          <a:p>
            <a:r>
              <a:rPr lang="en-US" sz="4800" dirty="0"/>
              <a:t>Move 6w</a:t>
            </a:r>
          </a:p>
        </p:txBody>
      </p:sp>
      <p:cxnSp>
        <p:nvCxnSpPr>
          <p:cNvPr id="9" name="Straight Connector 8">
            <a:extLst>
              <a:ext uri="{FF2B5EF4-FFF2-40B4-BE49-F238E27FC236}">
                <a16:creationId xmlns:a16="http://schemas.microsoft.com/office/drawing/2014/main" id="{3574A5C3-9857-48EA-ADE1-DDB7BB75D5D4}"/>
              </a:ext>
            </a:extLst>
          </p:cNvPr>
          <p:cNvCxnSpPr>
            <a:cxnSpLocks/>
          </p:cNvCxnSpPr>
          <p:nvPr/>
        </p:nvCxnSpPr>
        <p:spPr>
          <a:xfrm>
            <a:off x="2224129" y="1314892"/>
            <a:ext cx="0" cy="4575954"/>
          </a:xfrm>
          <a:prstGeom prst="line">
            <a:avLst/>
          </a:prstGeom>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BA903073-BBA8-46AC-A8D0-6E8BA1A6653B}"/>
              </a:ext>
            </a:extLst>
          </p:cNvPr>
          <p:cNvPicPr>
            <a:picLocks noChangeAspect="1"/>
          </p:cNvPicPr>
          <p:nvPr/>
        </p:nvPicPr>
        <p:blipFill>
          <a:blip r:embed="rId2"/>
          <a:stretch>
            <a:fillRect/>
          </a:stretch>
        </p:blipFill>
        <p:spPr>
          <a:xfrm>
            <a:off x="2224129" y="1314890"/>
            <a:ext cx="4629796" cy="4686954"/>
          </a:xfrm>
          <a:prstGeom prst="rect">
            <a:avLst/>
          </a:prstGeom>
        </p:spPr>
      </p:pic>
      <p:pic>
        <p:nvPicPr>
          <p:cNvPr id="10" name="Picture 9">
            <a:extLst>
              <a:ext uri="{FF2B5EF4-FFF2-40B4-BE49-F238E27FC236}">
                <a16:creationId xmlns:a16="http://schemas.microsoft.com/office/drawing/2014/main" id="{55A5444D-2C26-4B39-91C3-EFC94811DEDD}"/>
              </a:ext>
            </a:extLst>
          </p:cNvPr>
          <p:cNvPicPr>
            <a:picLocks noChangeAspect="1"/>
          </p:cNvPicPr>
          <p:nvPr/>
        </p:nvPicPr>
        <p:blipFill>
          <a:blip r:embed="rId3"/>
          <a:stretch>
            <a:fillRect/>
          </a:stretch>
        </p:blipFill>
        <p:spPr>
          <a:xfrm>
            <a:off x="6853925" y="1314890"/>
            <a:ext cx="2202728" cy="4686954"/>
          </a:xfrm>
          <a:prstGeom prst="rect">
            <a:avLst/>
          </a:prstGeom>
        </p:spPr>
      </p:pic>
    </p:spTree>
    <p:extLst>
      <p:ext uri="{BB962C8B-B14F-4D97-AF65-F5344CB8AC3E}">
        <p14:creationId xmlns:p14="http://schemas.microsoft.com/office/powerpoint/2010/main" val="4055991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8B8A51A-6D01-4D5D-A841-E55847027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001" y="1524002"/>
            <a:ext cx="6096001" cy="4572000"/>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3" name="Freeform: Shape 12">
            <a:extLst>
              <a:ext uri="{FF2B5EF4-FFF2-40B4-BE49-F238E27FC236}">
                <a16:creationId xmlns:a16="http://schemas.microsoft.com/office/drawing/2014/main" id="{B3583F5F-50B1-4C06-8A4C-52B531C92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0" y="370704"/>
            <a:ext cx="4485503" cy="648729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AAD603BB-8A57-4788-8C84-A02E8F98479D}"/>
              </a:ext>
            </a:extLst>
          </p:cNvPr>
          <p:cNvSpPr>
            <a:spLocks noGrp="1"/>
          </p:cNvSpPr>
          <p:nvPr>
            <p:ph type="title"/>
          </p:nvPr>
        </p:nvSpPr>
        <p:spPr>
          <a:xfrm>
            <a:off x="718750" y="2286000"/>
            <a:ext cx="3048001" cy="2286000"/>
          </a:xfrm>
        </p:spPr>
        <p:txBody>
          <a:bodyPr anchor="ctr">
            <a:normAutofit/>
          </a:bodyPr>
          <a:lstStyle/>
          <a:p>
            <a:r>
              <a:rPr lang="en-US" dirty="0">
                <a:solidFill>
                  <a:srgbClr val="FFFFFF"/>
                </a:solidFill>
              </a:rPr>
              <a:t>Goal and Design</a:t>
            </a:r>
          </a:p>
        </p:txBody>
      </p:sp>
      <p:graphicFrame>
        <p:nvGraphicFramePr>
          <p:cNvPr id="5" name="Content Placeholder 2">
            <a:extLst>
              <a:ext uri="{FF2B5EF4-FFF2-40B4-BE49-F238E27FC236}">
                <a16:creationId xmlns:a16="http://schemas.microsoft.com/office/drawing/2014/main" id="{F59AF8CB-1B9C-4BFF-B00A-25EA38FDB901}"/>
              </a:ext>
            </a:extLst>
          </p:cNvPr>
          <p:cNvGraphicFramePr>
            <a:graphicFrameLocks noGrp="1"/>
          </p:cNvGraphicFramePr>
          <p:nvPr>
            <p:ph idx="1"/>
            <p:extLst>
              <p:ext uri="{D42A27DB-BD31-4B8C-83A1-F6EECF244321}">
                <p14:modId xmlns:p14="http://schemas.microsoft.com/office/powerpoint/2010/main" val="1075646458"/>
              </p:ext>
            </p:extLst>
          </p:nvPr>
        </p:nvGraphicFramePr>
        <p:xfrm>
          <a:off x="5334000" y="1818167"/>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id="{0F37B580-BE97-4005-9D3C-A07CEC3D2841}"/>
              </a:ext>
            </a:extLst>
          </p:cNvPr>
          <p:cNvSpPr txBox="1">
            <a:spLocks/>
          </p:cNvSpPr>
          <p:nvPr/>
        </p:nvSpPr>
        <p:spPr>
          <a:xfrm>
            <a:off x="5290750" y="1519958"/>
            <a:ext cx="5993219" cy="381808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2000" dirty="0"/>
              <a:t>Create a chess engine that can play valid moves to explore and understand machine learning models and strategies.</a:t>
            </a:r>
          </a:p>
          <a:p>
            <a:pPr lvl="0"/>
            <a:r>
              <a:rPr lang="en-US" sz="2000" dirty="0"/>
              <a:t>I began this project knowing that I would not create a good chess engine, since reinforcement learning is necessary to show the model the reward and loss associated with a move.</a:t>
            </a:r>
          </a:p>
          <a:p>
            <a:pPr lvl="0"/>
            <a:r>
              <a:rPr lang="en-US" sz="2000" dirty="0"/>
              <a:t>Instead, I wanted to create something where the process would be instructive, and the final model would be functional.</a:t>
            </a:r>
          </a:p>
          <a:p>
            <a:endParaRPr lang="en-US" sz="2000" dirty="0"/>
          </a:p>
        </p:txBody>
      </p:sp>
    </p:spTree>
    <p:extLst>
      <p:ext uri="{BB962C8B-B14F-4D97-AF65-F5344CB8AC3E}">
        <p14:creationId xmlns:p14="http://schemas.microsoft.com/office/powerpoint/2010/main" val="2839476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6C98-56FA-4F0D-A2A1-D67001E3B9D6}"/>
              </a:ext>
            </a:extLst>
          </p:cNvPr>
          <p:cNvSpPr>
            <a:spLocks noGrp="1"/>
          </p:cNvSpPr>
          <p:nvPr>
            <p:ph type="title"/>
          </p:nvPr>
        </p:nvSpPr>
        <p:spPr>
          <a:xfrm>
            <a:off x="451883" y="-209107"/>
            <a:ext cx="5334000" cy="1524000"/>
          </a:xfrm>
        </p:spPr>
        <p:txBody>
          <a:bodyPr>
            <a:normAutofit/>
          </a:bodyPr>
          <a:lstStyle/>
          <a:p>
            <a:r>
              <a:rPr lang="en-US" sz="4800" dirty="0"/>
              <a:t>Move 6b</a:t>
            </a:r>
          </a:p>
        </p:txBody>
      </p:sp>
      <p:cxnSp>
        <p:nvCxnSpPr>
          <p:cNvPr id="9" name="Straight Connector 8">
            <a:extLst>
              <a:ext uri="{FF2B5EF4-FFF2-40B4-BE49-F238E27FC236}">
                <a16:creationId xmlns:a16="http://schemas.microsoft.com/office/drawing/2014/main" id="{3574A5C3-9857-48EA-ADE1-DDB7BB75D5D4}"/>
              </a:ext>
            </a:extLst>
          </p:cNvPr>
          <p:cNvCxnSpPr>
            <a:cxnSpLocks/>
          </p:cNvCxnSpPr>
          <p:nvPr/>
        </p:nvCxnSpPr>
        <p:spPr>
          <a:xfrm>
            <a:off x="2224129" y="1314892"/>
            <a:ext cx="0" cy="4575954"/>
          </a:xfrm>
          <a:prstGeom prst="line">
            <a:avLst/>
          </a:prstGeom>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2278D8D2-11A7-4B48-A27C-AC416F32BDD4}"/>
              </a:ext>
            </a:extLst>
          </p:cNvPr>
          <p:cNvPicPr>
            <a:picLocks noChangeAspect="1"/>
          </p:cNvPicPr>
          <p:nvPr/>
        </p:nvPicPr>
        <p:blipFill>
          <a:blip r:embed="rId2"/>
          <a:stretch>
            <a:fillRect/>
          </a:stretch>
        </p:blipFill>
        <p:spPr>
          <a:xfrm>
            <a:off x="2224130" y="1314890"/>
            <a:ext cx="4639322" cy="4658375"/>
          </a:xfrm>
          <a:prstGeom prst="rect">
            <a:avLst/>
          </a:prstGeom>
        </p:spPr>
      </p:pic>
    </p:spTree>
    <p:extLst>
      <p:ext uri="{BB962C8B-B14F-4D97-AF65-F5344CB8AC3E}">
        <p14:creationId xmlns:p14="http://schemas.microsoft.com/office/powerpoint/2010/main" val="3357129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6C98-56FA-4F0D-A2A1-D67001E3B9D6}"/>
              </a:ext>
            </a:extLst>
          </p:cNvPr>
          <p:cNvSpPr>
            <a:spLocks noGrp="1"/>
          </p:cNvSpPr>
          <p:nvPr>
            <p:ph type="title"/>
          </p:nvPr>
        </p:nvSpPr>
        <p:spPr>
          <a:xfrm>
            <a:off x="451883" y="-209107"/>
            <a:ext cx="5334000" cy="1524000"/>
          </a:xfrm>
        </p:spPr>
        <p:txBody>
          <a:bodyPr>
            <a:normAutofit/>
          </a:bodyPr>
          <a:lstStyle/>
          <a:p>
            <a:r>
              <a:rPr lang="en-US" sz="4800" dirty="0"/>
              <a:t>Move 7w</a:t>
            </a:r>
          </a:p>
        </p:txBody>
      </p:sp>
      <p:cxnSp>
        <p:nvCxnSpPr>
          <p:cNvPr id="9" name="Straight Connector 8">
            <a:extLst>
              <a:ext uri="{FF2B5EF4-FFF2-40B4-BE49-F238E27FC236}">
                <a16:creationId xmlns:a16="http://schemas.microsoft.com/office/drawing/2014/main" id="{3574A5C3-9857-48EA-ADE1-DDB7BB75D5D4}"/>
              </a:ext>
            </a:extLst>
          </p:cNvPr>
          <p:cNvCxnSpPr>
            <a:cxnSpLocks/>
          </p:cNvCxnSpPr>
          <p:nvPr/>
        </p:nvCxnSpPr>
        <p:spPr>
          <a:xfrm>
            <a:off x="2224129" y="1314892"/>
            <a:ext cx="0" cy="4575954"/>
          </a:xfrm>
          <a:prstGeom prst="line">
            <a:avLst/>
          </a:prstGeom>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73DB7C5D-5648-4226-8698-EC7BF7616BF3}"/>
              </a:ext>
            </a:extLst>
          </p:cNvPr>
          <p:cNvPicPr>
            <a:picLocks noChangeAspect="1"/>
          </p:cNvPicPr>
          <p:nvPr/>
        </p:nvPicPr>
        <p:blipFill>
          <a:blip r:embed="rId2"/>
          <a:stretch>
            <a:fillRect/>
          </a:stretch>
        </p:blipFill>
        <p:spPr>
          <a:xfrm>
            <a:off x="2224130" y="1310127"/>
            <a:ext cx="4639322" cy="4639322"/>
          </a:xfrm>
          <a:prstGeom prst="rect">
            <a:avLst/>
          </a:prstGeom>
        </p:spPr>
      </p:pic>
      <p:pic>
        <p:nvPicPr>
          <p:cNvPr id="10" name="Picture 9">
            <a:extLst>
              <a:ext uri="{FF2B5EF4-FFF2-40B4-BE49-F238E27FC236}">
                <a16:creationId xmlns:a16="http://schemas.microsoft.com/office/drawing/2014/main" id="{AEB3D396-A29B-4CB6-AE48-CC0BEE222F2A}"/>
              </a:ext>
            </a:extLst>
          </p:cNvPr>
          <p:cNvPicPr>
            <a:picLocks noChangeAspect="1"/>
          </p:cNvPicPr>
          <p:nvPr/>
        </p:nvPicPr>
        <p:blipFill>
          <a:blip r:embed="rId3"/>
          <a:stretch>
            <a:fillRect/>
          </a:stretch>
        </p:blipFill>
        <p:spPr>
          <a:xfrm>
            <a:off x="6863452" y="1310127"/>
            <a:ext cx="2158962" cy="4639322"/>
          </a:xfrm>
          <a:prstGeom prst="rect">
            <a:avLst/>
          </a:prstGeom>
        </p:spPr>
      </p:pic>
    </p:spTree>
    <p:extLst>
      <p:ext uri="{BB962C8B-B14F-4D97-AF65-F5344CB8AC3E}">
        <p14:creationId xmlns:p14="http://schemas.microsoft.com/office/powerpoint/2010/main" val="3316218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7EB772-EB49-4780-ACC7-BF6884F82FB6}"/>
              </a:ext>
            </a:extLst>
          </p:cNvPr>
          <p:cNvSpPr>
            <a:spLocks noGrp="1"/>
          </p:cNvSpPr>
          <p:nvPr>
            <p:ph idx="1"/>
          </p:nvPr>
        </p:nvSpPr>
        <p:spPr>
          <a:xfrm>
            <a:off x="761999" y="2286000"/>
            <a:ext cx="10494335" cy="3810001"/>
          </a:xfrm>
        </p:spPr>
        <p:txBody>
          <a:bodyPr>
            <a:normAutofit/>
          </a:bodyPr>
          <a:lstStyle/>
          <a:p>
            <a:r>
              <a:rPr lang="en-US" sz="2400" dirty="0"/>
              <a:t>The engine’s strengths are in the early game when many of the moves are formulaic and there are direct, known responses to many lines of play. </a:t>
            </a:r>
          </a:p>
          <a:p>
            <a:r>
              <a:rPr lang="en-US" sz="2400" dirty="0"/>
              <a:t>It becomes very weak when it is pushed outside of it’s training data. For instance, black’s queen sacrifice on move 5 is a bad move. However, that move is not something that was played in the training data, so the model doesn’t have a good response.</a:t>
            </a:r>
          </a:p>
        </p:txBody>
      </p:sp>
      <p:sp>
        <p:nvSpPr>
          <p:cNvPr id="2" name="Title 1">
            <a:extLst>
              <a:ext uri="{FF2B5EF4-FFF2-40B4-BE49-F238E27FC236}">
                <a16:creationId xmlns:a16="http://schemas.microsoft.com/office/drawing/2014/main" id="{04856C98-56FA-4F0D-A2A1-D67001E3B9D6}"/>
              </a:ext>
            </a:extLst>
          </p:cNvPr>
          <p:cNvSpPr>
            <a:spLocks noGrp="1"/>
          </p:cNvSpPr>
          <p:nvPr>
            <p:ph type="title"/>
          </p:nvPr>
        </p:nvSpPr>
        <p:spPr>
          <a:xfrm>
            <a:off x="762000" y="762000"/>
            <a:ext cx="5334000" cy="1524000"/>
          </a:xfrm>
        </p:spPr>
        <p:txBody>
          <a:bodyPr>
            <a:normAutofit/>
          </a:bodyPr>
          <a:lstStyle/>
          <a:p>
            <a:r>
              <a:rPr lang="en-US" sz="3200" dirty="0"/>
              <a:t>Evaluation</a:t>
            </a:r>
          </a:p>
        </p:txBody>
      </p:sp>
    </p:spTree>
    <p:extLst>
      <p:ext uri="{BB962C8B-B14F-4D97-AF65-F5344CB8AC3E}">
        <p14:creationId xmlns:p14="http://schemas.microsoft.com/office/powerpoint/2010/main" val="3350498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7EB772-EB49-4780-ACC7-BF6884F82FB6}"/>
              </a:ext>
            </a:extLst>
          </p:cNvPr>
          <p:cNvSpPr>
            <a:spLocks noGrp="1"/>
          </p:cNvSpPr>
          <p:nvPr>
            <p:ph idx="1"/>
          </p:nvPr>
        </p:nvSpPr>
        <p:spPr>
          <a:xfrm>
            <a:off x="761999" y="2286000"/>
            <a:ext cx="10494335" cy="3810001"/>
          </a:xfrm>
        </p:spPr>
        <p:txBody>
          <a:bodyPr>
            <a:normAutofit fontScale="85000" lnSpcReduction="10000"/>
          </a:bodyPr>
          <a:lstStyle/>
          <a:p>
            <a:r>
              <a:rPr lang="en-US" sz="2400" dirty="0"/>
              <a:t>I built this model using only dense layers, however I'd like to try adding convolutional layers to see if they will help the engine see useful move patterns anywhere on the board (like finding an easy queen capture on a nonstandard square).</a:t>
            </a:r>
          </a:p>
          <a:p>
            <a:r>
              <a:rPr lang="en-US" sz="2400" dirty="0"/>
              <a:t>Currently I move from early -&gt; mid -&gt; late game by tracking turn count. Instead, I'd like to try advancing the game stage based on pieces remaining on the board. </a:t>
            </a:r>
          </a:p>
          <a:p>
            <a:r>
              <a:rPr lang="en-US" sz="2400" dirty="0"/>
              <a:t>I would like to try splitting out the </a:t>
            </a:r>
            <a:r>
              <a:rPr lang="en-US" sz="2400" dirty="0" err="1"/>
              <a:t>MaP</a:t>
            </a:r>
            <a:r>
              <a:rPr lang="en-US" sz="2400" dirty="0"/>
              <a:t> neural networks into separate models for each piece. The </a:t>
            </a:r>
            <a:r>
              <a:rPr lang="en-US" sz="2400" dirty="0" err="1"/>
              <a:t>SaP</a:t>
            </a:r>
            <a:r>
              <a:rPr lang="en-US" sz="2400" dirty="0"/>
              <a:t> model might choose a pawn move, for instance, and I'll then pass the </a:t>
            </a:r>
            <a:r>
              <a:rPr lang="en-US" sz="2400" dirty="0" err="1"/>
              <a:t>MaP</a:t>
            </a:r>
            <a:r>
              <a:rPr lang="en-US" sz="2400" dirty="0"/>
              <a:t> decision to a NN built with only pawn-move training data. I think that this change might reduce the amount of piece-shuffling in the late game.</a:t>
            </a:r>
          </a:p>
        </p:txBody>
      </p:sp>
      <p:sp>
        <p:nvSpPr>
          <p:cNvPr id="2" name="Title 1">
            <a:extLst>
              <a:ext uri="{FF2B5EF4-FFF2-40B4-BE49-F238E27FC236}">
                <a16:creationId xmlns:a16="http://schemas.microsoft.com/office/drawing/2014/main" id="{04856C98-56FA-4F0D-A2A1-D67001E3B9D6}"/>
              </a:ext>
            </a:extLst>
          </p:cNvPr>
          <p:cNvSpPr>
            <a:spLocks noGrp="1"/>
          </p:cNvSpPr>
          <p:nvPr>
            <p:ph type="title"/>
          </p:nvPr>
        </p:nvSpPr>
        <p:spPr>
          <a:xfrm>
            <a:off x="762000" y="762000"/>
            <a:ext cx="7080738" cy="1524000"/>
          </a:xfrm>
        </p:spPr>
        <p:txBody>
          <a:bodyPr>
            <a:normAutofit/>
          </a:bodyPr>
          <a:lstStyle/>
          <a:p>
            <a:r>
              <a:rPr lang="en-US" sz="3200" dirty="0"/>
              <a:t>Potential Improvements &amp; Next Steps</a:t>
            </a:r>
          </a:p>
        </p:txBody>
      </p:sp>
    </p:spTree>
    <p:extLst>
      <p:ext uri="{BB962C8B-B14F-4D97-AF65-F5344CB8AC3E}">
        <p14:creationId xmlns:p14="http://schemas.microsoft.com/office/powerpoint/2010/main" val="3975558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00D7-8DE1-46EE-AD1F-7808D9EFF2D3}"/>
              </a:ext>
            </a:extLst>
          </p:cNvPr>
          <p:cNvSpPr>
            <a:spLocks noGrp="1"/>
          </p:cNvSpPr>
          <p:nvPr>
            <p:ph type="title"/>
          </p:nvPr>
        </p:nvSpPr>
        <p:spPr/>
        <p:txBody>
          <a:bodyPr/>
          <a:lstStyle/>
          <a:p>
            <a:r>
              <a:rPr lang="en-US" sz="4400" dirty="0"/>
              <a:t>Data and Tools</a:t>
            </a:r>
            <a:endParaRPr lang="en-US" dirty="0"/>
          </a:p>
        </p:txBody>
      </p:sp>
      <p:sp>
        <p:nvSpPr>
          <p:cNvPr id="3" name="Content Placeholder 2">
            <a:extLst>
              <a:ext uri="{FF2B5EF4-FFF2-40B4-BE49-F238E27FC236}">
                <a16:creationId xmlns:a16="http://schemas.microsoft.com/office/drawing/2014/main" id="{D15B8B4D-7BFA-4E3E-86BC-3F29B2F038BD}"/>
              </a:ext>
            </a:extLst>
          </p:cNvPr>
          <p:cNvSpPr>
            <a:spLocks noGrp="1"/>
          </p:cNvSpPr>
          <p:nvPr>
            <p:ph idx="1"/>
          </p:nvPr>
        </p:nvSpPr>
        <p:spPr/>
        <p:txBody>
          <a:bodyPr/>
          <a:lstStyle/>
          <a:p>
            <a:r>
              <a:rPr lang="en-US" sz="2800" dirty="0"/>
              <a:t>I used chess games played in 2020 from the </a:t>
            </a:r>
            <a:r>
              <a:rPr lang="en-US" sz="2800" dirty="0">
                <a:solidFill>
                  <a:schemeClr val="accent2">
                    <a:lumMod val="60000"/>
                    <a:lumOff val="40000"/>
                    <a:alpha val="70000"/>
                  </a:schemeClr>
                </a:solidFill>
              </a:rPr>
              <a:t>FICS database</a:t>
            </a:r>
            <a:r>
              <a:rPr lang="en-US" sz="2800" dirty="0"/>
              <a:t>.</a:t>
            </a:r>
          </a:p>
          <a:p>
            <a:r>
              <a:rPr lang="en-US" sz="2800" dirty="0"/>
              <a:t>This dataset contains over 44k games, representing over 3M board states (training inputs).</a:t>
            </a:r>
          </a:p>
          <a:p>
            <a:r>
              <a:rPr lang="en-US" sz="2800" dirty="0"/>
              <a:t>I also used the </a:t>
            </a:r>
            <a:r>
              <a:rPr lang="en-US" sz="2800" dirty="0">
                <a:solidFill>
                  <a:schemeClr val="accent6">
                    <a:lumMod val="60000"/>
                    <a:lumOff val="40000"/>
                    <a:alpha val="70000"/>
                  </a:schemeClr>
                </a:solidFill>
              </a:rPr>
              <a:t>Python Chess </a:t>
            </a:r>
            <a:r>
              <a:rPr lang="en-US" sz="2800" dirty="0"/>
              <a:t>library to parse board states and interpret legal moves.</a:t>
            </a:r>
          </a:p>
          <a:p>
            <a:endParaRPr lang="en-US" sz="2800" dirty="0"/>
          </a:p>
          <a:p>
            <a:endParaRPr lang="en-US" dirty="0"/>
          </a:p>
        </p:txBody>
      </p:sp>
      <p:sp>
        <p:nvSpPr>
          <p:cNvPr id="4" name="TextBox 3">
            <a:extLst>
              <a:ext uri="{FF2B5EF4-FFF2-40B4-BE49-F238E27FC236}">
                <a16:creationId xmlns:a16="http://schemas.microsoft.com/office/drawing/2014/main" id="{99284894-CFDF-4233-872A-57AB016AE1BD}"/>
              </a:ext>
            </a:extLst>
          </p:cNvPr>
          <p:cNvSpPr txBox="1"/>
          <p:nvPr/>
        </p:nvSpPr>
        <p:spPr>
          <a:xfrm>
            <a:off x="762000" y="5911334"/>
            <a:ext cx="4827021" cy="369332"/>
          </a:xfrm>
          <a:prstGeom prst="rect">
            <a:avLst/>
          </a:prstGeom>
          <a:noFill/>
        </p:spPr>
        <p:txBody>
          <a:bodyPr wrap="square" rtlCol="0">
            <a:spAutoFit/>
          </a:bodyPr>
          <a:lstStyle/>
          <a:p>
            <a:r>
              <a:rPr lang="en-US" sz="1800" dirty="0">
                <a:solidFill>
                  <a:schemeClr val="accent2">
                    <a:lumMod val="60000"/>
                    <a:lumOff val="40000"/>
                    <a:alpha val="70000"/>
                  </a:schemeClr>
                </a:solidFill>
              </a:rPr>
              <a:t>https://www.ficsgames.org/download.html</a:t>
            </a:r>
            <a:endParaRPr lang="en-US" dirty="0"/>
          </a:p>
        </p:txBody>
      </p:sp>
      <p:sp>
        <p:nvSpPr>
          <p:cNvPr id="5" name="TextBox 4">
            <a:extLst>
              <a:ext uri="{FF2B5EF4-FFF2-40B4-BE49-F238E27FC236}">
                <a16:creationId xmlns:a16="http://schemas.microsoft.com/office/drawing/2014/main" id="{0FAE06F3-05A1-4D37-930F-9AA0FF130209}"/>
              </a:ext>
            </a:extLst>
          </p:cNvPr>
          <p:cNvSpPr txBox="1"/>
          <p:nvPr/>
        </p:nvSpPr>
        <p:spPr>
          <a:xfrm>
            <a:off x="762001" y="6226766"/>
            <a:ext cx="5025496" cy="369332"/>
          </a:xfrm>
          <a:prstGeom prst="rect">
            <a:avLst/>
          </a:prstGeom>
          <a:noFill/>
        </p:spPr>
        <p:txBody>
          <a:bodyPr wrap="square" rtlCol="0">
            <a:spAutoFit/>
          </a:bodyPr>
          <a:lstStyle/>
          <a:p>
            <a:r>
              <a:rPr lang="en-US" sz="1800" dirty="0">
                <a:solidFill>
                  <a:schemeClr val="accent6">
                    <a:lumMod val="60000"/>
                    <a:lumOff val="40000"/>
                  </a:schemeClr>
                </a:solidFill>
              </a:rPr>
              <a:t>https://python-chess.readthedocs.io</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16605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E9B86C0-FDA1-4FEB-807F-B6CA59CE8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17019"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D47EB772-EB49-4780-ACC7-BF6884F82FB6}"/>
              </a:ext>
            </a:extLst>
          </p:cNvPr>
          <p:cNvSpPr>
            <a:spLocks noGrp="1"/>
          </p:cNvSpPr>
          <p:nvPr>
            <p:ph idx="1"/>
          </p:nvPr>
        </p:nvSpPr>
        <p:spPr>
          <a:xfrm>
            <a:off x="762000" y="2286000"/>
            <a:ext cx="5334000" cy="3810001"/>
          </a:xfrm>
        </p:spPr>
        <p:txBody>
          <a:bodyPr>
            <a:normAutofit fontScale="85000" lnSpcReduction="20000"/>
          </a:bodyPr>
          <a:lstStyle/>
          <a:p>
            <a:r>
              <a:rPr lang="en-US" sz="2400" dirty="0"/>
              <a:t>Chess moves are normally shown in PGN notation.</a:t>
            </a:r>
          </a:p>
          <a:p>
            <a:r>
              <a:rPr lang="en-US" sz="2400" dirty="0"/>
              <a:t>For each move, I converted the PGN move to a snapshot of the board using FEN notation. </a:t>
            </a:r>
          </a:p>
          <a:p>
            <a:r>
              <a:rPr lang="en-US" sz="2400" dirty="0"/>
              <a:t>I then adapted the FEN notation into a numeric format and concatenated  additional metadata about the board like castling rights and whether the king is in check.</a:t>
            </a:r>
          </a:p>
        </p:txBody>
      </p:sp>
      <p:sp>
        <p:nvSpPr>
          <p:cNvPr id="2" name="Title 1">
            <a:extLst>
              <a:ext uri="{FF2B5EF4-FFF2-40B4-BE49-F238E27FC236}">
                <a16:creationId xmlns:a16="http://schemas.microsoft.com/office/drawing/2014/main" id="{04856C98-56FA-4F0D-A2A1-D67001E3B9D6}"/>
              </a:ext>
            </a:extLst>
          </p:cNvPr>
          <p:cNvSpPr>
            <a:spLocks noGrp="1"/>
          </p:cNvSpPr>
          <p:nvPr>
            <p:ph type="title"/>
          </p:nvPr>
        </p:nvSpPr>
        <p:spPr>
          <a:xfrm>
            <a:off x="762000" y="762000"/>
            <a:ext cx="5334000" cy="1524000"/>
          </a:xfrm>
        </p:spPr>
        <p:txBody>
          <a:bodyPr>
            <a:normAutofit/>
          </a:bodyPr>
          <a:lstStyle/>
          <a:p>
            <a:r>
              <a:rPr lang="en-US" sz="3200" dirty="0"/>
              <a:t>Data Processing</a:t>
            </a:r>
          </a:p>
        </p:txBody>
      </p:sp>
      <p:sp>
        <p:nvSpPr>
          <p:cNvPr id="11" name="TextBox 10">
            <a:extLst>
              <a:ext uri="{FF2B5EF4-FFF2-40B4-BE49-F238E27FC236}">
                <a16:creationId xmlns:a16="http://schemas.microsoft.com/office/drawing/2014/main" id="{0130F63E-E7CC-4FFD-B638-934F3005C94E}"/>
              </a:ext>
            </a:extLst>
          </p:cNvPr>
          <p:cNvSpPr txBox="1"/>
          <p:nvPr/>
        </p:nvSpPr>
        <p:spPr>
          <a:xfrm>
            <a:off x="7325840" y="1665128"/>
            <a:ext cx="1586259" cy="2308324"/>
          </a:xfrm>
          <a:prstGeom prst="rect">
            <a:avLst/>
          </a:prstGeom>
          <a:noFill/>
        </p:spPr>
        <p:txBody>
          <a:bodyPr wrap="square">
            <a:spAutoFit/>
          </a:bodyPr>
          <a:lstStyle/>
          <a:p>
            <a:r>
              <a:rPr lang="pt-BR" sz="1600" b="1" dirty="0">
                <a:solidFill>
                  <a:schemeClr val="bg2">
                    <a:lumMod val="90000"/>
                    <a:lumOff val="10000"/>
                  </a:schemeClr>
                </a:solidFill>
              </a:rPr>
              <a:t>ASCII BOARD</a:t>
            </a:r>
          </a:p>
          <a:p>
            <a:r>
              <a:rPr lang="pt-BR" sz="1600" dirty="0">
                <a:solidFill>
                  <a:schemeClr val="bg2">
                    <a:lumMod val="90000"/>
                    <a:lumOff val="10000"/>
                  </a:schemeClr>
                </a:solidFill>
              </a:rPr>
              <a:t>r  n b q k b n r</a:t>
            </a:r>
          </a:p>
          <a:p>
            <a:r>
              <a:rPr lang="pt-BR" sz="1400" dirty="0">
                <a:solidFill>
                  <a:schemeClr val="bg2">
                    <a:lumMod val="90000"/>
                    <a:lumOff val="10000"/>
                  </a:schemeClr>
                </a:solidFill>
              </a:rPr>
              <a:t>p p p p p p p p</a:t>
            </a:r>
          </a:p>
          <a:p>
            <a:r>
              <a:rPr lang="pt-BR" sz="1600" dirty="0">
                <a:solidFill>
                  <a:schemeClr val="bg2">
                    <a:lumMod val="90000"/>
                    <a:lumOff val="10000"/>
                  </a:schemeClr>
                </a:solidFill>
              </a:rPr>
              <a:t>.  .  .  .  .  .  .  .</a:t>
            </a:r>
          </a:p>
          <a:p>
            <a:r>
              <a:rPr lang="pt-BR" sz="1600" dirty="0">
                <a:solidFill>
                  <a:schemeClr val="bg2">
                    <a:lumMod val="90000"/>
                    <a:lumOff val="10000"/>
                  </a:schemeClr>
                </a:solidFill>
              </a:rPr>
              <a:t>.  .  .  .  .  .  .  .</a:t>
            </a:r>
          </a:p>
          <a:p>
            <a:r>
              <a:rPr lang="pt-BR" sz="1600" dirty="0">
                <a:solidFill>
                  <a:schemeClr val="bg2">
                    <a:lumMod val="90000"/>
                    <a:lumOff val="10000"/>
                  </a:schemeClr>
                </a:solidFill>
              </a:rPr>
              <a:t>.  .  .  .  .  .  .  .</a:t>
            </a:r>
          </a:p>
          <a:p>
            <a:r>
              <a:rPr lang="pt-BR" sz="1600" dirty="0">
                <a:solidFill>
                  <a:schemeClr val="bg2">
                    <a:lumMod val="90000"/>
                    <a:lumOff val="10000"/>
                  </a:schemeClr>
                </a:solidFill>
              </a:rPr>
              <a:t>.  .  .  .  .  .  .  .</a:t>
            </a:r>
          </a:p>
          <a:p>
            <a:r>
              <a:rPr lang="pt-BR" sz="1600" dirty="0">
                <a:solidFill>
                  <a:schemeClr val="bg2">
                    <a:lumMod val="90000"/>
                    <a:lumOff val="10000"/>
                  </a:schemeClr>
                </a:solidFill>
              </a:rPr>
              <a:t>P P P P P P P P</a:t>
            </a:r>
          </a:p>
          <a:p>
            <a:r>
              <a:rPr lang="pt-BR" sz="1400" dirty="0">
                <a:solidFill>
                  <a:schemeClr val="bg2">
                    <a:lumMod val="90000"/>
                    <a:lumOff val="10000"/>
                  </a:schemeClr>
                </a:solidFill>
              </a:rPr>
              <a:t>R N B Q K B N R</a:t>
            </a:r>
            <a:endParaRPr lang="en-US" sz="1400" dirty="0">
              <a:solidFill>
                <a:schemeClr val="bg2">
                  <a:lumMod val="90000"/>
                  <a:lumOff val="10000"/>
                </a:schemeClr>
              </a:solidFill>
            </a:endParaRPr>
          </a:p>
        </p:txBody>
      </p:sp>
      <p:sp>
        <p:nvSpPr>
          <p:cNvPr id="13" name="TextBox 12">
            <a:extLst>
              <a:ext uri="{FF2B5EF4-FFF2-40B4-BE49-F238E27FC236}">
                <a16:creationId xmlns:a16="http://schemas.microsoft.com/office/drawing/2014/main" id="{9D9AF26F-4550-4248-B12C-70D03B7257D6}"/>
              </a:ext>
            </a:extLst>
          </p:cNvPr>
          <p:cNvSpPr txBox="1"/>
          <p:nvPr/>
        </p:nvSpPr>
        <p:spPr>
          <a:xfrm>
            <a:off x="9216899" y="464800"/>
            <a:ext cx="2670301" cy="4708981"/>
          </a:xfrm>
          <a:prstGeom prst="rect">
            <a:avLst/>
          </a:prstGeom>
          <a:noFill/>
        </p:spPr>
        <p:txBody>
          <a:bodyPr wrap="square">
            <a:spAutoFit/>
          </a:bodyPr>
          <a:lstStyle/>
          <a:p>
            <a:r>
              <a:rPr lang="pt-BR" sz="1200" b="1" dirty="0">
                <a:solidFill>
                  <a:schemeClr val="bg2">
                    <a:lumMod val="90000"/>
                    <a:lumOff val="10000"/>
                  </a:schemeClr>
                </a:solidFill>
              </a:rPr>
              <a:t>PGN Notation</a:t>
            </a:r>
          </a:p>
          <a:p>
            <a:r>
              <a:rPr lang="pt-BR" sz="1200" dirty="0">
                <a:solidFill>
                  <a:schemeClr val="bg2">
                    <a:lumMod val="90000"/>
                    <a:lumOff val="10000"/>
                  </a:schemeClr>
                </a:solidFill>
              </a:rPr>
              <a:t>1. e4 e5 2. Nf3 Nc6 3. Bb5 a6 4. Ba4 Nf6 5. O-O Be7 6. Re1 b5 7. Bb3 d6 8. c3 O-O 9. h3 Nb8 10. d4 Nbd7</a:t>
            </a:r>
          </a:p>
          <a:p>
            <a:pPr marL="228600" indent="-228600">
              <a:buAutoNum type="arabicPeriod"/>
            </a:pPr>
            <a:endParaRPr lang="pt-BR" sz="1200" dirty="0">
              <a:solidFill>
                <a:schemeClr val="bg2">
                  <a:lumMod val="90000"/>
                  <a:lumOff val="10000"/>
                </a:schemeClr>
              </a:solidFill>
            </a:endParaRPr>
          </a:p>
          <a:p>
            <a:r>
              <a:rPr lang="en-US" sz="1100" b="1" dirty="0">
                <a:solidFill>
                  <a:schemeClr val="bg2">
                    <a:lumMod val="90000"/>
                    <a:lumOff val="10000"/>
                  </a:schemeClr>
                </a:solidFill>
              </a:rPr>
              <a:t>First 10 moves contain 20 different board states. Convert each board state to ...</a:t>
            </a:r>
          </a:p>
          <a:p>
            <a:endParaRPr lang="en-US" sz="1100" b="1" dirty="0">
              <a:solidFill>
                <a:schemeClr val="bg2">
                  <a:lumMod val="90000"/>
                  <a:lumOff val="10000"/>
                </a:schemeClr>
              </a:solidFill>
            </a:endParaRPr>
          </a:p>
          <a:p>
            <a:endParaRPr lang="pt-BR" sz="1200" b="1" dirty="0">
              <a:solidFill>
                <a:schemeClr val="bg2">
                  <a:lumMod val="90000"/>
                  <a:lumOff val="10000"/>
                </a:schemeClr>
              </a:solidFill>
            </a:endParaRPr>
          </a:p>
          <a:p>
            <a:endParaRPr lang="pt-BR" sz="1200" b="1" dirty="0">
              <a:solidFill>
                <a:schemeClr val="bg2">
                  <a:lumMod val="90000"/>
                  <a:lumOff val="10000"/>
                </a:schemeClr>
              </a:solidFill>
            </a:endParaRPr>
          </a:p>
          <a:p>
            <a:r>
              <a:rPr lang="pt-BR" sz="1200" b="1" dirty="0">
                <a:solidFill>
                  <a:schemeClr val="bg2">
                    <a:lumMod val="90000"/>
                    <a:lumOff val="10000"/>
                  </a:schemeClr>
                </a:solidFill>
              </a:rPr>
              <a:t>FEN Notation</a:t>
            </a:r>
          </a:p>
          <a:p>
            <a:r>
              <a:rPr lang="pt-BR" sz="1200" dirty="0">
                <a:solidFill>
                  <a:schemeClr val="bg2">
                    <a:lumMod val="90000"/>
                    <a:lumOff val="10000"/>
                  </a:schemeClr>
                </a:solidFill>
              </a:rPr>
              <a:t>rnbqkbnr/pppppppp/8/8/8/8/PPPPPPPP/RNBQKBNR w KQkq - 0 1</a:t>
            </a:r>
          </a:p>
          <a:p>
            <a:endParaRPr lang="pt-BR" sz="1200" b="1" dirty="0">
              <a:solidFill>
                <a:schemeClr val="bg2">
                  <a:lumMod val="90000"/>
                  <a:lumOff val="10000"/>
                </a:schemeClr>
              </a:solidFill>
            </a:endParaRPr>
          </a:p>
          <a:p>
            <a:r>
              <a:rPr lang="pt-BR" sz="1200" b="1" dirty="0">
                <a:solidFill>
                  <a:schemeClr val="bg2">
                    <a:lumMod val="90000"/>
                    <a:lumOff val="10000"/>
                  </a:schemeClr>
                </a:solidFill>
              </a:rPr>
              <a:t>Adapt the FEN notation into numeric inputs (len 64)</a:t>
            </a:r>
          </a:p>
          <a:p>
            <a:endParaRPr lang="pt-BR" sz="1200" b="1" dirty="0">
              <a:solidFill>
                <a:schemeClr val="bg2">
                  <a:lumMod val="90000"/>
                  <a:lumOff val="10000"/>
                </a:schemeClr>
              </a:solidFill>
            </a:endParaRPr>
          </a:p>
          <a:p>
            <a:endParaRPr lang="en-US" sz="1100" b="1" dirty="0">
              <a:solidFill>
                <a:schemeClr val="bg2">
                  <a:lumMod val="90000"/>
                  <a:lumOff val="10000"/>
                </a:schemeClr>
              </a:solidFill>
            </a:endParaRPr>
          </a:p>
          <a:p>
            <a:endParaRPr lang="en-US" sz="1100" b="1" dirty="0">
              <a:solidFill>
                <a:schemeClr val="bg2">
                  <a:lumMod val="90000"/>
                  <a:lumOff val="10000"/>
                </a:schemeClr>
              </a:solidFill>
            </a:endParaRPr>
          </a:p>
          <a:p>
            <a:endParaRPr lang="en-US" sz="1100" b="1" dirty="0">
              <a:solidFill>
                <a:schemeClr val="bg2">
                  <a:lumMod val="90000"/>
                  <a:lumOff val="10000"/>
                </a:schemeClr>
              </a:solidFill>
            </a:endParaRPr>
          </a:p>
          <a:p>
            <a:r>
              <a:rPr lang="en-US" sz="1100" dirty="0">
                <a:solidFill>
                  <a:schemeClr val="bg2">
                    <a:lumMod val="90000"/>
                    <a:lumOff val="10000"/>
                  </a:schemeClr>
                </a:solidFill>
              </a:rPr>
              <a:t>[-5, -3, -4, -9, -10, -4, -3, -5, -1, -1, -1, -1, -1, -1, -1, -1, 0, 0, 0, 0, 0, 0, 0, 0, 0, 0, 0, 0, 0, 0, 0, 0, 0, 0, 0, 0, 0, 0, 0, 0, 0, 0, 0, 0, 0, 0, 0, 0, 1, 1, 1, 1, 1, 1, 1, 1, 5, 3, 4, 9, 10, 4, 3, 5]</a:t>
            </a:r>
          </a:p>
        </p:txBody>
      </p:sp>
      <p:cxnSp>
        <p:nvCxnSpPr>
          <p:cNvPr id="15" name="Straight Arrow Connector 14">
            <a:extLst>
              <a:ext uri="{FF2B5EF4-FFF2-40B4-BE49-F238E27FC236}">
                <a16:creationId xmlns:a16="http://schemas.microsoft.com/office/drawing/2014/main" id="{63F7C83B-B74C-454D-A68D-9FD57A01F93A}"/>
              </a:ext>
            </a:extLst>
          </p:cNvPr>
          <p:cNvCxnSpPr/>
          <p:nvPr/>
        </p:nvCxnSpPr>
        <p:spPr>
          <a:xfrm>
            <a:off x="10353574" y="1945758"/>
            <a:ext cx="0" cy="340242"/>
          </a:xfrm>
          <a:prstGeom prst="straightConnector1">
            <a:avLst/>
          </a:prstGeom>
          <a:ln w="5715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04261D2-14D3-40FD-8E4A-A1EBF0400F90}"/>
              </a:ext>
            </a:extLst>
          </p:cNvPr>
          <p:cNvCxnSpPr/>
          <p:nvPr/>
        </p:nvCxnSpPr>
        <p:spPr>
          <a:xfrm>
            <a:off x="10353574" y="3698219"/>
            <a:ext cx="0" cy="340242"/>
          </a:xfrm>
          <a:prstGeom prst="straightConnector1">
            <a:avLst/>
          </a:prstGeom>
          <a:ln w="5715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798174-FA36-4A7F-B104-FA15CA23A42A}"/>
              </a:ext>
            </a:extLst>
          </p:cNvPr>
          <p:cNvCxnSpPr/>
          <p:nvPr/>
        </p:nvCxnSpPr>
        <p:spPr>
          <a:xfrm>
            <a:off x="8992107" y="907312"/>
            <a:ext cx="0" cy="37568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201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7EB772-EB49-4780-ACC7-BF6884F82FB6}"/>
              </a:ext>
            </a:extLst>
          </p:cNvPr>
          <p:cNvSpPr>
            <a:spLocks noGrp="1"/>
          </p:cNvSpPr>
          <p:nvPr>
            <p:ph idx="1"/>
          </p:nvPr>
        </p:nvSpPr>
        <p:spPr>
          <a:xfrm>
            <a:off x="761999" y="2286000"/>
            <a:ext cx="10494335" cy="3810001"/>
          </a:xfrm>
        </p:spPr>
        <p:txBody>
          <a:bodyPr>
            <a:normAutofit fontScale="85000" lnSpcReduction="10000"/>
          </a:bodyPr>
          <a:lstStyle/>
          <a:p>
            <a:r>
              <a:rPr lang="en-US" sz="2400" dirty="0"/>
              <a:t>Inputs to the neural network are the processed numeric board states.</a:t>
            </a:r>
          </a:p>
          <a:p>
            <a:r>
              <a:rPr lang="en-US" sz="2400" dirty="0"/>
              <a:t>Target to the network is the square to move a piece to.</a:t>
            </a:r>
          </a:p>
          <a:p>
            <a:r>
              <a:rPr lang="en-US" sz="2400" dirty="0"/>
              <a:t>Implementation challenge: </a:t>
            </a:r>
          </a:p>
          <a:p>
            <a:pPr lvl="1"/>
            <a:r>
              <a:rPr lang="en-US" sz="2000" dirty="0"/>
              <a:t>The neural network has no idea about which moves are legal. For the eight starting pieces on the board, the model might try to move each to one of the 64 squares on the 8x8 chess board = 8 * 64, or 512 possibilities. </a:t>
            </a:r>
          </a:p>
          <a:p>
            <a:pPr lvl="1"/>
            <a:r>
              <a:rPr lang="en-US" sz="2000" dirty="0"/>
              <a:t>However, the model has no notion of a piece, so it might try to move one of the opponent’s pieces, or even an empty square. 64 possible pieces moving to 64 possible squares = 64 * 64, or 4,096 possibilities.</a:t>
            </a:r>
          </a:p>
          <a:p>
            <a:r>
              <a:rPr lang="en-US" sz="2400" dirty="0"/>
              <a:t>I wanted to simplify the output decision space.</a:t>
            </a:r>
          </a:p>
        </p:txBody>
      </p:sp>
      <p:sp>
        <p:nvSpPr>
          <p:cNvPr id="2" name="Title 1">
            <a:extLst>
              <a:ext uri="{FF2B5EF4-FFF2-40B4-BE49-F238E27FC236}">
                <a16:creationId xmlns:a16="http://schemas.microsoft.com/office/drawing/2014/main" id="{04856C98-56FA-4F0D-A2A1-D67001E3B9D6}"/>
              </a:ext>
            </a:extLst>
          </p:cNvPr>
          <p:cNvSpPr>
            <a:spLocks noGrp="1"/>
          </p:cNvSpPr>
          <p:nvPr>
            <p:ph type="title"/>
          </p:nvPr>
        </p:nvSpPr>
        <p:spPr>
          <a:xfrm>
            <a:off x="762000" y="762000"/>
            <a:ext cx="5334000" cy="1524000"/>
          </a:xfrm>
        </p:spPr>
        <p:txBody>
          <a:bodyPr>
            <a:normAutofit/>
          </a:bodyPr>
          <a:lstStyle/>
          <a:p>
            <a:r>
              <a:rPr lang="en-US" sz="3200" dirty="0"/>
              <a:t>General Strategy</a:t>
            </a:r>
          </a:p>
        </p:txBody>
      </p:sp>
    </p:spTree>
    <p:extLst>
      <p:ext uri="{BB962C8B-B14F-4D97-AF65-F5344CB8AC3E}">
        <p14:creationId xmlns:p14="http://schemas.microsoft.com/office/powerpoint/2010/main" val="390632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Shape 7">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9" name="Freeform: Shape 9">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0" name="Freeform: Shape 11">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1" name="Rectangle 13">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 name="Freeform: Shape 15">
            <a:extLst>
              <a:ext uri="{FF2B5EF4-FFF2-40B4-BE49-F238E27FC236}">
                <a16:creationId xmlns:a16="http://schemas.microsoft.com/office/drawing/2014/main" id="{034693E6-E59B-4EC3-A1EA-E5A74E92F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3597" y="835592"/>
            <a:ext cx="6095980" cy="5948805"/>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47DB6CD-8E9E-4643-B3B6-01BD80429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04856C98-56FA-4F0D-A2A1-D67001E3B9D6}"/>
              </a:ext>
            </a:extLst>
          </p:cNvPr>
          <p:cNvSpPr>
            <a:spLocks noGrp="1"/>
          </p:cNvSpPr>
          <p:nvPr>
            <p:ph type="title"/>
          </p:nvPr>
        </p:nvSpPr>
        <p:spPr>
          <a:xfrm>
            <a:off x="912644" y="938000"/>
            <a:ext cx="4572000" cy="2286000"/>
          </a:xfrm>
        </p:spPr>
        <p:txBody>
          <a:bodyPr vert="horz" lIns="91440" tIns="45720" rIns="91440" bIns="45720" rtlCol="0" anchor="b">
            <a:normAutofit/>
          </a:bodyPr>
          <a:lstStyle/>
          <a:p>
            <a:r>
              <a:rPr lang="en-US" kern="1200" dirty="0">
                <a:solidFill>
                  <a:schemeClr val="tx1"/>
                </a:solidFill>
                <a:latin typeface="+mj-lt"/>
                <a:ea typeface="+mj-ea"/>
                <a:cs typeface="+mj-cs"/>
              </a:rPr>
              <a:t>Specific Implementation</a:t>
            </a:r>
          </a:p>
        </p:txBody>
      </p:sp>
      <p:sp>
        <p:nvSpPr>
          <p:cNvPr id="15" name="Content Placeholder 2">
            <a:extLst>
              <a:ext uri="{FF2B5EF4-FFF2-40B4-BE49-F238E27FC236}">
                <a16:creationId xmlns:a16="http://schemas.microsoft.com/office/drawing/2014/main" id="{BC38E28E-E558-457B-996E-96046F4B1E6E}"/>
              </a:ext>
            </a:extLst>
          </p:cNvPr>
          <p:cNvSpPr>
            <a:spLocks noGrp="1"/>
          </p:cNvSpPr>
          <p:nvPr>
            <p:ph idx="1"/>
          </p:nvPr>
        </p:nvSpPr>
        <p:spPr>
          <a:xfrm>
            <a:off x="885020" y="3418188"/>
            <a:ext cx="4109099" cy="3056467"/>
          </a:xfrm>
        </p:spPr>
        <p:txBody>
          <a:bodyPr>
            <a:normAutofit fontScale="77500" lnSpcReduction="20000"/>
          </a:bodyPr>
          <a:lstStyle/>
          <a:p>
            <a:r>
              <a:rPr lang="en-US" sz="1800" dirty="0"/>
              <a:t>Split up the chess engine into neural networks trained to perform specific tasks. In doing so, improve the accuracy for these tasks and simply the decision space.</a:t>
            </a:r>
          </a:p>
          <a:p>
            <a:r>
              <a:rPr lang="en-US" sz="1800" dirty="0"/>
              <a:t>I broke up the decision to select a piece and move a piece so that each decision could be represented with 64 outputs rather than their product which required 4,096 outputs.</a:t>
            </a:r>
          </a:p>
          <a:p>
            <a:r>
              <a:rPr lang="en-US" sz="1800" dirty="0"/>
              <a:t>I also split out models on piece color and game stage. In total, this meant creating 12 different models </a:t>
            </a:r>
          </a:p>
        </p:txBody>
      </p:sp>
      <p:sp>
        <p:nvSpPr>
          <p:cNvPr id="5" name="Right Brace 4">
            <a:extLst>
              <a:ext uri="{FF2B5EF4-FFF2-40B4-BE49-F238E27FC236}">
                <a16:creationId xmlns:a16="http://schemas.microsoft.com/office/drawing/2014/main" id="{F355407D-E86D-482C-A23D-F005B08E3D1A}"/>
              </a:ext>
            </a:extLst>
          </p:cNvPr>
          <p:cNvSpPr/>
          <p:nvPr/>
        </p:nvSpPr>
        <p:spPr>
          <a:xfrm rot="16200000">
            <a:off x="9078925" y="397878"/>
            <a:ext cx="295939" cy="288221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DEA3D4C4-66B9-4947-A9F6-09E970BEAAE3}"/>
              </a:ext>
            </a:extLst>
          </p:cNvPr>
          <p:cNvSpPr txBox="1"/>
          <p:nvPr/>
        </p:nvSpPr>
        <p:spPr>
          <a:xfrm>
            <a:off x="8351874" y="1148389"/>
            <a:ext cx="2117651" cy="369332"/>
          </a:xfrm>
          <a:prstGeom prst="rect">
            <a:avLst/>
          </a:prstGeom>
          <a:noFill/>
        </p:spPr>
        <p:txBody>
          <a:bodyPr wrap="square">
            <a:spAutoFit/>
          </a:bodyPr>
          <a:lstStyle/>
          <a:p>
            <a:r>
              <a:rPr lang="pt-BR" b="1" dirty="0"/>
              <a:t>CHESS ENGINE</a:t>
            </a:r>
            <a:endParaRPr lang="pt-BR" sz="1800" b="1" dirty="0"/>
          </a:p>
        </p:txBody>
      </p:sp>
      <p:sp>
        <p:nvSpPr>
          <p:cNvPr id="24" name="TextBox 23">
            <a:extLst>
              <a:ext uri="{FF2B5EF4-FFF2-40B4-BE49-F238E27FC236}">
                <a16:creationId xmlns:a16="http://schemas.microsoft.com/office/drawing/2014/main" id="{4CF59581-3D68-47EC-91BB-FB80C1CB3D1E}"/>
              </a:ext>
            </a:extLst>
          </p:cNvPr>
          <p:cNvSpPr txBox="1"/>
          <p:nvPr/>
        </p:nvSpPr>
        <p:spPr>
          <a:xfrm>
            <a:off x="7125059" y="3224000"/>
            <a:ext cx="2498096" cy="369332"/>
          </a:xfrm>
          <a:prstGeom prst="rect">
            <a:avLst/>
          </a:prstGeom>
          <a:noFill/>
        </p:spPr>
        <p:txBody>
          <a:bodyPr wrap="square">
            <a:spAutoFit/>
          </a:bodyPr>
          <a:lstStyle/>
          <a:p>
            <a:r>
              <a:rPr lang="pt-BR" b="1" dirty="0"/>
              <a:t>White	  Black</a:t>
            </a:r>
          </a:p>
        </p:txBody>
      </p:sp>
      <p:sp>
        <p:nvSpPr>
          <p:cNvPr id="25" name="TextBox 24">
            <a:extLst>
              <a:ext uri="{FF2B5EF4-FFF2-40B4-BE49-F238E27FC236}">
                <a16:creationId xmlns:a16="http://schemas.microsoft.com/office/drawing/2014/main" id="{461FDE39-4491-4D37-BD21-74DAAF539028}"/>
              </a:ext>
            </a:extLst>
          </p:cNvPr>
          <p:cNvSpPr txBox="1"/>
          <p:nvPr/>
        </p:nvSpPr>
        <p:spPr>
          <a:xfrm>
            <a:off x="9955058" y="1969719"/>
            <a:ext cx="1691964" cy="646331"/>
          </a:xfrm>
          <a:prstGeom prst="rect">
            <a:avLst/>
          </a:prstGeom>
          <a:noFill/>
        </p:spPr>
        <p:txBody>
          <a:bodyPr wrap="square">
            <a:spAutoFit/>
          </a:bodyPr>
          <a:lstStyle/>
          <a:p>
            <a:r>
              <a:rPr lang="pt-BR" sz="1800" b="1" dirty="0"/>
              <a:t>Move a Piece (MaP)</a:t>
            </a:r>
          </a:p>
        </p:txBody>
      </p:sp>
      <p:cxnSp>
        <p:nvCxnSpPr>
          <p:cNvPr id="13" name="Straight Connector 12">
            <a:extLst>
              <a:ext uri="{FF2B5EF4-FFF2-40B4-BE49-F238E27FC236}">
                <a16:creationId xmlns:a16="http://schemas.microsoft.com/office/drawing/2014/main" id="{B084215C-1626-4C87-9E47-B98B6C7A6FF0}"/>
              </a:ext>
            </a:extLst>
          </p:cNvPr>
          <p:cNvCxnSpPr>
            <a:cxnSpLocks/>
          </p:cNvCxnSpPr>
          <p:nvPr/>
        </p:nvCxnSpPr>
        <p:spPr>
          <a:xfrm flipH="1">
            <a:off x="7115219" y="3713141"/>
            <a:ext cx="1346" cy="1477328"/>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E022159-9D3F-419E-B170-B8973C192412}"/>
              </a:ext>
            </a:extLst>
          </p:cNvPr>
          <p:cNvSpPr txBox="1"/>
          <p:nvPr/>
        </p:nvSpPr>
        <p:spPr>
          <a:xfrm>
            <a:off x="7176727" y="3713141"/>
            <a:ext cx="2446427" cy="1477328"/>
          </a:xfrm>
          <a:prstGeom prst="rect">
            <a:avLst/>
          </a:prstGeom>
          <a:noFill/>
        </p:spPr>
        <p:txBody>
          <a:bodyPr wrap="square">
            <a:spAutoFit/>
          </a:bodyPr>
          <a:lstStyle/>
          <a:p>
            <a:r>
              <a:rPr lang="pt-BR" sz="1800" b="1" dirty="0">
                <a:solidFill>
                  <a:schemeClr val="tx1">
                    <a:lumMod val="75000"/>
                  </a:schemeClr>
                </a:solidFill>
              </a:rPr>
              <a:t>Early	  Early</a:t>
            </a:r>
            <a:endParaRPr lang="pt-BR" b="1" dirty="0">
              <a:solidFill>
                <a:schemeClr val="tx1">
                  <a:lumMod val="75000"/>
                </a:schemeClr>
              </a:solidFill>
            </a:endParaRPr>
          </a:p>
          <a:p>
            <a:endParaRPr lang="pt-BR" sz="1800" b="1" dirty="0">
              <a:solidFill>
                <a:schemeClr val="tx1">
                  <a:lumMod val="75000"/>
                </a:schemeClr>
              </a:solidFill>
            </a:endParaRPr>
          </a:p>
          <a:p>
            <a:r>
              <a:rPr lang="pt-BR" b="1" dirty="0">
                <a:solidFill>
                  <a:schemeClr val="tx1">
                    <a:lumMod val="75000"/>
                  </a:schemeClr>
                </a:solidFill>
              </a:rPr>
              <a:t>Mid	  Mid</a:t>
            </a:r>
            <a:endParaRPr lang="pt-BR" sz="1800" b="1" dirty="0">
              <a:solidFill>
                <a:schemeClr val="tx1">
                  <a:lumMod val="75000"/>
                </a:schemeClr>
              </a:solidFill>
            </a:endParaRPr>
          </a:p>
          <a:p>
            <a:endParaRPr lang="pt-BR" b="1" dirty="0">
              <a:solidFill>
                <a:schemeClr val="tx1">
                  <a:lumMod val="75000"/>
                </a:schemeClr>
              </a:solidFill>
            </a:endParaRPr>
          </a:p>
          <a:p>
            <a:r>
              <a:rPr lang="pt-BR" sz="1800" b="1" dirty="0">
                <a:solidFill>
                  <a:schemeClr val="tx1">
                    <a:lumMod val="75000"/>
                  </a:schemeClr>
                </a:solidFill>
              </a:rPr>
              <a:t>Late	  Late</a:t>
            </a:r>
          </a:p>
        </p:txBody>
      </p:sp>
      <p:sp>
        <p:nvSpPr>
          <p:cNvPr id="33" name="TextBox 32">
            <a:extLst>
              <a:ext uri="{FF2B5EF4-FFF2-40B4-BE49-F238E27FC236}">
                <a16:creationId xmlns:a16="http://schemas.microsoft.com/office/drawing/2014/main" id="{C86615C4-F3DD-43E6-BF20-C2C7C941DDF8}"/>
              </a:ext>
            </a:extLst>
          </p:cNvPr>
          <p:cNvSpPr txBox="1"/>
          <p:nvPr/>
        </p:nvSpPr>
        <p:spPr>
          <a:xfrm>
            <a:off x="7226308" y="2007541"/>
            <a:ext cx="1740483" cy="646331"/>
          </a:xfrm>
          <a:prstGeom prst="rect">
            <a:avLst/>
          </a:prstGeom>
          <a:noFill/>
        </p:spPr>
        <p:txBody>
          <a:bodyPr wrap="square">
            <a:spAutoFit/>
          </a:bodyPr>
          <a:lstStyle/>
          <a:p>
            <a:r>
              <a:rPr lang="pt-BR" sz="1800" b="1" dirty="0"/>
              <a:t>Select a Piece (SaP)</a:t>
            </a:r>
          </a:p>
        </p:txBody>
      </p:sp>
      <p:cxnSp>
        <p:nvCxnSpPr>
          <p:cNvPr id="35" name="Straight Connector 34">
            <a:extLst>
              <a:ext uri="{FF2B5EF4-FFF2-40B4-BE49-F238E27FC236}">
                <a16:creationId xmlns:a16="http://schemas.microsoft.com/office/drawing/2014/main" id="{EE7C7FC3-219A-463E-91E4-5D34D5F19D11}"/>
              </a:ext>
            </a:extLst>
          </p:cNvPr>
          <p:cNvCxnSpPr>
            <a:cxnSpLocks/>
          </p:cNvCxnSpPr>
          <p:nvPr/>
        </p:nvCxnSpPr>
        <p:spPr>
          <a:xfrm flipH="1">
            <a:off x="8136368" y="3713141"/>
            <a:ext cx="1346" cy="1477328"/>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ight Brace 39">
            <a:extLst>
              <a:ext uri="{FF2B5EF4-FFF2-40B4-BE49-F238E27FC236}">
                <a16:creationId xmlns:a16="http://schemas.microsoft.com/office/drawing/2014/main" id="{9CCA205F-BC9C-46D9-BF21-3D61676BD5D2}"/>
              </a:ext>
            </a:extLst>
          </p:cNvPr>
          <p:cNvSpPr/>
          <p:nvPr/>
        </p:nvSpPr>
        <p:spPr>
          <a:xfrm rot="16200000">
            <a:off x="7814945" y="2390056"/>
            <a:ext cx="295939" cy="116130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2005C27F-1FB1-434B-BC6F-781665DEEEEE}"/>
              </a:ext>
            </a:extLst>
          </p:cNvPr>
          <p:cNvSpPr txBox="1"/>
          <p:nvPr/>
        </p:nvSpPr>
        <p:spPr>
          <a:xfrm>
            <a:off x="9756257" y="3224000"/>
            <a:ext cx="2498096" cy="369332"/>
          </a:xfrm>
          <a:prstGeom prst="rect">
            <a:avLst/>
          </a:prstGeom>
          <a:noFill/>
        </p:spPr>
        <p:txBody>
          <a:bodyPr wrap="square">
            <a:spAutoFit/>
          </a:bodyPr>
          <a:lstStyle/>
          <a:p>
            <a:r>
              <a:rPr lang="pt-BR" b="1" dirty="0"/>
              <a:t>White	  Black</a:t>
            </a:r>
          </a:p>
        </p:txBody>
      </p:sp>
      <p:cxnSp>
        <p:nvCxnSpPr>
          <p:cNvPr id="42" name="Straight Connector 41">
            <a:extLst>
              <a:ext uri="{FF2B5EF4-FFF2-40B4-BE49-F238E27FC236}">
                <a16:creationId xmlns:a16="http://schemas.microsoft.com/office/drawing/2014/main" id="{6A497E43-56EE-432D-B3D8-474D18DB0F52}"/>
              </a:ext>
            </a:extLst>
          </p:cNvPr>
          <p:cNvCxnSpPr>
            <a:cxnSpLocks/>
          </p:cNvCxnSpPr>
          <p:nvPr/>
        </p:nvCxnSpPr>
        <p:spPr>
          <a:xfrm flipH="1">
            <a:off x="9746417" y="3713141"/>
            <a:ext cx="1346" cy="1477328"/>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991196D-D8FD-4F69-B7A5-38389F59345D}"/>
              </a:ext>
            </a:extLst>
          </p:cNvPr>
          <p:cNvSpPr txBox="1"/>
          <p:nvPr/>
        </p:nvSpPr>
        <p:spPr>
          <a:xfrm>
            <a:off x="9807925" y="3713141"/>
            <a:ext cx="2446427" cy="1477328"/>
          </a:xfrm>
          <a:prstGeom prst="rect">
            <a:avLst/>
          </a:prstGeom>
          <a:noFill/>
        </p:spPr>
        <p:txBody>
          <a:bodyPr wrap="square">
            <a:spAutoFit/>
          </a:bodyPr>
          <a:lstStyle/>
          <a:p>
            <a:r>
              <a:rPr lang="pt-BR" sz="1800" b="1" dirty="0">
                <a:solidFill>
                  <a:schemeClr val="tx1">
                    <a:lumMod val="75000"/>
                  </a:schemeClr>
                </a:solidFill>
              </a:rPr>
              <a:t>Early	  Early</a:t>
            </a:r>
            <a:endParaRPr lang="pt-BR" b="1" dirty="0">
              <a:solidFill>
                <a:schemeClr val="tx1">
                  <a:lumMod val="75000"/>
                </a:schemeClr>
              </a:solidFill>
            </a:endParaRPr>
          </a:p>
          <a:p>
            <a:endParaRPr lang="pt-BR" sz="1800" b="1" dirty="0">
              <a:solidFill>
                <a:schemeClr val="tx1">
                  <a:lumMod val="75000"/>
                </a:schemeClr>
              </a:solidFill>
            </a:endParaRPr>
          </a:p>
          <a:p>
            <a:r>
              <a:rPr lang="pt-BR" b="1" dirty="0">
                <a:solidFill>
                  <a:schemeClr val="tx1">
                    <a:lumMod val="75000"/>
                  </a:schemeClr>
                </a:solidFill>
              </a:rPr>
              <a:t>Mid	  Mid</a:t>
            </a:r>
            <a:endParaRPr lang="pt-BR" sz="1800" b="1" dirty="0">
              <a:solidFill>
                <a:schemeClr val="tx1">
                  <a:lumMod val="75000"/>
                </a:schemeClr>
              </a:solidFill>
            </a:endParaRPr>
          </a:p>
          <a:p>
            <a:endParaRPr lang="pt-BR" b="1" dirty="0">
              <a:solidFill>
                <a:schemeClr val="tx1">
                  <a:lumMod val="75000"/>
                </a:schemeClr>
              </a:solidFill>
            </a:endParaRPr>
          </a:p>
          <a:p>
            <a:r>
              <a:rPr lang="pt-BR" sz="1800" b="1" dirty="0">
                <a:solidFill>
                  <a:schemeClr val="tx1">
                    <a:lumMod val="75000"/>
                  </a:schemeClr>
                </a:solidFill>
              </a:rPr>
              <a:t>Late	  Late</a:t>
            </a:r>
          </a:p>
        </p:txBody>
      </p:sp>
      <p:cxnSp>
        <p:nvCxnSpPr>
          <p:cNvPr id="44" name="Straight Connector 43">
            <a:extLst>
              <a:ext uri="{FF2B5EF4-FFF2-40B4-BE49-F238E27FC236}">
                <a16:creationId xmlns:a16="http://schemas.microsoft.com/office/drawing/2014/main" id="{20209666-16A0-4CFF-B912-A816BA6EC2CF}"/>
              </a:ext>
            </a:extLst>
          </p:cNvPr>
          <p:cNvCxnSpPr>
            <a:cxnSpLocks/>
          </p:cNvCxnSpPr>
          <p:nvPr/>
        </p:nvCxnSpPr>
        <p:spPr>
          <a:xfrm flipH="1">
            <a:off x="10767566" y="3713141"/>
            <a:ext cx="1346" cy="1477328"/>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5" name="Right Brace 44">
            <a:extLst>
              <a:ext uri="{FF2B5EF4-FFF2-40B4-BE49-F238E27FC236}">
                <a16:creationId xmlns:a16="http://schemas.microsoft.com/office/drawing/2014/main" id="{DE284EE5-D37B-438A-BEC5-B2721D1342F8}"/>
              </a:ext>
            </a:extLst>
          </p:cNvPr>
          <p:cNvSpPr/>
          <p:nvPr/>
        </p:nvSpPr>
        <p:spPr>
          <a:xfrm rot="16200000">
            <a:off x="10446143" y="2390056"/>
            <a:ext cx="295939" cy="116130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06520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2" name="Freeform: Shape 1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4" name="Freeform: Shape 1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6" name="Rectangle 15">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5A93C08-5026-4474-A6D5-87A03C135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AAD603BB-8A57-4788-8C84-A02E8F98479D}"/>
              </a:ext>
            </a:extLst>
          </p:cNvPr>
          <p:cNvSpPr>
            <a:spLocks noGrp="1"/>
          </p:cNvSpPr>
          <p:nvPr>
            <p:ph type="title"/>
          </p:nvPr>
        </p:nvSpPr>
        <p:spPr>
          <a:xfrm>
            <a:off x="379227" y="150722"/>
            <a:ext cx="4127635" cy="1470352"/>
          </a:xfrm>
        </p:spPr>
        <p:txBody>
          <a:bodyPr vert="horz" lIns="91440" tIns="45720" rIns="91440" bIns="45720" rtlCol="0" anchor="b">
            <a:normAutofit/>
          </a:bodyPr>
          <a:lstStyle/>
          <a:p>
            <a:r>
              <a:rPr lang="en-US" kern="1200" dirty="0">
                <a:solidFill>
                  <a:schemeClr val="tx1"/>
                </a:solidFill>
                <a:latin typeface="+mj-lt"/>
                <a:ea typeface="+mj-ea"/>
                <a:cs typeface="+mj-cs"/>
              </a:rPr>
              <a:t>Validation Performance</a:t>
            </a:r>
          </a:p>
        </p:txBody>
      </p:sp>
      <p:graphicFrame>
        <p:nvGraphicFramePr>
          <p:cNvPr id="5" name="Content Placeholder 2">
            <a:extLst>
              <a:ext uri="{FF2B5EF4-FFF2-40B4-BE49-F238E27FC236}">
                <a16:creationId xmlns:a16="http://schemas.microsoft.com/office/drawing/2014/main" id="{F59AF8CB-1B9C-4BFF-B00A-25EA38FDB901}"/>
              </a:ext>
            </a:extLst>
          </p:cNvPr>
          <p:cNvGraphicFramePr>
            <a:graphicFrameLocks noGrp="1"/>
          </p:cNvGraphicFramePr>
          <p:nvPr>
            <p:ph idx="1"/>
          </p:nvPr>
        </p:nvGraphicFramePr>
        <p:xfrm>
          <a:off x="5334000" y="1818167"/>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Table 9">
            <a:extLst>
              <a:ext uri="{FF2B5EF4-FFF2-40B4-BE49-F238E27FC236}">
                <a16:creationId xmlns:a16="http://schemas.microsoft.com/office/drawing/2014/main" id="{A157FA93-BB6F-423F-8DEB-7262F9215D41}"/>
              </a:ext>
            </a:extLst>
          </p:cNvPr>
          <p:cNvGraphicFramePr>
            <a:graphicFrameLocks noGrp="1"/>
          </p:cNvGraphicFramePr>
          <p:nvPr>
            <p:extLst>
              <p:ext uri="{D42A27DB-BD31-4B8C-83A1-F6EECF244321}">
                <p14:modId xmlns:p14="http://schemas.microsoft.com/office/powerpoint/2010/main" val="4226817704"/>
              </p:ext>
            </p:extLst>
          </p:nvPr>
        </p:nvGraphicFramePr>
        <p:xfrm>
          <a:off x="448492" y="1923665"/>
          <a:ext cx="3161064" cy="2430789"/>
        </p:xfrm>
        <a:graphic>
          <a:graphicData uri="http://schemas.openxmlformats.org/drawingml/2006/table">
            <a:tbl>
              <a:tblPr firstRow="1" bandRow="1">
                <a:tableStyleId>{5C22544A-7EE6-4342-B048-85BDC9FD1C3A}</a:tableStyleId>
              </a:tblPr>
              <a:tblGrid>
                <a:gridCol w="790266">
                  <a:extLst>
                    <a:ext uri="{9D8B030D-6E8A-4147-A177-3AD203B41FA5}">
                      <a16:colId xmlns:a16="http://schemas.microsoft.com/office/drawing/2014/main" val="2306519030"/>
                    </a:ext>
                  </a:extLst>
                </a:gridCol>
                <a:gridCol w="790266">
                  <a:extLst>
                    <a:ext uri="{9D8B030D-6E8A-4147-A177-3AD203B41FA5}">
                      <a16:colId xmlns:a16="http://schemas.microsoft.com/office/drawing/2014/main" val="518027666"/>
                    </a:ext>
                  </a:extLst>
                </a:gridCol>
                <a:gridCol w="790266">
                  <a:extLst>
                    <a:ext uri="{9D8B030D-6E8A-4147-A177-3AD203B41FA5}">
                      <a16:colId xmlns:a16="http://schemas.microsoft.com/office/drawing/2014/main" val="1404321666"/>
                    </a:ext>
                  </a:extLst>
                </a:gridCol>
                <a:gridCol w="790266">
                  <a:extLst>
                    <a:ext uri="{9D8B030D-6E8A-4147-A177-3AD203B41FA5}">
                      <a16:colId xmlns:a16="http://schemas.microsoft.com/office/drawing/2014/main" val="480174093"/>
                    </a:ext>
                  </a:extLst>
                </a:gridCol>
              </a:tblGrid>
              <a:tr h="510807">
                <a:tc>
                  <a:txBody>
                    <a:bodyPr/>
                    <a:lstStyle/>
                    <a:p>
                      <a:r>
                        <a:rPr lang="en-US" sz="1400" dirty="0"/>
                        <a:t>Model</a:t>
                      </a:r>
                    </a:p>
                  </a:txBody>
                  <a:tcPr/>
                </a:tc>
                <a:tc>
                  <a:txBody>
                    <a:bodyPr/>
                    <a:lstStyle/>
                    <a:p>
                      <a:r>
                        <a:rPr lang="en-US" sz="1400" dirty="0"/>
                        <a:t>Stage</a:t>
                      </a:r>
                    </a:p>
                  </a:txBody>
                  <a:tcPr/>
                </a:tc>
                <a:tc>
                  <a:txBody>
                    <a:bodyPr/>
                    <a:lstStyle/>
                    <a:p>
                      <a:r>
                        <a:rPr lang="en-US" sz="1400" dirty="0"/>
                        <a:t>Loss</a:t>
                      </a:r>
                    </a:p>
                  </a:txBody>
                  <a:tcPr/>
                </a:tc>
                <a:tc>
                  <a:txBody>
                    <a:bodyPr/>
                    <a:lstStyle/>
                    <a:p>
                      <a:r>
                        <a:rPr lang="en-US" sz="1400" dirty="0"/>
                        <a:t>Acc</a:t>
                      </a:r>
                    </a:p>
                  </a:txBody>
                  <a:tcPr/>
                </a:tc>
                <a:extLst>
                  <a:ext uri="{0D108BD9-81ED-4DB2-BD59-A6C34878D82A}">
                    <a16:rowId xmlns:a16="http://schemas.microsoft.com/office/drawing/2014/main" val="2977334575"/>
                  </a:ext>
                </a:extLst>
              </a:tr>
              <a:tr h="319997">
                <a:tc>
                  <a:txBody>
                    <a:bodyPr/>
                    <a:lstStyle/>
                    <a:p>
                      <a:r>
                        <a:rPr lang="en-US" sz="1400" dirty="0" err="1"/>
                        <a:t>SaP</a:t>
                      </a:r>
                      <a:endParaRPr lang="en-US" sz="1400" dirty="0"/>
                    </a:p>
                  </a:txBody>
                  <a:tcPr/>
                </a:tc>
                <a:tc>
                  <a:txBody>
                    <a:bodyPr/>
                    <a:lstStyle/>
                    <a:p>
                      <a:r>
                        <a:rPr lang="en-US" sz="1400" dirty="0"/>
                        <a:t>Early</a:t>
                      </a:r>
                    </a:p>
                  </a:txBody>
                  <a:tcPr/>
                </a:tc>
                <a:tc>
                  <a:txBody>
                    <a:bodyPr/>
                    <a:lstStyle/>
                    <a:p>
                      <a:r>
                        <a:rPr lang="en-US" sz="1400" dirty="0"/>
                        <a:t>1.15</a:t>
                      </a:r>
                    </a:p>
                  </a:txBody>
                  <a:tcPr/>
                </a:tc>
                <a:tc>
                  <a:txBody>
                    <a:bodyPr/>
                    <a:lstStyle/>
                    <a:p>
                      <a:r>
                        <a:rPr lang="en-US" sz="1400" dirty="0"/>
                        <a:t>0.61</a:t>
                      </a:r>
                    </a:p>
                  </a:txBody>
                  <a:tcPr/>
                </a:tc>
                <a:extLst>
                  <a:ext uri="{0D108BD9-81ED-4DB2-BD59-A6C34878D82A}">
                    <a16:rowId xmlns:a16="http://schemas.microsoft.com/office/drawing/2014/main" val="3316023301"/>
                  </a:ext>
                </a:extLst>
              </a:tr>
              <a:tr h="319997">
                <a:tc>
                  <a:txBody>
                    <a:bodyPr/>
                    <a:lstStyle/>
                    <a:p>
                      <a:r>
                        <a:rPr lang="en-US" sz="1400" dirty="0" err="1"/>
                        <a:t>SaP</a:t>
                      </a:r>
                      <a:endParaRPr lang="en-US" sz="1400" dirty="0"/>
                    </a:p>
                  </a:txBody>
                  <a:tcPr/>
                </a:tc>
                <a:tc>
                  <a:txBody>
                    <a:bodyPr/>
                    <a:lstStyle/>
                    <a:p>
                      <a:r>
                        <a:rPr lang="en-US" sz="1400" dirty="0"/>
                        <a:t>Mid</a:t>
                      </a:r>
                    </a:p>
                  </a:txBody>
                  <a:tcPr/>
                </a:tc>
                <a:tc>
                  <a:txBody>
                    <a:bodyPr/>
                    <a:lstStyle/>
                    <a:p>
                      <a:r>
                        <a:rPr lang="en-US" sz="1400" dirty="0"/>
                        <a:t>1.98</a:t>
                      </a:r>
                    </a:p>
                  </a:txBody>
                  <a:tcPr/>
                </a:tc>
                <a:tc>
                  <a:txBody>
                    <a:bodyPr/>
                    <a:lstStyle/>
                    <a:p>
                      <a:r>
                        <a:rPr lang="en-US" sz="1400" dirty="0"/>
                        <a:t>0.34</a:t>
                      </a:r>
                    </a:p>
                  </a:txBody>
                  <a:tcPr/>
                </a:tc>
                <a:extLst>
                  <a:ext uri="{0D108BD9-81ED-4DB2-BD59-A6C34878D82A}">
                    <a16:rowId xmlns:a16="http://schemas.microsoft.com/office/drawing/2014/main" val="4244773358"/>
                  </a:ext>
                </a:extLst>
              </a:tr>
              <a:tr h="319997">
                <a:tc>
                  <a:txBody>
                    <a:bodyPr/>
                    <a:lstStyle/>
                    <a:p>
                      <a:r>
                        <a:rPr lang="en-US" sz="1400" dirty="0" err="1"/>
                        <a:t>SaP</a:t>
                      </a:r>
                      <a:endParaRPr lang="en-US" sz="1400" dirty="0"/>
                    </a:p>
                  </a:txBody>
                  <a:tcPr/>
                </a:tc>
                <a:tc>
                  <a:txBody>
                    <a:bodyPr/>
                    <a:lstStyle/>
                    <a:p>
                      <a:r>
                        <a:rPr lang="en-US" sz="1400" dirty="0"/>
                        <a:t>Late</a:t>
                      </a:r>
                    </a:p>
                  </a:txBody>
                  <a:tcPr/>
                </a:tc>
                <a:tc>
                  <a:txBody>
                    <a:bodyPr/>
                    <a:lstStyle/>
                    <a:p>
                      <a:r>
                        <a:rPr lang="en-US" sz="1400" dirty="0"/>
                        <a:t>1.61</a:t>
                      </a:r>
                    </a:p>
                  </a:txBody>
                  <a:tcPr/>
                </a:tc>
                <a:tc>
                  <a:txBody>
                    <a:bodyPr/>
                    <a:lstStyle/>
                    <a:p>
                      <a:r>
                        <a:rPr lang="en-US" sz="1400" dirty="0"/>
                        <a:t>0.40</a:t>
                      </a:r>
                    </a:p>
                  </a:txBody>
                  <a:tcPr/>
                </a:tc>
                <a:extLst>
                  <a:ext uri="{0D108BD9-81ED-4DB2-BD59-A6C34878D82A}">
                    <a16:rowId xmlns:a16="http://schemas.microsoft.com/office/drawing/2014/main" val="1135870826"/>
                  </a:ext>
                </a:extLst>
              </a:tr>
              <a:tr h="319997">
                <a:tc>
                  <a:txBody>
                    <a:bodyPr/>
                    <a:lstStyle/>
                    <a:p>
                      <a:r>
                        <a:rPr lang="en-US" sz="1400" dirty="0" err="1"/>
                        <a:t>MaP</a:t>
                      </a:r>
                      <a:endParaRPr lang="en-US" sz="1400" dirty="0"/>
                    </a:p>
                  </a:txBody>
                  <a:tcPr/>
                </a:tc>
                <a:tc>
                  <a:txBody>
                    <a:bodyPr/>
                    <a:lstStyle/>
                    <a:p>
                      <a:r>
                        <a:rPr lang="en-US" sz="1400" dirty="0"/>
                        <a:t>Early</a:t>
                      </a:r>
                    </a:p>
                  </a:txBody>
                  <a:tcPr/>
                </a:tc>
                <a:tc>
                  <a:txBody>
                    <a:bodyPr/>
                    <a:lstStyle/>
                    <a:p>
                      <a:r>
                        <a:rPr lang="en-US" sz="1400" dirty="0"/>
                        <a:t>0.32</a:t>
                      </a:r>
                    </a:p>
                  </a:txBody>
                  <a:tcPr/>
                </a:tc>
                <a:tc>
                  <a:txBody>
                    <a:bodyPr/>
                    <a:lstStyle/>
                    <a:p>
                      <a:r>
                        <a:rPr lang="en-US" sz="1400" dirty="0"/>
                        <a:t>0.89</a:t>
                      </a:r>
                    </a:p>
                  </a:txBody>
                  <a:tcPr/>
                </a:tc>
                <a:extLst>
                  <a:ext uri="{0D108BD9-81ED-4DB2-BD59-A6C34878D82A}">
                    <a16:rowId xmlns:a16="http://schemas.microsoft.com/office/drawing/2014/main" val="2947068489"/>
                  </a:ext>
                </a:extLst>
              </a:tr>
              <a:tr h="319997">
                <a:tc>
                  <a:txBody>
                    <a:bodyPr/>
                    <a:lstStyle/>
                    <a:p>
                      <a:r>
                        <a:rPr lang="en-US" sz="1400" dirty="0" err="1"/>
                        <a:t>MaP</a:t>
                      </a:r>
                      <a:endParaRPr lang="en-US" sz="1400" dirty="0"/>
                    </a:p>
                  </a:txBody>
                  <a:tcPr/>
                </a:tc>
                <a:tc>
                  <a:txBody>
                    <a:bodyPr/>
                    <a:lstStyle/>
                    <a:p>
                      <a:r>
                        <a:rPr lang="en-US" sz="1400" dirty="0"/>
                        <a:t>Mid</a:t>
                      </a:r>
                    </a:p>
                  </a:txBody>
                  <a:tcPr/>
                </a:tc>
                <a:tc>
                  <a:txBody>
                    <a:bodyPr/>
                    <a:lstStyle/>
                    <a:p>
                      <a:r>
                        <a:rPr lang="en-US" sz="1400" dirty="0"/>
                        <a:t>1.74</a:t>
                      </a:r>
                    </a:p>
                  </a:txBody>
                  <a:tcPr/>
                </a:tc>
                <a:tc>
                  <a:txBody>
                    <a:bodyPr/>
                    <a:lstStyle/>
                    <a:p>
                      <a:r>
                        <a:rPr lang="en-US" sz="1400" dirty="0"/>
                        <a:t>0.47</a:t>
                      </a:r>
                    </a:p>
                  </a:txBody>
                  <a:tcPr/>
                </a:tc>
                <a:extLst>
                  <a:ext uri="{0D108BD9-81ED-4DB2-BD59-A6C34878D82A}">
                    <a16:rowId xmlns:a16="http://schemas.microsoft.com/office/drawing/2014/main" val="2073872576"/>
                  </a:ext>
                </a:extLst>
              </a:tr>
              <a:tr h="319997">
                <a:tc>
                  <a:txBody>
                    <a:bodyPr/>
                    <a:lstStyle/>
                    <a:p>
                      <a:r>
                        <a:rPr lang="en-US" sz="1400" dirty="0" err="1"/>
                        <a:t>MaP</a:t>
                      </a:r>
                      <a:endParaRPr lang="en-US" sz="1400" dirty="0"/>
                    </a:p>
                  </a:txBody>
                  <a:tcPr/>
                </a:tc>
                <a:tc>
                  <a:txBody>
                    <a:bodyPr/>
                    <a:lstStyle/>
                    <a:p>
                      <a:r>
                        <a:rPr lang="en-US" sz="1400" dirty="0"/>
                        <a:t>Late</a:t>
                      </a:r>
                    </a:p>
                  </a:txBody>
                  <a:tcPr/>
                </a:tc>
                <a:tc>
                  <a:txBody>
                    <a:bodyPr/>
                    <a:lstStyle/>
                    <a:p>
                      <a:r>
                        <a:rPr lang="en-US" sz="1400" dirty="0"/>
                        <a:t>2.90</a:t>
                      </a:r>
                    </a:p>
                  </a:txBody>
                  <a:tcPr/>
                </a:tc>
                <a:tc>
                  <a:txBody>
                    <a:bodyPr/>
                    <a:lstStyle/>
                    <a:p>
                      <a:r>
                        <a:rPr lang="en-US" sz="1400" dirty="0"/>
                        <a:t>0.19</a:t>
                      </a:r>
                    </a:p>
                  </a:txBody>
                  <a:tcPr/>
                </a:tc>
                <a:extLst>
                  <a:ext uri="{0D108BD9-81ED-4DB2-BD59-A6C34878D82A}">
                    <a16:rowId xmlns:a16="http://schemas.microsoft.com/office/drawing/2014/main" val="4008743597"/>
                  </a:ext>
                </a:extLst>
              </a:tr>
            </a:tbl>
          </a:graphicData>
        </a:graphic>
      </p:graphicFrame>
      <p:sp>
        <p:nvSpPr>
          <p:cNvPr id="13" name="Content Placeholder 2">
            <a:extLst>
              <a:ext uri="{FF2B5EF4-FFF2-40B4-BE49-F238E27FC236}">
                <a16:creationId xmlns:a16="http://schemas.microsoft.com/office/drawing/2014/main" id="{20806609-1AD1-48A8-A119-C1ECCB4BBDE0}"/>
              </a:ext>
            </a:extLst>
          </p:cNvPr>
          <p:cNvSpPr txBox="1">
            <a:spLocks/>
          </p:cNvSpPr>
          <p:nvPr/>
        </p:nvSpPr>
        <p:spPr>
          <a:xfrm>
            <a:off x="6340821" y="266617"/>
            <a:ext cx="4953711" cy="2872443"/>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15" name="Content Placeholder 2">
            <a:extLst>
              <a:ext uri="{FF2B5EF4-FFF2-40B4-BE49-F238E27FC236}">
                <a16:creationId xmlns:a16="http://schemas.microsoft.com/office/drawing/2014/main" id="{5F507FAB-68A6-4ABF-A45F-B0434BDC16D2}"/>
              </a:ext>
            </a:extLst>
          </p:cNvPr>
          <p:cNvSpPr txBox="1">
            <a:spLocks/>
          </p:cNvSpPr>
          <p:nvPr/>
        </p:nvSpPr>
        <p:spPr>
          <a:xfrm>
            <a:off x="6069964" y="1029174"/>
            <a:ext cx="5741035" cy="50645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Compared against one another, the </a:t>
            </a:r>
            <a:r>
              <a:rPr lang="en-US" sz="2400" dirty="0" err="1"/>
              <a:t>SaP</a:t>
            </a:r>
            <a:r>
              <a:rPr lang="en-US" sz="2400" dirty="0"/>
              <a:t> models are more accurate in the late game, and the </a:t>
            </a:r>
            <a:r>
              <a:rPr lang="en-US" sz="2400" dirty="0" err="1"/>
              <a:t>MaP</a:t>
            </a:r>
            <a:r>
              <a:rPr lang="en-US" sz="2400" dirty="0"/>
              <a:t> models are more accurate early.</a:t>
            </a:r>
          </a:p>
          <a:p>
            <a:r>
              <a:rPr lang="en-US" sz="2400" dirty="0"/>
              <a:t>Intuitively, this makes sense: in the early game, there are many pieces that could be moved given a certain board state, but once a piece is chosen, the number of moves is limited </a:t>
            </a:r>
            <a:r>
              <a:rPr lang="en-US" sz="2400" dirty="0">
                <a:solidFill>
                  <a:schemeClr val="accent4">
                    <a:lumMod val="60000"/>
                    <a:lumOff val="40000"/>
                    <a:alpha val="70000"/>
                  </a:schemeClr>
                </a:solidFill>
              </a:rPr>
              <a:t>(the knight has only 2 available moves on its starting square)</a:t>
            </a:r>
            <a:r>
              <a:rPr lang="en-US" sz="2400" dirty="0"/>
              <a:t>. </a:t>
            </a:r>
          </a:p>
          <a:p>
            <a:r>
              <a:rPr lang="en-US" sz="2400" dirty="0"/>
              <a:t>In the late game, each piece will usually have more moves available </a:t>
            </a:r>
            <a:r>
              <a:rPr lang="en-US" sz="2400" dirty="0">
                <a:solidFill>
                  <a:schemeClr val="accent4">
                    <a:lumMod val="60000"/>
                    <a:lumOff val="40000"/>
                    <a:alpha val="70000"/>
                  </a:schemeClr>
                </a:solidFill>
              </a:rPr>
              <a:t>(the knight in the center of the board has 8 possible moves), </a:t>
            </a:r>
            <a:r>
              <a:rPr lang="en-US" sz="2400" dirty="0"/>
              <a:t>but there are fewer pieces to move because many will have been captured. </a:t>
            </a:r>
          </a:p>
        </p:txBody>
      </p:sp>
    </p:spTree>
    <p:extLst>
      <p:ext uri="{BB962C8B-B14F-4D97-AF65-F5344CB8AC3E}">
        <p14:creationId xmlns:p14="http://schemas.microsoft.com/office/powerpoint/2010/main" val="1488598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7EB772-EB49-4780-ACC7-BF6884F82FB6}"/>
              </a:ext>
            </a:extLst>
          </p:cNvPr>
          <p:cNvSpPr>
            <a:spLocks noGrp="1"/>
          </p:cNvSpPr>
          <p:nvPr>
            <p:ph idx="1"/>
          </p:nvPr>
        </p:nvSpPr>
        <p:spPr>
          <a:xfrm>
            <a:off x="761999" y="2286000"/>
            <a:ext cx="10494335" cy="3810001"/>
          </a:xfrm>
        </p:spPr>
        <p:txBody>
          <a:bodyPr>
            <a:normAutofit fontScale="92500" lnSpcReduction="20000"/>
          </a:bodyPr>
          <a:lstStyle/>
          <a:p>
            <a:r>
              <a:rPr lang="en-US" sz="2400" dirty="0"/>
              <a:t>In short, poorly. However, I knew this coming into the project. These models are optimized by looking at a board and trying to predict a move played by a high-rated player. With no sense of piece evaluation or ability to look ahead, this model can be beaten easily.</a:t>
            </a:r>
          </a:p>
          <a:p>
            <a:r>
              <a:rPr lang="en-US" sz="2400" dirty="0"/>
              <a:t>In the following slides, I’ll show the initial moves from a game I played against the engine. The two heatmaps show the output from the </a:t>
            </a:r>
            <a:r>
              <a:rPr lang="en-US" sz="2400" dirty="0" err="1"/>
              <a:t>SaP</a:t>
            </a:r>
            <a:r>
              <a:rPr lang="en-US" sz="2400" dirty="0"/>
              <a:t> and </a:t>
            </a:r>
            <a:r>
              <a:rPr lang="en-US" sz="2400" dirty="0" err="1"/>
              <a:t>MaP</a:t>
            </a:r>
            <a:r>
              <a:rPr lang="en-US" sz="2400" dirty="0"/>
              <a:t> models. </a:t>
            </a:r>
            <a:r>
              <a:rPr lang="en-US" sz="2400" dirty="0">
                <a:solidFill>
                  <a:schemeClr val="accent6">
                    <a:lumMod val="40000"/>
                    <a:lumOff val="60000"/>
                  </a:schemeClr>
                </a:solidFill>
              </a:rPr>
              <a:t>As a recap, the </a:t>
            </a:r>
            <a:r>
              <a:rPr lang="en-US" sz="2400" dirty="0" err="1">
                <a:solidFill>
                  <a:schemeClr val="accent6">
                    <a:lumMod val="40000"/>
                    <a:lumOff val="60000"/>
                  </a:schemeClr>
                </a:solidFill>
              </a:rPr>
              <a:t>SaP</a:t>
            </a:r>
            <a:r>
              <a:rPr lang="en-US" sz="2400" dirty="0">
                <a:solidFill>
                  <a:schemeClr val="accent6">
                    <a:lumMod val="40000"/>
                    <a:lumOff val="60000"/>
                  </a:schemeClr>
                </a:solidFill>
              </a:rPr>
              <a:t> predicts the origin square (where to move from), and the </a:t>
            </a:r>
            <a:r>
              <a:rPr lang="en-US" sz="2400" dirty="0" err="1">
                <a:solidFill>
                  <a:schemeClr val="accent6">
                    <a:lumMod val="40000"/>
                    <a:lumOff val="60000"/>
                  </a:schemeClr>
                </a:solidFill>
              </a:rPr>
              <a:t>MaP</a:t>
            </a:r>
            <a:r>
              <a:rPr lang="en-US" sz="2400" dirty="0">
                <a:solidFill>
                  <a:schemeClr val="accent6">
                    <a:lumMod val="40000"/>
                    <a:lumOff val="60000"/>
                  </a:schemeClr>
                </a:solidFill>
              </a:rPr>
              <a:t> model predicts the destination square (where to move to).</a:t>
            </a:r>
          </a:p>
          <a:p>
            <a:r>
              <a:rPr lang="en-US" sz="2400" dirty="0"/>
              <a:t>My chess engine will be playing with the white pieces.</a:t>
            </a:r>
            <a:endParaRPr lang="en-US" sz="2400" b="1" dirty="0">
              <a:solidFill>
                <a:schemeClr val="accent6">
                  <a:lumMod val="60000"/>
                  <a:lumOff val="40000"/>
                  <a:alpha val="70000"/>
                </a:schemeClr>
              </a:solidFill>
            </a:endParaRPr>
          </a:p>
          <a:p>
            <a:endParaRPr lang="en-US" sz="2400" dirty="0"/>
          </a:p>
        </p:txBody>
      </p:sp>
      <p:sp>
        <p:nvSpPr>
          <p:cNvPr id="2" name="Title 1">
            <a:extLst>
              <a:ext uri="{FF2B5EF4-FFF2-40B4-BE49-F238E27FC236}">
                <a16:creationId xmlns:a16="http://schemas.microsoft.com/office/drawing/2014/main" id="{04856C98-56FA-4F0D-A2A1-D67001E3B9D6}"/>
              </a:ext>
            </a:extLst>
          </p:cNvPr>
          <p:cNvSpPr>
            <a:spLocks noGrp="1"/>
          </p:cNvSpPr>
          <p:nvPr>
            <p:ph type="title"/>
          </p:nvPr>
        </p:nvSpPr>
        <p:spPr>
          <a:xfrm>
            <a:off x="762000" y="762000"/>
            <a:ext cx="5334000" cy="1524000"/>
          </a:xfrm>
        </p:spPr>
        <p:txBody>
          <a:bodyPr>
            <a:normAutofit/>
          </a:bodyPr>
          <a:lstStyle/>
          <a:p>
            <a:r>
              <a:rPr lang="en-US" sz="3200" dirty="0"/>
              <a:t>So How Does It Play??</a:t>
            </a:r>
          </a:p>
        </p:txBody>
      </p:sp>
    </p:spTree>
    <p:extLst>
      <p:ext uri="{BB962C8B-B14F-4D97-AF65-F5344CB8AC3E}">
        <p14:creationId xmlns:p14="http://schemas.microsoft.com/office/powerpoint/2010/main" val="154746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6C98-56FA-4F0D-A2A1-D67001E3B9D6}"/>
              </a:ext>
            </a:extLst>
          </p:cNvPr>
          <p:cNvSpPr>
            <a:spLocks noGrp="1"/>
          </p:cNvSpPr>
          <p:nvPr>
            <p:ph type="title"/>
          </p:nvPr>
        </p:nvSpPr>
        <p:spPr>
          <a:xfrm>
            <a:off x="451883" y="-209107"/>
            <a:ext cx="5334000" cy="1524000"/>
          </a:xfrm>
        </p:spPr>
        <p:txBody>
          <a:bodyPr>
            <a:normAutofit/>
          </a:bodyPr>
          <a:lstStyle/>
          <a:p>
            <a:r>
              <a:rPr lang="en-US" sz="4800" dirty="0"/>
              <a:t>Move 1w</a:t>
            </a:r>
          </a:p>
        </p:txBody>
      </p:sp>
      <p:pic>
        <p:nvPicPr>
          <p:cNvPr id="6" name="Picture 5">
            <a:extLst>
              <a:ext uri="{FF2B5EF4-FFF2-40B4-BE49-F238E27FC236}">
                <a16:creationId xmlns:a16="http://schemas.microsoft.com/office/drawing/2014/main" id="{75CD86E5-6C7F-4CE0-B9D7-1F9258B09CEB}"/>
              </a:ext>
            </a:extLst>
          </p:cNvPr>
          <p:cNvPicPr>
            <a:picLocks noChangeAspect="1"/>
          </p:cNvPicPr>
          <p:nvPr/>
        </p:nvPicPr>
        <p:blipFill>
          <a:blip r:embed="rId2"/>
          <a:stretch>
            <a:fillRect/>
          </a:stretch>
        </p:blipFill>
        <p:spPr>
          <a:xfrm>
            <a:off x="2224129" y="1314893"/>
            <a:ext cx="4648849" cy="4648849"/>
          </a:xfrm>
          <a:prstGeom prst="rect">
            <a:avLst/>
          </a:prstGeom>
        </p:spPr>
      </p:pic>
      <p:pic>
        <p:nvPicPr>
          <p:cNvPr id="8" name="Picture 7">
            <a:extLst>
              <a:ext uri="{FF2B5EF4-FFF2-40B4-BE49-F238E27FC236}">
                <a16:creationId xmlns:a16="http://schemas.microsoft.com/office/drawing/2014/main" id="{F0675741-EEE9-4FCD-92D4-EAC2FA07921A}"/>
              </a:ext>
            </a:extLst>
          </p:cNvPr>
          <p:cNvPicPr>
            <a:picLocks noChangeAspect="1"/>
          </p:cNvPicPr>
          <p:nvPr/>
        </p:nvPicPr>
        <p:blipFill>
          <a:blip r:embed="rId3"/>
          <a:stretch>
            <a:fillRect/>
          </a:stretch>
        </p:blipFill>
        <p:spPr>
          <a:xfrm>
            <a:off x="6884267" y="1314893"/>
            <a:ext cx="2211194" cy="4496771"/>
          </a:xfrm>
          <a:prstGeom prst="rect">
            <a:avLst/>
          </a:prstGeom>
        </p:spPr>
      </p:pic>
    </p:spTree>
    <p:extLst>
      <p:ext uri="{BB962C8B-B14F-4D97-AF65-F5344CB8AC3E}">
        <p14:creationId xmlns:p14="http://schemas.microsoft.com/office/powerpoint/2010/main" val="1626449832"/>
      </p:ext>
    </p:extLst>
  </p:cSld>
  <p:clrMapOvr>
    <a:masterClrMapping/>
  </p:clrMapOvr>
</p:sld>
</file>

<file path=ppt/theme/theme1.xml><?xml version="1.0" encoding="utf-8"?>
<a:theme xmlns:a="http://schemas.openxmlformats.org/drawingml/2006/main" name="PebbleVTI">
  <a:themeElements>
    <a:clrScheme name="AnalogousFromRegularSeedLeftStep">
      <a:dk1>
        <a:srgbClr val="000000"/>
      </a:dk1>
      <a:lt1>
        <a:srgbClr val="FFFFFF"/>
      </a:lt1>
      <a:dk2>
        <a:srgbClr val="1C2131"/>
      </a:dk2>
      <a:lt2>
        <a:srgbClr val="F0F3F2"/>
      </a:lt2>
      <a:accent1>
        <a:srgbClr val="C34D90"/>
      </a:accent1>
      <a:accent2>
        <a:srgbClr val="B13BB0"/>
      </a:accent2>
      <a:accent3>
        <a:srgbClr val="934DC3"/>
      </a:accent3>
      <a:accent4>
        <a:srgbClr val="523CB2"/>
      </a:accent4>
      <a:accent5>
        <a:srgbClr val="4D69C3"/>
      </a:accent5>
      <a:accent6>
        <a:srgbClr val="3B88B1"/>
      </a:accent6>
      <a:hlink>
        <a:srgbClr val="349C60"/>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148</TotalTime>
  <Words>1305</Words>
  <Application>Microsoft Office PowerPoint</Application>
  <PresentationFormat>Widescreen</PresentationFormat>
  <Paragraphs>125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Avenir Next LT Pro</vt:lpstr>
      <vt:lpstr>Avenir Next LT Pro Light</vt:lpstr>
      <vt:lpstr>Sitka Subheading</vt:lpstr>
      <vt:lpstr>PebbleVTI</vt:lpstr>
      <vt:lpstr>Neural Network Chess Engine in Python</vt:lpstr>
      <vt:lpstr>Goal and Design</vt:lpstr>
      <vt:lpstr>Data and Tools</vt:lpstr>
      <vt:lpstr>Data Processing</vt:lpstr>
      <vt:lpstr>General Strategy</vt:lpstr>
      <vt:lpstr>Specific Implementation</vt:lpstr>
      <vt:lpstr>Validation Performance</vt:lpstr>
      <vt:lpstr>So How Does It Play??</vt:lpstr>
      <vt:lpstr>Move 1w</vt:lpstr>
      <vt:lpstr>Move 1b</vt:lpstr>
      <vt:lpstr>Move 2w</vt:lpstr>
      <vt:lpstr>Move 2b</vt:lpstr>
      <vt:lpstr>Move 3w</vt:lpstr>
      <vt:lpstr>Move 3b</vt:lpstr>
      <vt:lpstr>Move 4w</vt:lpstr>
      <vt:lpstr>Move 4b</vt:lpstr>
      <vt:lpstr>Move 5w</vt:lpstr>
      <vt:lpstr>Move 5b</vt:lpstr>
      <vt:lpstr>Move 6w</vt:lpstr>
      <vt:lpstr>Move 6b</vt:lpstr>
      <vt:lpstr>Move 7w</vt:lpstr>
      <vt:lpstr>Evaluation</vt:lpstr>
      <vt:lpstr>Potential Improvements &amp;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 Chess Engine in Python</dc:title>
  <dc:creator>Jacob Ellison</dc:creator>
  <cp:lastModifiedBy>Jacob Ellison</cp:lastModifiedBy>
  <cp:revision>14</cp:revision>
  <dcterms:created xsi:type="dcterms:W3CDTF">2021-07-09T11:06:37Z</dcterms:created>
  <dcterms:modified xsi:type="dcterms:W3CDTF">2021-07-09T13:35:32Z</dcterms:modified>
</cp:coreProperties>
</file>