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docs.djangoproject.com/en/1.8/intro/" TargetMode="Externa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ithub.com/jakesen/intro2django" TargetMode="External"/><Relationship Id="rId3" Type="http://schemas.openxmlformats.org/officeDocument/2006/relationships/hyperlink" Target="http://djangoproject.com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Introducing Django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by Jacob Senecal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xfrm>
            <a:off x="952500" y="412750"/>
            <a:ext cx="11099800" cy="2120900"/>
          </a:xfrm>
          <a:prstGeom prst="rect">
            <a:avLst/>
          </a:prstGeom>
        </p:spPr>
        <p:txBody>
          <a:bodyPr/>
          <a:lstStyle/>
          <a:p>
            <a:pPr/>
            <a:r>
              <a:t>Create a Django Project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 a new Django project</a:t>
            </a:r>
          </a:p>
          <a:p>
            <a:pPr/>
            <a:r>
              <a:t>Edit settings.py</a:t>
            </a:r>
          </a:p>
          <a:p>
            <a:pPr/>
            <a:r>
              <a:t>Create database</a:t>
            </a:r>
          </a:p>
          <a:p>
            <a:pPr/>
            <a:r>
              <a:t>Run server</a:t>
            </a:r>
          </a:p>
          <a:p>
            <a:pPr/>
            <a:r>
              <a:t>Browser test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 a Project</a:t>
            </a:r>
          </a:p>
        </p:txBody>
      </p:sp>
      <p:pic>
        <p:nvPicPr>
          <p:cNvPr id="15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6900" y="2438400"/>
            <a:ext cx="9271000" cy="2590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6900" y="5353050"/>
            <a:ext cx="9271000" cy="3848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Edit settings.py</a:t>
            </a:r>
          </a:p>
        </p:txBody>
      </p:sp>
      <p:pic>
        <p:nvPicPr>
          <p:cNvPr id="15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8250" y="2711450"/>
            <a:ext cx="10528300" cy="6057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Database</a:t>
            </a:r>
          </a:p>
        </p:txBody>
      </p:sp>
      <p:pic>
        <p:nvPicPr>
          <p:cNvPr id="16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6900" y="2635250"/>
            <a:ext cx="9271000" cy="621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Run Server!!!</a:t>
            </a:r>
          </a:p>
        </p:txBody>
      </p:sp>
      <p:pic>
        <p:nvPicPr>
          <p:cNvPr id="16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6900" y="2635250"/>
            <a:ext cx="9271000" cy="621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Browser Test</a:t>
            </a:r>
          </a:p>
        </p:txBody>
      </p:sp>
      <p:pic>
        <p:nvPicPr>
          <p:cNvPr id="16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8250" y="2711450"/>
            <a:ext cx="10528300" cy="6057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Voting App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 a new Django app</a:t>
            </a:r>
          </a:p>
          <a:p>
            <a:pPr/>
            <a:r>
              <a:t>Create models</a:t>
            </a:r>
          </a:p>
          <a:p>
            <a:pPr/>
            <a:r>
              <a:t>Update settings</a:t>
            </a:r>
          </a:p>
          <a:p>
            <a:pPr/>
            <a:r>
              <a:t>Create migrations</a:t>
            </a:r>
          </a:p>
          <a:p>
            <a:pPr/>
            <a:r>
              <a:t>Django does SQL!</a:t>
            </a:r>
          </a:p>
          <a:p>
            <a:pPr/>
            <a:r>
              <a:t>Apply migrations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 an App</a:t>
            </a:r>
          </a:p>
        </p:txBody>
      </p:sp>
      <p:pic>
        <p:nvPicPr>
          <p:cNvPr id="17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8000" y="2540000"/>
            <a:ext cx="9271000" cy="2108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8000" y="5073650"/>
            <a:ext cx="9271000" cy="3848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Models</a:t>
            </a:r>
          </a:p>
        </p:txBody>
      </p:sp>
      <p:pic>
        <p:nvPicPr>
          <p:cNvPr id="17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1900" y="2711450"/>
            <a:ext cx="10541000" cy="6057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Update Settings</a:t>
            </a:r>
          </a:p>
        </p:txBody>
      </p:sp>
      <p:pic>
        <p:nvPicPr>
          <p:cNvPr id="17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1900" y="2711450"/>
            <a:ext cx="10541000" cy="6057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9475" indent="-379475" defTabSz="484886">
              <a:spcBef>
                <a:spcPts val="3400"/>
              </a:spcBef>
              <a:defRPr sz="3154"/>
            </a:pPr>
            <a:r>
              <a:t>What is Django?</a:t>
            </a:r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Install Django</a:t>
            </a:r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Create a Django Project</a:t>
            </a:r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Create a Voting App)</a:t>
            </a:r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Set up the Django Admin</a:t>
            </a:r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Create an index page</a:t>
            </a:r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Create a voting page</a:t>
            </a:r>
          </a:p>
          <a:p>
            <a:pPr marL="0" indent="0" algn="ctr" defTabSz="484886">
              <a:spcBef>
                <a:spcPts val="3400"/>
              </a:spcBef>
              <a:buSzTx/>
              <a:buNone/>
              <a:defRPr sz="2324"/>
            </a:pPr>
            <a:r>
              <a:t>We will be roughly following the Django online tutorial</a:t>
            </a:r>
            <a:br/>
            <a:r>
              <a:rPr u="sng">
                <a:hlinkClick r:id="rId2" invalidUrl="" action="" tgtFrame="" tooltip="" history="1" highlightClick="0" endSnd="0"/>
              </a:rPr>
              <a:t>https://docs.djangoproject.com/en/1.8/intro/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Migrations</a:t>
            </a:r>
          </a:p>
        </p:txBody>
      </p:sp>
      <p:pic>
        <p:nvPicPr>
          <p:cNvPr id="18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6900" y="2635250"/>
            <a:ext cx="9271000" cy="621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Django Does SQL</a:t>
            </a:r>
          </a:p>
        </p:txBody>
      </p:sp>
      <p:pic>
        <p:nvPicPr>
          <p:cNvPr id="18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6900" y="2635250"/>
            <a:ext cx="9271000" cy="621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Apply Migrations</a:t>
            </a:r>
          </a:p>
        </p:txBody>
      </p:sp>
      <p:pic>
        <p:nvPicPr>
          <p:cNvPr id="18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6900" y="2635250"/>
            <a:ext cx="9271000" cy="621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/>
            <a:r>
              <a:t>Setting Up Django Admin</a:t>
            </a:r>
          </a:p>
        </p:txBody>
      </p:sp>
      <p:sp>
        <p:nvSpPr>
          <p:cNvPr id="191" name="Shape 1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superuser</a:t>
            </a:r>
          </a:p>
          <a:p>
            <a:pPr/>
            <a:r>
              <a:t>Log in to the admin site</a:t>
            </a:r>
          </a:p>
          <a:p>
            <a:pPr/>
            <a:r>
              <a:t>Customize the admin</a:t>
            </a:r>
          </a:p>
          <a:p>
            <a:pPr/>
            <a:r>
              <a:t>Add something to the database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Superuser</a:t>
            </a:r>
          </a:p>
        </p:txBody>
      </p:sp>
      <p:pic>
        <p:nvPicPr>
          <p:cNvPr id="19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6900" y="2987675"/>
            <a:ext cx="9271000" cy="2349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6900" y="5937250"/>
            <a:ext cx="9271000" cy="2590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Login to Admin Site</a:t>
            </a:r>
          </a:p>
        </p:txBody>
      </p:sp>
      <p:pic>
        <p:nvPicPr>
          <p:cNvPr id="19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8250" y="2711450"/>
            <a:ext cx="10528300" cy="6057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Django Admin</a:t>
            </a:r>
          </a:p>
        </p:txBody>
      </p:sp>
      <p:pic>
        <p:nvPicPr>
          <p:cNvPr id="20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8250" y="2711450"/>
            <a:ext cx="10528300" cy="6057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Customize the Admin</a:t>
            </a:r>
          </a:p>
        </p:txBody>
      </p:sp>
      <p:pic>
        <p:nvPicPr>
          <p:cNvPr id="20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1900" y="2711450"/>
            <a:ext cx="10541000" cy="6057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View Customizations</a:t>
            </a:r>
          </a:p>
        </p:txBody>
      </p:sp>
      <p:pic>
        <p:nvPicPr>
          <p:cNvPr id="20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8250" y="2711450"/>
            <a:ext cx="10528300" cy="6057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 a Question!</a:t>
            </a:r>
          </a:p>
        </p:txBody>
      </p:sp>
      <p:pic>
        <p:nvPicPr>
          <p:cNvPr id="21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2967" y="2429350"/>
            <a:ext cx="8658866" cy="6622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So…What is Django?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platform for building web applications</a:t>
            </a:r>
          </a:p>
          <a:p>
            <a:pPr/>
            <a:r>
              <a:t>Runs on Python</a:t>
            </a:r>
          </a:p>
          <a:p>
            <a:pPr/>
            <a:r>
              <a:t>Designed for quickly developing secure, scalable applications</a:t>
            </a:r>
          </a:p>
        </p:txBody>
      </p:sp>
      <p:pic>
        <p:nvPicPr>
          <p:cNvPr id="126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8000" y="2671613"/>
            <a:ext cx="4368800" cy="685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an Index Page</a:t>
            </a:r>
          </a:p>
        </p:txBody>
      </p:sp>
      <p:sp>
        <p:nvSpPr>
          <p:cNvPr id="213" name="Shape 213"/>
          <p:cNvSpPr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Add a view function</a:t>
            </a:r>
          </a:p>
          <a:p>
            <a:pPr/>
            <a:r>
              <a:t>Create a template</a:t>
            </a:r>
          </a:p>
          <a:p>
            <a:pPr/>
            <a:r>
              <a:t>Add a url pattern for the view</a:t>
            </a:r>
          </a:p>
          <a:p>
            <a:pPr/>
            <a:r>
              <a:t>Browser test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 View Function</a:t>
            </a:r>
          </a:p>
        </p:txBody>
      </p:sp>
      <p:pic>
        <p:nvPicPr>
          <p:cNvPr id="21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1900" y="2705100"/>
            <a:ext cx="10541000" cy="6070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Template</a:t>
            </a:r>
          </a:p>
        </p:txBody>
      </p:sp>
      <p:pic>
        <p:nvPicPr>
          <p:cNvPr id="21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1900" y="2711450"/>
            <a:ext cx="10541000" cy="6057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 a URL Pattern</a:t>
            </a:r>
          </a:p>
        </p:txBody>
      </p:sp>
      <p:pic>
        <p:nvPicPr>
          <p:cNvPr id="22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1900" y="2705100"/>
            <a:ext cx="10541000" cy="6070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 to Project URLs</a:t>
            </a:r>
          </a:p>
        </p:txBody>
      </p:sp>
      <p:pic>
        <p:nvPicPr>
          <p:cNvPr id="22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1900" y="2705100"/>
            <a:ext cx="10541000" cy="6070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Works!</a:t>
            </a:r>
          </a:p>
        </p:txBody>
      </p:sp>
      <p:pic>
        <p:nvPicPr>
          <p:cNvPr id="22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8250" y="2705100"/>
            <a:ext cx="10528300" cy="6070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Voting Page</a:t>
            </a:r>
          </a:p>
        </p:txBody>
      </p:sp>
      <p:sp>
        <p:nvSpPr>
          <p:cNvPr id="231" name="Shape 2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 a view function</a:t>
            </a:r>
          </a:p>
          <a:p>
            <a:pPr/>
            <a:r>
              <a:t>Create a template</a:t>
            </a:r>
          </a:p>
          <a:p>
            <a:pPr/>
            <a:r>
              <a:t>Add a URL pattern for the view</a:t>
            </a:r>
          </a:p>
          <a:p>
            <a:pPr/>
            <a:r>
              <a:t>Start voting!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 Voting View</a:t>
            </a:r>
          </a:p>
        </p:txBody>
      </p:sp>
      <p:pic>
        <p:nvPicPr>
          <p:cNvPr id="23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1900" y="2705100"/>
            <a:ext cx="10541000" cy="6070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Poll Template</a:t>
            </a:r>
          </a:p>
        </p:txBody>
      </p:sp>
      <p:pic>
        <p:nvPicPr>
          <p:cNvPr id="23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1900" y="2705100"/>
            <a:ext cx="10541000" cy="6070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 URL Pattern</a:t>
            </a:r>
          </a:p>
        </p:txBody>
      </p:sp>
      <p:pic>
        <p:nvPicPr>
          <p:cNvPr id="24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1900" y="2705100"/>
            <a:ext cx="10541000" cy="6070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Django Features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Object-relational mapper (ORM)</a:t>
            </a:r>
          </a:p>
          <a:p>
            <a:pPr/>
            <a:r>
              <a:t>Admin interface</a:t>
            </a:r>
          </a:p>
          <a:p>
            <a:pPr/>
            <a:r>
              <a:t>Template system</a:t>
            </a:r>
          </a:p>
          <a:p>
            <a:pPr/>
            <a:r>
              <a:t>Internationalization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 Voting!</a:t>
            </a:r>
          </a:p>
        </p:txBody>
      </p:sp>
      <p:pic>
        <p:nvPicPr>
          <p:cNvPr id="24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8250" y="2844800"/>
            <a:ext cx="10528300" cy="6070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/>
          </p:nvPr>
        </p:nvSpPr>
        <p:spPr>
          <a:xfrm>
            <a:off x="952500" y="412750"/>
            <a:ext cx="11099800" cy="2120900"/>
          </a:xfrm>
          <a:prstGeom prst="rect">
            <a:avLst/>
          </a:prstGeom>
        </p:spPr>
        <p:txBody>
          <a:bodyPr/>
          <a:lstStyle/>
          <a:p>
            <a:pPr/>
            <a:r>
              <a:t>Django is Awesome!</a:t>
            </a:r>
          </a:p>
        </p:txBody>
      </p:sp>
      <p:sp>
        <p:nvSpPr>
          <p:cNvPr id="246" name="Shape 2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Everybody can vote: </a:t>
            </a:r>
          </a:p>
          <a:p>
            <a:pPr/>
            <a:r>
              <a:t>Voting app and slides are at</a:t>
            </a:r>
            <a:br/>
            <a:r>
              <a:rPr u="sng">
                <a:hlinkClick r:id="rId2" invalidUrl="" action="" tgtFrame="" tooltip="" history="1" highlightClick="0" endSnd="0"/>
              </a:rPr>
              <a:t>github.com/jakesen/intro2django</a:t>
            </a:r>
          </a:p>
          <a:p>
            <a:pPr/>
            <a:r>
              <a:t>More info at </a:t>
            </a:r>
            <a:r>
              <a:rPr u="sng">
                <a:hlinkClick r:id="rId3" invalidUrl="" action="" tgtFrame="" tooltip="" history="1" highlightClick="0" endSnd="0"/>
              </a:rPr>
              <a:t>djangoproject.com</a:t>
            </a:r>
          </a:p>
          <a:p>
            <a:pPr/>
            <a:r>
              <a:t>Join the Django channel on tech256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/>
            <a:r>
              <a:t>Django at Simon Solutions</a:t>
            </a:r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xfrm>
            <a:off x="952500" y="4536876"/>
            <a:ext cx="5334000" cy="4340424"/>
          </a:xfrm>
          <a:prstGeom prst="rect">
            <a:avLst/>
          </a:prstGeom>
        </p:spPr>
        <p:txBody>
          <a:bodyPr/>
          <a:lstStyle/>
          <a:p>
            <a:pPr/>
            <a:r>
              <a:t>Started using Django in 2009</a:t>
            </a:r>
          </a:p>
          <a:p>
            <a:pPr/>
            <a:r>
              <a:t>Django is now our primary development platform</a:t>
            </a:r>
          </a:p>
          <a:p>
            <a:pPr/>
            <a:r>
              <a:t>Used in CharityTracker, Oasis Insight and custom web apps</a:t>
            </a:r>
          </a:p>
        </p:txBody>
      </p:sp>
      <p:pic>
        <p:nvPicPr>
          <p:cNvPr id="133" name="SSI LOGO (Press Ready) - JPG (300 DPI) - (WHITE BG)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0900" y="2799182"/>
            <a:ext cx="3683000" cy="11151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CT Logo - Whit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03100" y="5233378"/>
            <a:ext cx="5070213" cy="10140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Oasis Insight Logo - White BG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03100" y="7131657"/>
            <a:ext cx="5070213" cy="11114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Installing Django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First you need Python</a:t>
            </a:r>
          </a:p>
          <a:p>
            <a:pPr/>
            <a:r>
              <a:t>Works with Python 2.7 and 3.2</a:t>
            </a:r>
          </a:p>
          <a:p>
            <a:pPr/>
            <a:r>
              <a:t>Also, we will be using virtualenv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Install Virtualenv</a:t>
            </a:r>
          </a:p>
        </p:txBody>
      </p:sp>
      <p:pic>
        <p:nvPicPr>
          <p:cNvPr id="14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8350" y="2635250"/>
            <a:ext cx="8928100" cy="621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xfrm>
            <a:off x="952500" y="412750"/>
            <a:ext cx="11099800" cy="2120900"/>
          </a:xfrm>
          <a:prstGeom prst="rect">
            <a:avLst/>
          </a:prstGeom>
        </p:spPr>
        <p:txBody>
          <a:bodyPr/>
          <a:lstStyle/>
          <a:p>
            <a:pPr/>
            <a:r>
              <a:t>Set Up Virtualenv </a:t>
            </a:r>
          </a:p>
        </p:txBody>
      </p:sp>
      <p:pic>
        <p:nvPicPr>
          <p:cNvPr id="14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8350" y="2635250"/>
            <a:ext cx="8928100" cy="621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Install Django</a:t>
            </a:r>
          </a:p>
        </p:txBody>
      </p:sp>
      <p:pic>
        <p:nvPicPr>
          <p:cNvPr id="14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8350" y="2635250"/>
            <a:ext cx="8928100" cy="621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