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85" r:id="rId7"/>
    <p:sldId id="286" r:id="rId8"/>
    <p:sldId id="288" r:id="rId9"/>
    <p:sldId id="289" r:id="rId10"/>
    <p:sldId id="290" r:id="rId11"/>
    <p:sldId id="295" r:id="rId12"/>
    <p:sldId id="296" r:id="rId13"/>
    <p:sldId id="291" r:id="rId14"/>
    <p:sldId id="292" r:id="rId15"/>
    <p:sldId id="293" r:id="rId16"/>
    <p:sldId id="294" r:id="rId17"/>
  </p:sldIdLst>
  <p:sldSz cx="9144000" cy="5143500" type="screen16x9"/>
  <p:notesSz cx="6858000" cy="9144000"/>
  <p:embeddedFontLst>
    <p:embeddedFont>
      <p:font typeface="Nunito SemiBold" panose="020B060402020202020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8" autoAdjust="0"/>
  </p:normalViewPr>
  <p:slideViewPr>
    <p:cSldViewPr snapToGrid="0">
      <p:cViewPr>
        <p:scale>
          <a:sx n="100" d="100"/>
          <a:sy n="100" d="100"/>
        </p:scale>
        <p:origin x="-51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4039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2b3168f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2b3168f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2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ctrTitle"/>
          </p:nvPr>
        </p:nvSpPr>
        <p:spPr>
          <a:xfrm>
            <a:off x="2210200" y="744575"/>
            <a:ext cx="682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Travel Package Purchase </a:t>
            </a:r>
            <a:r>
              <a:rPr lang="en-US" b="0" dirty="0" smtClean="0"/>
              <a:t>Prediction</a:t>
            </a:r>
            <a:br>
              <a:rPr lang="en-US" b="0" dirty="0" smtClean="0"/>
            </a:b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By Jacob Siegel 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Product Purchased Ratio in Categorical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Lancer Occupation purchases the most travel packages, as do people with passports.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Single people also purchase the most travel packages.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Other categories did not have a significant difference and are not shown in this presentation.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3" y="2400300"/>
            <a:ext cx="2472162" cy="263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4"/>
          <a:stretch/>
        </p:blipFill>
        <p:spPr bwMode="auto">
          <a:xfrm>
            <a:off x="6286500" y="2400300"/>
            <a:ext cx="2581276" cy="252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26" y="2338635"/>
            <a:ext cx="2494623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3604" y="2030858"/>
            <a:ext cx="1090363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0043" y="2030858"/>
            <a:ext cx="89159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8836" y="2030858"/>
            <a:ext cx="127951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Marital Status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8786" y="4607853"/>
            <a:ext cx="3514104" cy="307777"/>
            <a:chOff x="2938786" y="4607853"/>
            <a:chExt cx="351410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938786" y="4607853"/>
              <a:ext cx="35141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Product Purchased	      Not Purchased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6886" y="4666491"/>
              <a:ext cx="20955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27645" y="4666491"/>
              <a:ext cx="209550" cy="190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6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Income vs 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00" y="814350"/>
            <a:ext cx="8629800" cy="3706800"/>
          </a:xfrm>
        </p:spPr>
        <p:txBody>
          <a:bodyPr/>
          <a:lstStyle/>
          <a:p>
            <a:r>
              <a:rPr lang="en-US" dirty="0" smtClean="0"/>
              <a:t>Monthly income increase with age. It doesn’t have a clear distinction between people who purchased the product or not. However, surprisingly, people who did not purchase the travel package have a slightly higher income on average.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819275"/>
            <a:ext cx="4838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05476" y="3324225"/>
            <a:ext cx="1390649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6125" y="3324225"/>
            <a:ext cx="1590675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Slightly lower average income per age for people who purchased travel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5" y="79729"/>
            <a:ext cx="8520600" cy="444146"/>
          </a:xfrm>
        </p:spPr>
        <p:txBody>
          <a:bodyPr/>
          <a:lstStyle/>
          <a:p>
            <a:r>
              <a:rPr lang="en-US" dirty="0" smtClean="0"/>
              <a:t>Model Results: Un-tuned Models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78" y="1965976"/>
            <a:ext cx="1649322" cy="154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577710"/>
            <a:ext cx="212659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6450" y="1644849"/>
            <a:ext cx="1029449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/>
              <a:t>AdaBoost</a:t>
            </a:r>
            <a:endParaRPr lang="en-US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5" y="1965976"/>
            <a:ext cx="1963539" cy="154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0566" y="1644849"/>
            <a:ext cx="1744388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Gradient Boosting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5" y="3693678"/>
            <a:ext cx="2039740" cy="134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4" y="1965976"/>
            <a:ext cx="1987112" cy="151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83" y="3620363"/>
            <a:ext cx="2145768" cy="138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30" y="1965976"/>
            <a:ext cx="1890216" cy="14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72" y="3581280"/>
            <a:ext cx="2205203" cy="141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30049" y="1644849"/>
            <a:ext cx="950901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/>
              <a:t>XGBoost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61013" y="1644849"/>
            <a:ext cx="1367682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XGBoost</a:t>
            </a:r>
            <a:r>
              <a:rPr lang="en-US" b="1" dirty="0" smtClean="0"/>
              <a:t>  (v2)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1777" y="457677"/>
            <a:ext cx="87355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en-US" dirty="0"/>
              <a:t>ensemble models </a:t>
            </a:r>
            <a:r>
              <a:rPr lang="en-US" dirty="0" smtClean="0"/>
              <a:t>with default hyper parameters were run.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XGBoost</a:t>
            </a:r>
            <a:r>
              <a:rPr lang="en-US" dirty="0" smtClean="0"/>
              <a:t>  model identified the most amount of potential purchasers.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XGBoost</a:t>
            </a:r>
            <a:r>
              <a:rPr lang="en-US" dirty="0" smtClean="0"/>
              <a:t> V2 uses the data with all rows with missing values removed, this data will be used in the model tuning to follow.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r>
              <a:rPr lang="en-US" dirty="0" smtClean="0"/>
              <a:t> is the only model that identified Monthly Income as an important feature.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-402975" y="2522828"/>
            <a:ext cx="1335622" cy="2769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Confusion Matrix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-497553" y="4058707"/>
            <a:ext cx="1524776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Feature Importance</a:t>
            </a:r>
          </a:p>
          <a:p>
            <a:pPr algn="ctr"/>
            <a:r>
              <a:rPr lang="en-US" sz="1200" dirty="0" smtClean="0"/>
              <a:t>(highest 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5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47" y="165454"/>
            <a:ext cx="8520600" cy="572700"/>
          </a:xfrm>
        </p:spPr>
        <p:txBody>
          <a:bodyPr/>
          <a:lstStyle/>
          <a:p>
            <a:r>
              <a:rPr lang="en-US" dirty="0" smtClean="0"/>
              <a:t>Model Results with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30" y="561974"/>
            <a:ext cx="8629800" cy="66526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XGBoost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dirty="0" err="1" smtClean="0">
                <a:solidFill>
                  <a:schemeClr val="tx1"/>
                </a:solidFill>
              </a:rPr>
              <a:t>hyperparameter</a:t>
            </a:r>
            <a:r>
              <a:rPr lang="en-US" dirty="0" smtClean="0">
                <a:solidFill>
                  <a:schemeClr val="tx1"/>
                </a:solidFill>
              </a:rPr>
              <a:t> tuning identified the most amount of people who purchased a travel package.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" y="1587631"/>
            <a:ext cx="2339989" cy="17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" y="3418228"/>
            <a:ext cx="2096410" cy="15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45" y="1554607"/>
            <a:ext cx="2202655" cy="172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86" y="3439658"/>
            <a:ext cx="2269330" cy="162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2" y="1533525"/>
            <a:ext cx="2265618" cy="182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6" y="3362274"/>
            <a:ext cx="2259806" cy="164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99775" y="1235274"/>
            <a:ext cx="1029449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/>
              <a:t>AdaBoost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51003" y="1227236"/>
            <a:ext cx="1744388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Gradient Boosting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6949" y="1235274"/>
            <a:ext cx="950901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/>
              <a:t>XGBoost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318402" y="2280226"/>
            <a:ext cx="1335622" cy="2769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Confusion Matrix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412980" y="3816105"/>
            <a:ext cx="1524776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Feature Importance</a:t>
            </a:r>
          </a:p>
          <a:p>
            <a:pPr algn="ctr"/>
            <a:r>
              <a:rPr lang="en-US" sz="1200" dirty="0" smtClean="0"/>
              <a:t>(highest 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3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78" y="30944"/>
            <a:ext cx="8520600" cy="572700"/>
          </a:xfrm>
        </p:spPr>
        <p:txBody>
          <a:bodyPr/>
          <a:lstStyle/>
          <a:p>
            <a:r>
              <a:rPr lang="en-US" dirty="0" smtClean="0"/>
              <a:t>Model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5" y="485775"/>
            <a:ext cx="4617100" cy="2390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XGBoost</a:t>
            </a:r>
            <a:r>
              <a:rPr lang="en-US" dirty="0" smtClean="0">
                <a:solidFill>
                  <a:schemeClr val="tx1"/>
                </a:solidFill>
              </a:rPr>
              <a:t> model with default </a:t>
            </a:r>
            <a:r>
              <a:rPr lang="en-US" dirty="0" smtClean="0">
                <a:solidFill>
                  <a:schemeClr val="tx1"/>
                </a:solidFill>
              </a:rPr>
              <a:t>parameters, followed by the </a:t>
            </a:r>
            <a:r>
              <a:rPr lang="en-US" dirty="0" err="1" smtClean="0">
                <a:solidFill>
                  <a:schemeClr val="tx1"/>
                </a:solidFill>
              </a:rPr>
              <a:t>XGBoost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hyperperparameter</a:t>
            </a:r>
            <a:r>
              <a:rPr lang="en-US" dirty="0" smtClean="0">
                <a:solidFill>
                  <a:schemeClr val="tx1"/>
                </a:solidFill>
              </a:rPr>
              <a:t> tuned model, performed </a:t>
            </a:r>
            <a:r>
              <a:rPr lang="en-US" dirty="0" smtClean="0">
                <a:solidFill>
                  <a:schemeClr val="tx1"/>
                </a:solidFill>
              </a:rPr>
              <a:t>the best in terms of test accuracy, recall, and precision.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model suggests that the “Basic” product and having a passport are the two more important features, followed by marital status single, and occupation large </a:t>
            </a:r>
            <a:r>
              <a:rPr lang="en-US" dirty="0" smtClean="0">
                <a:solidFill>
                  <a:schemeClr val="tx1"/>
                </a:solidFill>
              </a:rPr>
              <a:t>business</a:t>
            </a:r>
            <a:r>
              <a:rPr lang="en-US" dirty="0" smtClean="0">
                <a:solidFill>
                  <a:schemeClr val="tx1"/>
                </a:solidFill>
              </a:rPr>
              <a:t>, see table.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3" y="3196493"/>
            <a:ext cx="8048625" cy="1899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8028" y="762000"/>
            <a:ext cx="3295650" cy="2031325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Pitched –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Having A Passport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Marital Status –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Occupation Large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Designation –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Designation –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Pitched – super Deluxe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Pitched – Deluxe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62874" y="433684"/>
            <a:ext cx="3555782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Most Important Features (from models)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011097" y="2868991"/>
            <a:ext cx="1396536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Model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1600" b="1" u="sng" dirty="0" smtClean="0">
                <a:solidFill>
                  <a:schemeClr val="tx1"/>
                </a:solidFill>
              </a:rPr>
              <a:t>Conclusions/Observations: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To assist with the marketing research for “Visit With Us” an analysis was conducted with EDA and Ensemble Model techniques on a dataset provided by the company to understand the demographics of people more likely to purchase a travel package.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From the EDA</a:t>
            </a:r>
            <a:r>
              <a:rPr lang="en-US" dirty="0" smtClean="0">
                <a:solidFill>
                  <a:schemeClr val="tx1"/>
                </a:solidFill>
              </a:rPr>
              <a:t>, the most important features are: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Having more follow ups from the sales person, Occupation Executive, Free Lancer, People with passports, and marital status single.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From the Ensemble Models</a:t>
            </a:r>
            <a:r>
              <a:rPr lang="en-US" dirty="0" smtClean="0">
                <a:solidFill>
                  <a:schemeClr val="tx1"/>
                </a:solidFill>
              </a:rPr>
              <a:t>, the most important features are: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Having a Passport, Single Marital Status, and the basic travel package. </a:t>
            </a:r>
            <a:endParaRPr lang="en-US" dirty="0"/>
          </a:p>
          <a:p>
            <a:pPr marL="13335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Recommendations to Grow Business: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ideal candidate for marketing is someone who: has a passport, is single, an executive and/or free lancer.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sales people should do several follow ups and suggest the basic travel package to increase the likelihood of someone purchasing. </a:t>
            </a:r>
          </a:p>
        </p:txBody>
      </p:sp>
    </p:spTree>
    <p:extLst>
      <p:ext uri="{BB962C8B-B14F-4D97-AF65-F5344CB8AC3E}">
        <p14:creationId xmlns:p14="http://schemas.microsoft.com/office/powerpoint/2010/main" val="19511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Introduction and Business Context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Data Overview </a:t>
            </a:r>
            <a:r>
              <a:rPr lang="en-US" sz="1600" dirty="0" smtClean="0">
                <a:solidFill>
                  <a:schemeClr val="tx1"/>
                </a:solidFill>
              </a:rPr>
              <a:t>and Pre-Processing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EDA </a:t>
            </a:r>
            <a:r>
              <a:rPr lang="en-US" sz="1600" dirty="0" smtClean="0">
                <a:solidFill>
                  <a:schemeClr val="tx1"/>
                </a:solidFill>
              </a:rPr>
              <a:t>&amp; Multi Variable Analysis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Ensemble Technique Models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Conclusion and Recommendations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0874" y="861975"/>
            <a:ext cx="8240233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Context: “</a:t>
            </a:r>
            <a:r>
              <a:rPr lang="en-US" sz="1800" dirty="0" smtClean="0">
                <a:solidFill>
                  <a:schemeClr val="tx1"/>
                </a:solidFill>
              </a:rPr>
              <a:t>Visit </a:t>
            </a:r>
            <a:r>
              <a:rPr lang="en-US" sz="1800" dirty="0" smtClean="0">
                <a:solidFill>
                  <a:schemeClr val="tx1"/>
                </a:solidFill>
              </a:rPr>
              <a:t>With Us</a:t>
            </a:r>
            <a:r>
              <a:rPr lang="en-US" sz="1800" dirty="0" smtClean="0">
                <a:solidFill>
                  <a:schemeClr val="tx1"/>
                </a:solidFill>
              </a:rPr>
              <a:t>” wants to expand its customer base and save costs with targeted marketing to customers more likely to purchase a travel package.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Goal: </a:t>
            </a:r>
            <a:r>
              <a:rPr lang="en-US" sz="1800" dirty="0" smtClean="0">
                <a:solidFill>
                  <a:schemeClr val="tx1"/>
                </a:solidFill>
              </a:rPr>
              <a:t>Understand if a customer are more likely to purchase a travel package based on the data set provided.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Implications: </a:t>
            </a:r>
            <a:r>
              <a:rPr lang="en-US" sz="1800" dirty="0" smtClean="0">
                <a:solidFill>
                  <a:schemeClr val="tx1"/>
                </a:solidFill>
              </a:rPr>
              <a:t>Use the insights from the analysis to create </a:t>
            </a:r>
            <a:r>
              <a:rPr lang="en-US" sz="1800" dirty="0">
                <a:solidFill>
                  <a:schemeClr val="tx1"/>
                </a:solidFill>
              </a:rPr>
              <a:t>a competitive advantage </a:t>
            </a:r>
            <a:r>
              <a:rPr lang="en-US" sz="1800" dirty="0" smtClean="0">
                <a:solidFill>
                  <a:schemeClr val="tx1"/>
                </a:solidFill>
              </a:rPr>
              <a:t>and market to customers that are more likely to buy a travel package.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1835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&amp; Pre-Processing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95250" y="1545308"/>
            <a:ext cx="5314949" cy="34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raw data set contains 4888 rows and 20 columns. 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15% of the data contains rows with missing values, see table. 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were taken to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 with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missing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values:</a:t>
            </a:r>
          </a:p>
          <a:p>
            <a:pPr marL="920750" lvl="1" indent="-3429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missing values with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averages.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0750" lvl="1" indent="-342900">
              <a:spcBef>
                <a:spcPts val="0"/>
              </a:spcBef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with missing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values. </a:t>
            </a:r>
            <a:endParaRPr lang="en" sz="1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36550"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had a typo where several rows had ‘Fe Male’ instead of Female, this was corrected. </a:t>
            </a:r>
            <a:endParaRPr lang="en-US" sz="16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36550"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type of contact category had several missing values that were filled in with “Unknown.”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endParaRPr lang="en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endParaRPr lang="e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endParaRPr lang="en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048490" y="2459424"/>
            <a:ext cx="3197684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Columns with Missing Data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44525" y="614360"/>
            <a:ext cx="4235455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Travel Package Purchase: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920 people </a:t>
            </a:r>
            <a:r>
              <a:rPr lang="en-US" sz="1600" dirty="0" smtClean="0"/>
              <a:t>purchased the travel package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3968 did not </a:t>
            </a:r>
            <a:r>
              <a:rPr lang="en-US" sz="1600" dirty="0" smtClean="0"/>
              <a:t>purchase </a:t>
            </a:r>
            <a:r>
              <a:rPr lang="en-US" sz="1600" dirty="0" smtClean="0"/>
              <a:t>the package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69340"/>
            <a:ext cx="3105150" cy="4894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4" y="0"/>
            <a:ext cx="8520600" cy="572700"/>
          </a:xfrm>
        </p:spPr>
        <p:txBody>
          <a:bodyPr/>
          <a:lstStyle/>
          <a:p>
            <a:r>
              <a:rPr lang="en-US" dirty="0"/>
              <a:t>Data Overview: Categorical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315" y="707200"/>
            <a:ext cx="2450813" cy="185635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majority of the data set contains categorical </a:t>
            </a:r>
            <a:r>
              <a:rPr lang="en-US" dirty="0" smtClean="0">
                <a:solidFill>
                  <a:schemeClr val="tx1"/>
                </a:solidFill>
              </a:rPr>
              <a:t>variables, the distributions </a:t>
            </a:r>
            <a:r>
              <a:rPr lang="en-US" dirty="0" smtClean="0">
                <a:solidFill>
                  <a:schemeClr val="tx1"/>
                </a:solidFill>
              </a:rPr>
              <a:t>are shown over the next two slides.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78" y="839548"/>
            <a:ext cx="5989926" cy="198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63" y="3160930"/>
            <a:ext cx="5899006" cy="200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255866"/>
            <a:ext cx="1921019" cy="15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5809" y="553312"/>
            <a:ext cx="155683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Type of Contract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2046" y="553312"/>
            <a:ext cx="85151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City Tier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2398" y="553312"/>
            <a:ext cx="1090363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238" y="2911872"/>
            <a:ext cx="780983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7624" y="2911872"/>
            <a:ext cx="47320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3712" y="2911872"/>
            <a:ext cx="85151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2938" y="2911872"/>
            <a:ext cx="113043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8520600" cy="572700"/>
          </a:xfrm>
        </p:spPr>
        <p:txBody>
          <a:bodyPr/>
          <a:lstStyle/>
          <a:p>
            <a:r>
              <a:rPr lang="en-US" dirty="0"/>
              <a:t>Data Overview: Categorical </a:t>
            </a:r>
            <a:r>
              <a:rPr lang="en-US" dirty="0" smtClean="0"/>
              <a:t>Variables (continued)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05740"/>
            <a:ext cx="8258175" cy="404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52810" y="740371"/>
            <a:ext cx="144943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Product Pitched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6421" y="740371"/>
            <a:ext cx="195598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Follow 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296" y="740371"/>
            <a:ext cx="17267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Persons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2811" y="740371"/>
            <a:ext cx="2024914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Preferred Property Star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918" y="2766843"/>
            <a:ext cx="127951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Marital 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0882" y="2766843"/>
            <a:ext cx="146706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Trips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5991" y="2766843"/>
            <a:ext cx="89159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Passport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5249" y="2766843"/>
            <a:ext cx="1560042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5" y="79729"/>
            <a:ext cx="8520600" cy="572700"/>
          </a:xfrm>
        </p:spPr>
        <p:txBody>
          <a:bodyPr/>
          <a:lstStyle/>
          <a:p>
            <a:r>
              <a:rPr lang="en-US" dirty="0"/>
              <a:t>Data Overview: </a:t>
            </a:r>
            <a:r>
              <a:rPr lang="en-US" dirty="0" smtClean="0"/>
              <a:t>Continuous </a:t>
            </a:r>
            <a:r>
              <a:rPr lang="en-US" dirty="0" smtClean="0"/>
              <a:t>Variables &amp; 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2821637" cy="370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continuous data showed several outliers in ‘</a:t>
            </a:r>
            <a:r>
              <a:rPr lang="en-US" dirty="0" err="1" smtClean="0">
                <a:solidFill>
                  <a:schemeClr val="tx1"/>
                </a:solidFill>
              </a:rPr>
              <a:t>DurationofPitch</a:t>
            </a:r>
            <a:r>
              <a:rPr lang="en-US" dirty="0" smtClean="0">
                <a:solidFill>
                  <a:schemeClr val="tx1"/>
                </a:solidFill>
              </a:rPr>
              <a:t>’ and ‘</a:t>
            </a:r>
            <a:r>
              <a:rPr lang="en-US" dirty="0" err="1" smtClean="0">
                <a:solidFill>
                  <a:schemeClr val="tx1"/>
                </a:solidFill>
              </a:rPr>
              <a:t>MonthlyIncome</a:t>
            </a:r>
            <a:r>
              <a:rPr lang="en-US" dirty="0" smtClean="0">
                <a:solidFill>
                  <a:schemeClr val="tx1"/>
                </a:solidFill>
              </a:rPr>
              <a:t>’ these outliers were removed from the dataset.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1129278"/>
            <a:ext cx="5381625" cy="186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992529"/>
            <a:ext cx="5657850" cy="18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67166" y="821501"/>
            <a:ext cx="503664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43650" y="1724025"/>
            <a:ext cx="4000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8162" y="1724025"/>
            <a:ext cx="4000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>
            <a:off x="2543174" y="2628900"/>
            <a:ext cx="581025" cy="107632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" y="2838777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plot after removing multiples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3030" y="821501"/>
            <a:ext cx="150874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Duration of Pitch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81815" y="821501"/>
            <a:ext cx="1447833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Monthly Income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410598" y="2152650"/>
            <a:ext cx="295252" cy="686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621778" y="2152650"/>
            <a:ext cx="2084072" cy="686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8469340" y="2660875"/>
            <a:ext cx="76174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Product Purchased Ratio in Categorical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9381" y="719100"/>
            <a:ext cx="9173381" cy="12831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Increasing the number of follow ups from the sales person increases the likelihood of purchasing a travel package.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basic package has the highest ratio of sales.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Invited contracts have a higher success rate with purchased products.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19"/>
          <a:stretch/>
        </p:blipFill>
        <p:spPr bwMode="auto">
          <a:xfrm>
            <a:off x="209551" y="2288359"/>
            <a:ext cx="2641228" cy="219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3"/>
          <a:stretch/>
        </p:blipFill>
        <p:spPr bwMode="auto">
          <a:xfrm>
            <a:off x="3171825" y="2288359"/>
            <a:ext cx="2724150" cy="279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6020" y="2039798"/>
            <a:ext cx="192552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Follow-ups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71119" y="2002283"/>
            <a:ext cx="144943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Product Pitched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6"/>
          <a:stretch/>
        </p:blipFill>
        <p:spPr bwMode="auto">
          <a:xfrm>
            <a:off x="6186489" y="2347575"/>
            <a:ext cx="2547936" cy="279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95019" y="2012352"/>
            <a:ext cx="1507144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Type of Contract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9551" y="4575478"/>
            <a:ext cx="3514104" cy="307777"/>
            <a:chOff x="2938786" y="4607853"/>
            <a:chExt cx="3514104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2938786" y="4607853"/>
              <a:ext cx="35141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Product Purchased	      Not Purchased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6886" y="4666491"/>
              <a:ext cx="20955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7645" y="4666491"/>
              <a:ext cx="209550" cy="190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7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Product Purchased Ratio in Categorical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90" y="716839"/>
            <a:ext cx="8629800" cy="370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Customers that take more trips (19/20) per year always by the travel package, however, customers who travel more than 20 trips a year don’t by the package at all.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size between 2 – 4 purchases the most travel packages.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Executives purchase the most amount of travel packages.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21789"/>
            <a:ext cx="2612980" cy="237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3"/>
          <a:stretch/>
        </p:blipFill>
        <p:spPr bwMode="auto">
          <a:xfrm>
            <a:off x="6057899" y="2299950"/>
            <a:ext cx="2495551" cy="27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15" y="2369414"/>
            <a:ext cx="259715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5250" y="2030858"/>
            <a:ext cx="146706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Trips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0394" y="2030858"/>
            <a:ext cx="137088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People Visiting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3373" y="2030858"/>
            <a:ext cx="113043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38786" y="4607853"/>
            <a:ext cx="3514104" cy="307777"/>
            <a:chOff x="2938786" y="4607853"/>
            <a:chExt cx="351410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938786" y="4607853"/>
              <a:ext cx="35141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Product Purchased	      Not Purchased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6886" y="4666491"/>
              <a:ext cx="20955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27645" y="4666491"/>
              <a:ext cx="209550" cy="190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4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940</Words>
  <Application>Microsoft Office PowerPoint</Application>
  <PresentationFormat>On-screen Show (16:9)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Nunito SemiBold</vt:lpstr>
      <vt:lpstr>Tahoma</vt:lpstr>
      <vt:lpstr>Nunito</vt:lpstr>
      <vt:lpstr>Simple Light</vt:lpstr>
      <vt:lpstr>Just Logo</vt:lpstr>
      <vt:lpstr>Travel Package Purchase Prediction By Jacob Siegel </vt:lpstr>
      <vt:lpstr>Contents</vt:lpstr>
      <vt:lpstr>Business Problem Overview and Solution Approach</vt:lpstr>
      <vt:lpstr>Data Overview &amp; Pre-Processing</vt:lpstr>
      <vt:lpstr>Data Overview: Categorical Variables</vt:lpstr>
      <vt:lpstr>Data Overview: Categorical Variables (continued)</vt:lpstr>
      <vt:lpstr>Data Overview: Continuous Variables &amp; Pre-Processing</vt:lpstr>
      <vt:lpstr>EDA: Product Purchased Ratio in Categorical Variables</vt:lpstr>
      <vt:lpstr>EDA: Product Purchased Ratio in Categorical Variables</vt:lpstr>
      <vt:lpstr>EDA: Product Purchased Ratio in Categorical Variables</vt:lpstr>
      <vt:lpstr>EDA: Income vs Age</vt:lpstr>
      <vt:lpstr>Model Results: Un-tuned Models </vt:lpstr>
      <vt:lpstr>Model Results with Hyperparameter Tuning</vt:lpstr>
      <vt:lpstr>Model Review</vt:lpstr>
      <vt:lpstr>Conclusion and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Jacob</dc:creator>
  <cp:lastModifiedBy>Jacob</cp:lastModifiedBy>
  <cp:revision>100</cp:revision>
  <dcterms:modified xsi:type="dcterms:W3CDTF">2021-05-27T17:30:59Z</dcterms:modified>
</cp:coreProperties>
</file>