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6" r:id="rId5"/>
    <p:sldId id="262" r:id="rId6"/>
    <p:sldId id="260" r:id="rId7"/>
    <p:sldId id="268" r:id="rId8"/>
    <p:sldId id="259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65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Axis </a:t>
            </a:r>
            <a:r>
              <a:rPr lang="en-US" dirty="0" smtClean="0"/>
              <a:t>Insurance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Jacob Siegel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Medical claims made by smokers are significantly higher than those made by non-smokers. </a:t>
            </a:r>
          </a:p>
          <a:p>
            <a:r>
              <a:rPr lang="en-US" dirty="0" smtClean="0"/>
              <a:t>smokers </a:t>
            </a:r>
            <a:r>
              <a:rPr lang="en-US" dirty="0"/>
              <a:t>with BMI &gt; 30 have the highest charges. </a:t>
            </a:r>
            <a:endParaRPr lang="en-US" dirty="0" smtClean="0"/>
          </a:p>
          <a:p>
            <a:r>
              <a:rPr lang="en-US" dirty="0" smtClean="0"/>
              <a:t>The BMI of females is not significantly different from males. </a:t>
            </a:r>
          </a:p>
          <a:p>
            <a:r>
              <a:rPr lang="en-US" dirty="0"/>
              <a:t>The BMI of women with 0, 1, and 2 children are not significantly different. </a:t>
            </a:r>
            <a:endParaRPr lang="en-US" dirty="0" smtClean="0"/>
          </a:p>
          <a:p>
            <a:r>
              <a:rPr lang="en-US" dirty="0" smtClean="0"/>
              <a:t>The Southeast has the highest proportion of smokers, the highest average charges, and the highest average BMI. </a:t>
            </a:r>
          </a:p>
          <a:p>
            <a:r>
              <a:rPr lang="en-US" dirty="0" smtClean="0"/>
              <a:t>The strongest correlations in the data are for:</a:t>
            </a:r>
          </a:p>
          <a:p>
            <a:pPr lvl="1"/>
            <a:r>
              <a:rPr lang="en-US" dirty="0" smtClean="0"/>
              <a:t>BMI vs Charges for smokers </a:t>
            </a:r>
          </a:p>
          <a:p>
            <a:pPr lvl="1"/>
            <a:r>
              <a:rPr lang="en-US" dirty="0" smtClean="0"/>
              <a:t>Age vs. Charges for non-smokers. </a:t>
            </a:r>
          </a:p>
          <a:p>
            <a:r>
              <a:rPr lang="en-US" dirty="0" smtClean="0"/>
              <a:t>Thus, for predicting charges:</a:t>
            </a:r>
          </a:p>
          <a:p>
            <a:pPr lvl="1"/>
            <a:r>
              <a:rPr lang="en-US" dirty="0" smtClean="0"/>
              <a:t>for smokers BMI is the strongest indicator of charges.</a:t>
            </a:r>
          </a:p>
          <a:p>
            <a:pPr lvl="1"/>
            <a:r>
              <a:rPr lang="en-US" dirty="0" smtClean="0"/>
              <a:t>for non-smokers, </a:t>
            </a:r>
            <a:r>
              <a:rPr lang="en-US" dirty="0"/>
              <a:t>a</a:t>
            </a:r>
            <a:r>
              <a:rPr lang="en-US" dirty="0" smtClean="0"/>
              <a:t>ge is the strongest indicator of charges. </a:t>
            </a:r>
          </a:p>
        </p:txBody>
      </p:sp>
    </p:spTree>
    <p:extLst>
      <p:ext uri="{BB962C8B-B14F-4D97-AF65-F5344CB8AC3E}">
        <p14:creationId xmlns:p14="http://schemas.microsoft.com/office/powerpoint/2010/main" val="35265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br>
              <a:rPr lang="en-US" dirty="0" smtClean="0"/>
            </a:br>
            <a:r>
              <a:rPr lang="en-US" dirty="0" smtClean="0"/>
              <a:t>Axis Insurance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218104"/>
            <a:ext cx="8915403" cy="289167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Goal: </a:t>
            </a:r>
            <a:r>
              <a:rPr lang="en-US" dirty="0" smtClean="0"/>
              <a:t>understand data trends and insights.</a:t>
            </a:r>
          </a:p>
          <a:p>
            <a:r>
              <a:rPr lang="en-US" b="1" dirty="0" smtClean="0"/>
              <a:t>Dataset:  </a:t>
            </a:r>
            <a:r>
              <a:rPr lang="en-US" dirty="0" smtClean="0"/>
              <a:t>1337 unique rows of data.</a:t>
            </a:r>
          </a:p>
          <a:p>
            <a:r>
              <a:rPr lang="en-US" b="1" dirty="0" smtClean="0"/>
              <a:t>Columns (Data Dictionary):</a:t>
            </a:r>
          </a:p>
          <a:p>
            <a:pPr lvl="1"/>
            <a:r>
              <a:rPr lang="en-US" b="1" dirty="0"/>
              <a:t>Age </a:t>
            </a:r>
            <a:r>
              <a:rPr lang="en-US" dirty="0"/>
              <a:t>- </a:t>
            </a:r>
            <a:r>
              <a:rPr lang="en-US" dirty="0" smtClean="0"/>
              <a:t>age </a:t>
            </a:r>
            <a:r>
              <a:rPr lang="en-US" dirty="0"/>
              <a:t>of the primary beneficiary (excluding those above 64 </a:t>
            </a:r>
            <a:r>
              <a:rPr lang="en-US" dirty="0" smtClean="0"/>
              <a:t>years)</a:t>
            </a:r>
            <a:endParaRPr lang="en-US" dirty="0"/>
          </a:p>
          <a:p>
            <a:pPr lvl="1"/>
            <a:r>
              <a:rPr lang="en-US" b="1" dirty="0"/>
              <a:t>Sex</a:t>
            </a:r>
            <a:r>
              <a:rPr lang="en-US" dirty="0"/>
              <a:t> - </a:t>
            </a:r>
            <a:r>
              <a:rPr lang="en-US" dirty="0" smtClean="0"/>
              <a:t>policy </a:t>
            </a:r>
            <a:r>
              <a:rPr lang="en-US" dirty="0"/>
              <a:t>holder's gender, either male or female.</a:t>
            </a:r>
          </a:p>
          <a:p>
            <a:pPr lvl="1"/>
            <a:r>
              <a:rPr lang="en-US" b="1" dirty="0"/>
              <a:t>BMI</a:t>
            </a:r>
            <a:r>
              <a:rPr lang="en-US" dirty="0"/>
              <a:t> - </a:t>
            </a:r>
            <a:r>
              <a:rPr lang="en-US" dirty="0" smtClean="0"/>
              <a:t>body </a:t>
            </a:r>
            <a:r>
              <a:rPr lang="en-US" dirty="0"/>
              <a:t>mass index (BMI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Children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number </a:t>
            </a:r>
            <a:r>
              <a:rPr lang="en-US" dirty="0"/>
              <a:t>of children / dependents covered by the insurance plan.</a:t>
            </a:r>
          </a:p>
          <a:p>
            <a:pPr lvl="1"/>
            <a:r>
              <a:rPr lang="en-US" b="1" dirty="0"/>
              <a:t>Smoker</a:t>
            </a:r>
            <a:r>
              <a:rPr lang="en-US" dirty="0"/>
              <a:t> - </a:t>
            </a:r>
            <a:r>
              <a:rPr lang="en-US" dirty="0" smtClean="0"/>
              <a:t>yes </a:t>
            </a:r>
            <a:r>
              <a:rPr lang="en-US" dirty="0"/>
              <a:t>or no depending on whether the insured regularly smokes tobacco.</a:t>
            </a:r>
          </a:p>
          <a:p>
            <a:pPr lvl="1"/>
            <a:r>
              <a:rPr lang="en-US" b="1" dirty="0"/>
              <a:t>Region</a:t>
            </a:r>
            <a:r>
              <a:rPr lang="en-US" dirty="0"/>
              <a:t> - This is the beneficiary's place of residence in the U.S., divided into four geographic regions - northeast, southeast, southwest, or northwest.</a:t>
            </a:r>
          </a:p>
          <a:p>
            <a:pPr lvl="1"/>
            <a:r>
              <a:rPr lang="en-US" b="1" dirty="0"/>
              <a:t>Charges</a:t>
            </a:r>
            <a:r>
              <a:rPr lang="en-US" dirty="0"/>
              <a:t>​ - Individual medical costs billed to health </a:t>
            </a:r>
            <a:r>
              <a:rPr lang="en-US" dirty="0" smtClean="0"/>
              <a:t>insurance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955010"/>
            <a:ext cx="4800601" cy="1784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39477"/>
            <a:ext cx="4038601" cy="2375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198" y="4470045"/>
            <a:ext cx="480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Data Set (first 5 rows)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3877812"/>
            <a:ext cx="403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Integer Data Description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3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1: Data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>Categorical Variables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01882"/>
              </p:ext>
            </p:extLst>
          </p:nvPr>
        </p:nvGraphicFramePr>
        <p:xfrm>
          <a:off x="4648200" y="1676400"/>
          <a:ext cx="4191000" cy="5059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7000"/>
                <a:gridCol w="1397000"/>
                <a:gridCol w="1397000"/>
              </a:tblGrid>
              <a:tr h="22248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/>
                        <a:t>Category</a:t>
                      </a:r>
                      <a:endParaRPr lang="en-US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/>
                        <a:t>Count</a:t>
                      </a:r>
                      <a:endParaRPr lang="en-US" sz="1800" u="none" dirty="0"/>
                    </a:p>
                  </a:txBody>
                  <a:tcPr/>
                </a:tc>
              </a:tr>
              <a:tr h="2224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Smoker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274</a:t>
                      </a:r>
                      <a:endParaRPr lang="en-US" sz="1600" dirty="0"/>
                    </a:p>
                  </a:txBody>
                  <a:tcPr/>
                </a:tc>
              </a:tr>
              <a:tr h="222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1063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Sex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675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Female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662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Region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southwest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325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southeast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364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northwest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324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northeast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324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Children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573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324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240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157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anchor="ctr"/>
                </a:tc>
              </a:tr>
              <a:tr h="222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4295633" cy="27138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many more non-smokers than smokers.</a:t>
            </a:r>
          </a:p>
          <a:p>
            <a:r>
              <a:rPr lang="en-US" sz="2400" dirty="0" smtClean="0"/>
              <a:t>Sex and Region have an even distribution of the data population.  </a:t>
            </a:r>
          </a:p>
        </p:txBody>
      </p:sp>
    </p:spTree>
    <p:extLst>
      <p:ext uri="{BB962C8B-B14F-4D97-AF65-F5344CB8AC3E}">
        <p14:creationId xmlns:p14="http://schemas.microsoft.com/office/powerpoint/2010/main" val="382291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572000" cy="27138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about twice as many 18 to 20 year olds as any other age group.</a:t>
            </a:r>
          </a:p>
          <a:p>
            <a:r>
              <a:rPr lang="en-US" sz="2400" dirty="0" smtClean="0"/>
              <a:t>Charges has a positive skewness with some people having much higher than average charges.</a:t>
            </a:r>
          </a:p>
          <a:p>
            <a:r>
              <a:rPr lang="en-US" sz="2400" dirty="0" smtClean="0"/>
              <a:t>BMI has a normal distribution.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1: Data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>Continuous Variables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4204406"/>
            <a:ext cx="4038600" cy="2658059"/>
            <a:chOff x="838200" y="4097250"/>
            <a:chExt cx="4038600" cy="265805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97250"/>
              <a:ext cx="4038600" cy="2658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429000" y="4154269"/>
              <a:ext cx="1370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Mean: 30.66</a:t>
              </a:r>
            </a:p>
            <a:p>
              <a:r>
                <a:rPr lang="en-US" dirty="0" err="1" smtClean="0"/>
                <a:t>std</a:t>
              </a:r>
              <a:r>
                <a:rPr lang="en-US" dirty="0" smtClean="0"/>
                <a:t>: 6.10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29200" y="4240800"/>
            <a:ext cx="3679370" cy="2621665"/>
            <a:chOff x="5145206" y="4236335"/>
            <a:chExt cx="3679370" cy="2621665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206" y="4236335"/>
              <a:ext cx="3679370" cy="262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315200" y="4267200"/>
              <a:ext cx="143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Mean: 13279</a:t>
              </a:r>
            </a:p>
            <a:p>
              <a:r>
                <a:rPr lang="en-US" dirty="0" err="1" smtClean="0"/>
                <a:t>std</a:t>
              </a:r>
              <a:r>
                <a:rPr lang="en-US" dirty="0" smtClean="0"/>
                <a:t>: 12110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6800" y="1448619"/>
            <a:ext cx="3831770" cy="2513781"/>
            <a:chOff x="5069006" y="1524819"/>
            <a:chExt cx="3831770" cy="2513781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006" y="1524819"/>
              <a:ext cx="3831770" cy="251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450276" y="1549840"/>
              <a:ext cx="1370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Mean: 39.22</a:t>
              </a:r>
            </a:p>
            <a:p>
              <a:r>
                <a:rPr lang="en-US" dirty="0" err="1" smtClean="0"/>
                <a:t>std</a:t>
              </a:r>
              <a:r>
                <a:rPr lang="en-US" dirty="0" smtClean="0"/>
                <a:t>: 14.04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1312" y="3805535"/>
            <a:ext cx="342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BMI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792" y="1017746"/>
            <a:ext cx="342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Age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0282" y="3812232"/>
            <a:ext cx="342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Charges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1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792162"/>
          </a:xfrm>
        </p:spPr>
        <p:txBody>
          <a:bodyPr/>
          <a:lstStyle/>
          <a:p>
            <a:r>
              <a:rPr lang="en-US" dirty="0" smtClean="0"/>
              <a:t>Part1 : EDA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191001" cy="3535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720" y="3124200"/>
            <a:ext cx="4162880" cy="35353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52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There is no strong correlation in the raw data set.</a:t>
            </a:r>
          </a:p>
          <a:p>
            <a:r>
              <a:rPr lang="en-US" sz="2000" dirty="0" smtClean="0"/>
              <a:t>Age vs Charges has the highest correlation coefficient of (0.3). </a:t>
            </a:r>
          </a:p>
          <a:p>
            <a:r>
              <a:rPr lang="en-US" sz="2000" dirty="0" smtClean="0"/>
              <a:t>A plot of age vs. charges shows a general trend, however, smokers have higher charges. Smokers will be examined in more detail in the next section.  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667807"/>
            <a:ext cx="419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Correlation Plot 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8720" y="2683674"/>
            <a:ext cx="416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Age vs. Charges Correlation 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0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10236"/>
            <a:ext cx="8229600" cy="944562"/>
          </a:xfrm>
        </p:spPr>
        <p:txBody>
          <a:bodyPr/>
          <a:lstStyle/>
          <a:p>
            <a:r>
              <a:rPr lang="en-US" dirty="0" smtClean="0"/>
              <a:t>Part 2: Smoker vs. Non Smoker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20745"/>
              </p:ext>
            </p:extLst>
          </p:nvPr>
        </p:nvGraphicFramePr>
        <p:xfrm>
          <a:off x="914400" y="4790217"/>
          <a:ext cx="7620000" cy="167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Category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Smoker (mean)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 Smoker (mean)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P-Value</a:t>
                      </a:r>
                      <a:endParaRPr lang="en-US" sz="1600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0.350</a:t>
                      </a:r>
                      <a:endParaRPr lang="en-US" sz="1400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BMI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0.891</a:t>
                      </a:r>
                      <a:endParaRPr lang="en-US" sz="1400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Children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0.789</a:t>
                      </a:r>
                      <a:endParaRPr lang="en-US" sz="1400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32050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1.4e-282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884914"/>
            <a:ext cx="4345547" cy="3382286"/>
          </a:xfrm>
        </p:spPr>
        <p:txBody>
          <a:bodyPr>
            <a:noAutofit/>
          </a:bodyPr>
          <a:lstStyle/>
          <a:p>
            <a:r>
              <a:rPr lang="en-US" sz="2400" dirty="0" smtClean="0"/>
              <a:t>Smokers have higher charges that are statistically significant, with a mean of ($32,000) for smokers and ($8400) for non smokers. </a:t>
            </a:r>
          </a:p>
          <a:p>
            <a:r>
              <a:rPr lang="en-US" sz="2400" dirty="0"/>
              <a:t>Smokers do not have a statistically significant difference in Age, BMI, or Children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71892" y="4343400"/>
            <a:ext cx="781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Table: Smoker vs Non Smoker P-values for Categories</a:t>
            </a:r>
            <a:endParaRPr lang="en-US" b="1" u="sng" dirty="0">
              <a:solidFill>
                <a:schemeClr val="tx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5547" y="986135"/>
            <a:ext cx="4646053" cy="3204865"/>
            <a:chOff x="4199970" y="986135"/>
            <a:chExt cx="4646053" cy="320486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970" y="1371600"/>
              <a:ext cx="4646053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953001" y="986135"/>
              <a:ext cx="3733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solidFill>
                    <a:schemeClr val="tx2"/>
                  </a:solidFill>
                </a:rPr>
                <a:t>Charges Distribution Plot </a:t>
              </a:r>
              <a:endParaRPr lang="en-US" b="1" u="sng" dirty="0">
                <a:solidFill>
                  <a:schemeClr val="tx2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781800" y="1563469"/>
              <a:ext cx="167366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smtClean="0"/>
                <a:t>         Smoker</a:t>
              </a:r>
            </a:p>
            <a:p>
              <a:r>
                <a:rPr lang="en-US" sz="1600" dirty="0" smtClean="0"/>
                <a:t>          Non Smoker</a:t>
              </a:r>
              <a:endParaRPr lang="en-US" sz="16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858000" y="1752600"/>
              <a:ext cx="381000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0" y="1981200"/>
              <a:ext cx="38100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01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43" y="0"/>
            <a:ext cx="8229600" cy="944562"/>
          </a:xfrm>
        </p:spPr>
        <p:txBody>
          <a:bodyPr/>
          <a:lstStyle/>
          <a:p>
            <a:r>
              <a:rPr lang="en-US" dirty="0"/>
              <a:t>Part 2: Smoker </a:t>
            </a:r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7183"/>
            <a:ext cx="4113246" cy="3173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2133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Analysis of smoker data shows that smokers with higher BMI (</a:t>
            </a:r>
            <a:r>
              <a:rPr lang="en-US" sz="2400" dirty="0" err="1" smtClean="0"/>
              <a:t>bmi</a:t>
            </a:r>
            <a:r>
              <a:rPr lang="en-US" sz="2400" dirty="0" smtClean="0"/>
              <a:t>&gt;30) have higher average charges then smokers with lower BMI (</a:t>
            </a:r>
            <a:r>
              <a:rPr lang="en-US" sz="2400" dirty="0" err="1" smtClean="0"/>
              <a:t>bmi</a:t>
            </a:r>
            <a:r>
              <a:rPr lang="en-US" sz="2400" dirty="0" smtClean="0"/>
              <a:t>&lt;30).   </a:t>
            </a:r>
          </a:p>
          <a:p>
            <a:r>
              <a:rPr lang="en-US" sz="2400" dirty="0" smtClean="0"/>
              <a:t>There is also a stronger correlation of BMI vs. charges for smokers (correlation coefficient 0.8)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16759"/>
            <a:ext cx="3810000" cy="3178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1" y="3055093"/>
            <a:ext cx="411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Age vs. Charges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3048000"/>
            <a:ext cx="387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BMI vs. Charges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Part 3: BMI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066800"/>
            <a:ext cx="8229600" cy="167639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is </a:t>
            </a:r>
            <a:r>
              <a:rPr lang="en-US" sz="2400" dirty="0" smtClean="0"/>
              <a:t>not a statistically </a:t>
            </a:r>
            <a:r>
              <a:rPr lang="en-US" sz="2400" dirty="0" smtClean="0"/>
              <a:t>significant difference </a:t>
            </a:r>
            <a:r>
              <a:rPr lang="en-US" sz="2400" dirty="0" smtClean="0"/>
              <a:t>for </a:t>
            </a:r>
            <a:r>
              <a:rPr lang="en-US" sz="2400" dirty="0" smtClean="0"/>
              <a:t>BMI when comparing males to </a:t>
            </a:r>
            <a:r>
              <a:rPr lang="en-US" sz="2400" dirty="0"/>
              <a:t>females (P-value = </a:t>
            </a:r>
            <a:r>
              <a:rPr lang="en-US" sz="2400" dirty="0" smtClean="0"/>
              <a:t>0.090). </a:t>
            </a:r>
            <a:endParaRPr lang="en-US" sz="2400" dirty="0" smtClean="0"/>
          </a:p>
          <a:p>
            <a:r>
              <a:rPr lang="en-US" sz="2400" dirty="0" smtClean="0"/>
              <a:t>There is not a </a:t>
            </a:r>
            <a:r>
              <a:rPr lang="en-US" sz="2400" dirty="0"/>
              <a:t>statistically significant </a:t>
            </a:r>
            <a:r>
              <a:rPr lang="en-US" sz="2400" dirty="0" smtClean="0"/>
              <a:t>difference </a:t>
            </a:r>
            <a:r>
              <a:rPr lang="en-US" sz="2400" dirty="0" smtClean="0"/>
              <a:t>for BMI when comparing females </a:t>
            </a:r>
            <a:r>
              <a:rPr lang="en-US" sz="2400" dirty="0" smtClean="0"/>
              <a:t>with 0, 1, and 2 </a:t>
            </a:r>
            <a:r>
              <a:rPr lang="en-US" sz="2400" dirty="0" smtClean="0"/>
              <a:t>kids (P-value = 0.079).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" y="3519487"/>
            <a:ext cx="41148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40767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1" y="2967335"/>
            <a:ext cx="3910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Sex vs. BMI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4817" y="2819400"/>
            <a:ext cx="3910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Children vs. BMI (Female)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9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Part 4: Regional Perspective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828054"/>
            <a:ext cx="4847897" cy="229979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southeast region has the highest percentage of </a:t>
            </a:r>
            <a:r>
              <a:rPr lang="en-US" sz="2000" dirty="0" smtClean="0"/>
              <a:t>smokers, the highest average BMI and the highest average charges</a:t>
            </a:r>
            <a:r>
              <a:rPr lang="en-US" sz="2000" dirty="0"/>
              <a:t> </a:t>
            </a:r>
            <a:r>
              <a:rPr lang="en-US" sz="2000" dirty="0" smtClean="0"/>
              <a:t>of the 4 regions. 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The differences in BMI and Charges across the regions are statistically significant. </a:t>
            </a: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21676"/>
            <a:ext cx="3717255" cy="1675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1"/>
          <a:stretch/>
        </p:blipFill>
        <p:spPr bwMode="auto">
          <a:xfrm>
            <a:off x="4678027" y="4166765"/>
            <a:ext cx="4114800" cy="249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3"/>
          <a:stretch/>
        </p:blipFill>
        <p:spPr bwMode="auto">
          <a:xfrm>
            <a:off x="304800" y="4166765"/>
            <a:ext cx="3743325" cy="249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05400" y="838200"/>
            <a:ext cx="387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Table: Average BMI  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049" y="3391885"/>
            <a:ext cx="387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BMI by Region  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4471" y="3352800"/>
            <a:ext cx="387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tx2"/>
                </a:solidFill>
              </a:rPr>
              <a:t>Charges by Region  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16" y="3815317"/>
            <a:ext cx="376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P-value:  ~0 thus significantly different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2474" y="3815317"/>
            <a:ext cx="406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P-value:  0.033 thus significantly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6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722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Axis Insurance Analysis</vt:lpstr>
      <vt:lpstr>Introduction: Axis Insurance Data Analysis</vt:lpstr>
      <vt:lpstr>Part 1: Data Overview Categorical Variables</vt:lpstr>
      <vt:lpstr>Part 1: Data Overview Continuous Variables</vt:lpstr>
      <vt:lpstr>Part1 : EDA</vt:lpstr>
      <vt:lpstr>Part 2: Smoker vs. Non Smoker</vt:lpstr>
      <vt:lpstr>Part 2: Smoker EDA</vt:lpstr>
      <vt:lpstr>Part 3: BMI</vt:lpstr>
      <vt:lpstr>Part 4: Regional Perspective</vt:lpstr>
      <vt:lpstr>Conclusions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</cp:lastModifiedBy>
  <cp:revision>43</cp:revision>
  <dcterms:created xsi:type="dcterms:W3CDTF">2006-08-16T00:00:00Z</dcterms:created>
  <dcterms:modified xsi:type="dcterms:W3CDTF">2021-03-18T20:03:19Z</dcterms:modified>
</cp:coreProperties>
</file>