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dee4667b9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dee4667b9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dee4667b9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dee4667b9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23c37d0e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23c37d0e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23c37d0e6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23c37d0e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23c37d0e6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23c37d0e6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23c37d0e6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23c37d0e6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dee4667b9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dee4667b9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dee4667b9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dee4667b9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dee4667b9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dee4667b9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dee4667b9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dee4667b9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dee4667b9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dee4667b9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dee4667b9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dee4667b9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dee4667b9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dee4667b9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dee4667b9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dee4667b9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5" Type="http://schemas.openxmlformats.org/officeDocument/2006/relationships/image" Target="../media/image20.jpg"/><Relationship Id="rId6" Type="http://schemas.openxmlformats.org/officeDocument/2006/relationships/image" Target="../media/image3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32.png"/><Relationship Id="rId5" Type="http://schemas.openxmlformats.org/officeDocument/2006/relationships/image" Target="../media/image28.png"/><Relationship Id="rId6" Type="http://schemas.openxmlformats.org/officeDocument/2006/relationships/image" Target="../media/image34.png"/><Relationship Id="rId7" Type="http://schemas.openxmlformats.org/officeDocument/2006/relationships/image" Target="../media/image27.png"/><Relationship Id="rId8" Type="http://schemas.openxmlformats.org/officeDocument/2006/relationships/image" Target="../media/image4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Relationship Id="rId6" Type="http://schemas.openxmlformats.org/officeDocument/2006/relationships/image" Target="../media/image31.png"/><Relationship Id="rId7" Type="http://schemas.openxmlformats.org/officeDocument/2006/relationships/image" Target="../media/image30.png"/><Relationship Id="rId8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Relationship Id="rId5" Type="http://schemas.openxmlformats.org/officeDocument/2006/relationships/image" Target="../media/image35.png"/><Relationship Id="rId6" Type="http://schemas.openxmlformats.org/officeDocument/2006/relationships/image" Target="../media/image40.png"/><Relationship Id="rId7" Type="http://schemas.openxmlformats.org/officeDocument/2006/relationships/image" Target="../media/image37.png"/><Relationship Id="rId8" Type="http://schemas.openxmlformats.org/officeDocument/2006/relationships/image" Target="../media/image4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jakesimon2/ESC-Voting-Trends" TargetMode="External"/><Relationship Id="rId4" Type="http://schemas.openxmlformats.org/officeDocument/2006/relationships/hyperlink" Target="https://github.com/jakesimon2/Eurovision-Song-Picker" TargetMode="External"/><Relationship Id="rId5" Type="http://schemas.openxmlformats.org/officeDocument/2006/relationships/hyperlink" Target="https://www.eschome.net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5.jpg"/><Relationship Id="rId9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7.jpg"/><Relationship Id="rId7" Type="http://schemas.openxmlformats.org/officeDocument/2006/relationships/image" Target="../media/image18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564025" y="910650"/>
            <a:ext cx="6016200" cy="14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Eurovision Voting Trends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563975" y="2834125"/>
            <a:ext cx="60162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Jake Simon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22 September 2021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finding mean?</a:t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115900" y="1152775"/>
            <a:ext cx="2820001" cy="15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387900" y="1489825"/>
            <a:ext cx="5290800" cy="3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Since the original regression model gets less accurate as song order increases, this could imply voters are a lot more fickle or judgmental towards later songs when they vote. </a:t>
            </a:r>
            <a:endParaRPr>
              <a:solidFill>
                <a:schemeClr val="accent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People could also tune out until the show gets closer to the results, causing them to pay more attention to the latter songs.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75959"/>
              </a:buClr>
              <a:buSzPts val="1400"/>
              <a:buChar char="○"/>
            </a:pPr>
            <a:r>
              <a:rPr lang="en">
                <a:solidFill>
                  <a:srgbClr val="F75959"/>
                </a:solidFill>
              </a:rPr>
              <a:t>On the other hand, it could mean voters get disinterested as the contest goes along, and put less thought into who they vote for.</a:t>
            </a:r>
            <a:endParaRPr>
              <a:solidFill>
                <a:srgbClr val="F75959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75959"/>
              </a:buClr>
              <a:buSzPts val="1400"/>
              <a:buChar char="■"/>
            </a:pPr>
            <a:r>
              <a:rPr lang="en">
                <a:solidFill>
                  <a:srgbClr val="F75959"/>
                </a:solidFill>
              </a:rPr>
              <a:t>This seems less likely as it would imply all points would go down towards the end, which they did not, according to our first graph.</a:t>
            </a:r>
            <a:endParaRPr>
              <a:solidFill>
                <a:srgbClr val="F75959"/>
              </a:solidFill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 rotWithShape="1">
          <a:blip r:embed="rId4">
            <a:alphaModFix/>
          </a:blip>
          <a:srcRect b="59455" l="3137" r="61766" t="37595"/>
          <a:stretch/>
        </p:blipFill>
        <p:spPr>
          <a:xfrm>
            <a:off x="6115900" y="2501150"/>
            <a:ext cx="2040126" cy="237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3825" y="2933475"/>
            <a:ext cx="3092076" cy="173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 rotWithShape="1">
          <a:blip r:embed="rId4">
            <a:alphaModFix/>
          </a:blip>
          <a:srcRect b="12652" l="2487" r="63537" t="84145"/>
          <a:stretch/>
        </p:blipFill>
        <p:spPr>
          <a:xfrm>
            <a:off x="6808450" y="4394650"/>
            <a:ext cx="2127450" cy="27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 rotWithShape="1">
          <a:blip r:embed="rId6">
            <a:alphaModFix/>
          </a:blip>
          <a:srcRect b="9771" l="50261" r="24789" t="84533"/>
          <a:stretch/>
        </p:blipFill>
        <p:spPr>
          <a:xfrm rot="446177">
            <a:off x="6599650" y="1972163"/>
            <a:ext cx="1852499" cy="2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 rotWithShape="1">
          <a:blip r:embed="rId6">
            <a:alphaModFix/>
          </a:blip>
          <a:srcRect b="83715" l="24634" r="50416" t="10684"/>
          <a:stretch/>
        </p:blipFill>
        <p:spPr>
          <a:xfrm rot="367185">
            <a:off x="7006572" y="3168591"/>
            <a:ext cx="1852506" cy="225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 this a fluke one year?</a:t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387900" y="1261225"/>
            <a:ext cx="83682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Let’s take the previous three years, and measure their residuals.</a:t>
            </a:r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75" y="1667425"/>
            <a:ext cx="2619150" cy="154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975" y="3208100"/>
            <a:ext cx="2619149" cy="153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7800" y="1667425"/>
            <a:ext cx="2619150" cy="1568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7800" y="3199670"/>
            <a:ext cx="2619151" cy="1541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36725" y="1667425"/>
            <a:ext cx="2619150" cy="1603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36725" y="3198083"/>
            <a:ext cx="2619151" cy="154271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464100" y="4661100"/>
            <a:ext cx="83682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2019: p-value = 0.154		2018: p-value = 0.167		2017: p-value = 0.197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387900" y="1532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Maybe? Let’s remove the top 3 </a:t>
            </a:r>
            <a:r>
              <a:rPr lang="en">
                <a:solidFill>
                  <a:srgbClr val="F75959"/>
                </a:solidFill>
              </a:rPr>
              <a:t>outliers</a:t>
            </a:r>
            <a:r>
              <a:rPr lang="en"/>
              <a:t> per year. </a:t>
            </a:r>
            <a:endParaRPr/>
          </a:p>
        </p:txBody>
      </p:sp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387900" y="839325"/>
            <a:ext cx="84285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ct val="60600"/>
              <a:buNone/>
            </a:pPr>
            <a:r>
              <a:rPr lang="en" sz="1679"/>
              <a:t>Taking out the 3 songs </a:t>
            </a:r>
            <a:r>
              <a:rPr lang="en" sz="1679"/>
              <a:t>furthest</a:t>
            </a:r>
            <a:r>
              <a:rPr lang="en" sz="1679"/>
              <a:t> from the regression line removes any outstanding influence from singular points</a:t>
            </a:r>
            <a:r>
              <a:rPr lang="en" sz="1679"/>
              <a:t>. </a:t>
            </a:r>
            <a:endParaRPr sz="1679"/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387900" y="1261225"/>
            <a:ext cx="83682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Although</a:t>
            </a:r>
            <a:r>
              <a:rPr lang="en"/>
              <a:t> most points are within range of a positive correlation, the least accurate points (usually the songs with the most points) are in their own world mathematically and visually.</a:t>
            </a:r>
            <a:endParaRPr/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75" y="1667425"/>
            <a:ext cx="2619150" cy="154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7800" y="1667425"/>
            <a:ext cx="2619150" cy="1568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6725" y="1667425"/>
            <a:ext cx="2619150" cy="16030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/>
          <p:nvPr/>
        </p:nvSpPr>
        <p:spPr>
          <a:xfrm>
            <a:off x="1701725" y="1784225"/>
            <a:ext cx="153300" cy="141900"/>
          </a:xfrm>
          <a:prstGeom prst="ellipse">
            <a:avLst/>
          </a:prstGeom>
          <a:noFill/>
          <a:ln cap="flat" cmpd="sng" w="28575">
            <a:solidFill>
              <a:srgbClr val="F7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2516200" y="1964000"/>
            <a:ext cx="153300" cy="141900"/>
          </a:xfrm>
          <a:prstGeom prst="ellipse">
            <a:avLst/>
          </a:prstGeom>
          <a:noFill/>
          <a:ln cap="flat" cmpd="sng" w="28575">
            <a:solidFill>
              <a:srgbClr val="F7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125575" y="2160175"/>
            <a:ext cx="153300" cy="141900"/>
          </a:xfrm>
          <a:prstGeom prst="ellipse">
            <a:avLst/>
          </a:prstGeom>
          <a:noFill/>
          <a:ln cap="flat" cmpd="sng" w="28575">
            <a:solidFill>
              <a:srgbClr val="F7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3861450" y="2132825"/>
            <a:ext cx="153300" cy="141900"/>
          </a:xfrm>
          <a:prstGeom prst="ellipse">
            <a:avLst/>
          </a:prstGeom>
          <a:noFill/>
          <a:ln cap="flat" cmpd="sng" w="28575">
            <a:solidFill>
              <a:srgbClr val="F7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"/>
          <p:cNvSpPr/>
          <p:nvPr/>
        </p:nvSpPr>
        <p:spPr>
          <a:xfrm>
            <a:off x="5228575" y="1784225"/>
            <a:ext cx="153300" cy="141900"/>
          </a:xfrm>
          <a:prstGeom prst="ellipse">
            <a:avLst/>
          </a:prstGeom>
          <a:noFill/>
          <a:ln cap="flat" cmpd="sng" w="28575">
            <a:solidFill>
              <a:srgbClr val="F7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/>
          <p:nvPr/>
        </p:nvSpPr>
        <p:spPr>
          <a:xfrm>
            <a:off x="7049875" y="1784225"/>
            <a:ext cx="153300" cy="141900"/>
          </a:xfrm>
          <a:prstGeom prst="ellipse">
            <a:avLst/>
          </a:prstGeom>
          <a:noFill/>
          <a:ln cap="flat" cmpd="sng" w="28575">
            <a:solidFill>
              <a:srgbClr val="F7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8214550" y="2193800"/>
            <a:ext cx="153300" cy="141900"/>
          </a:xfrm>
          <a:prstGeom prst="ellipse">
            <a:avLst/>
          </a:prstGeom>
          <a:noFill/>
          <a:ln cap="flat" cmpd="sng" w="28575">
            <a:solidFill>
              <a:srgbClr val="F7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6725" y="3416065"/>
            <a:ext cx="2619149" cy="35821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4"/>
          <p:cNvSpPr/>
          <p:nvPr/>
        </p:nvSpPr>
        <p:spPr>
          <a:xfrm>
            <a:off x="6721400" y="2475200"/>
            <a:ext cx="153300" cy="141900"/>
          </a:xfrm>
          <a:prstGeom prst="ellipse">
            <a:avLst/>
          </a:prstGeom>
          <a:noFill/>
          <a:ln cap="flat" cmpd="sng" w="28575">
            <a:solidFill>
              <a:srgbClr val="F7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17800" y="3416075"/>
            <a:ext cx="2619149" cy="37958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/>
          <p:nvPr/>
        </p:nvSpPr>
        <p:spPr>
          <a:xfrm>
            <a:off x="5270575" y="3340900"/>
            <a:ext cx="616800" cy="482400"/>
          </a:xfrm>
          <a:prstGeom prst="ellipse">
            <a:avLst/>
          </a:prstGeom>
          <a:noFill/>
          <a:ln cap="flat" cmpd="sng" w="28575">
            <a:solidFill>
              <a:srgbClr val="F7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4"/>
          <p:cNvSpPr/>
          <p:nvPr/>
        </p:nvSpPr>
        <p:spPr>
          <a:xfrm>
            <a:off x="7982800" y="3340900"/>
            <a:ext cx="616800" cy="482400"/>
          </a:xfrm>
          <a:prstGeom prst="ellipse">
            <a:avLst/>
          </a:prstGeom>
          <a:noFill/>
          <a:ln cap="flat" cmpd="sng" w="28575">
            <a:solidFill>
              <a:srgbClr val="F7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2849" y="3416075"/>
            <a:ext cx="2675175" cy="35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/>
          <p:nvPr/>
        </p:nvSpPr>
        <p:spPr>
          <a:xfrm>
            <a:off x="2558350" y="3340900"/>
            <a:ext cx="616800" cy="482400"/>
          </a:xfrm>
          <a:prstGeom prst="ellipse">
            <a:avLst/>
          </a:prstGeom>
          <a:noFill/>
          <a:ln cap="flat" cmpd="sng" w="28575">
            <a:solidFill>
              <a:srgbClr val="F7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"/>
          <p:cNvSpPr/>
          <p:nvPr/>
        </p:nvSpPr>
        <p:spPr>
          <a:xfrm>
            <a:off x="4996650" y="2824800"/>
            <a:ext cx="153300" cy="141900"/>
          </a:xfrm>
          <a:prstGeom prst="ellipse">
            <a:avLst/>
          </a:prstGeom>
          <a:noFill/>
          <a:ln cap="flat" cmpd="sng" w="28575">
            <a:solidFill>
              <a:srgbClr val="F7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387900" y="4063700"/>
            <a:ext cx="83682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Now, let’s regraph the residual regression models! This should give us a more accurate reading of the data and its trends.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what do our regressions look like?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387900" y="1413625"/>
            <a:ext cx="83682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These are the regression models without their top 3 outliers. </a:t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1841125"/>
            <a:ext cx="2387349" cy="13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00" y="3237500"/>
            <a:ext cx="2387350" cy="141183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5"/>
          <p:cNvSpPr/>
          <p:nvPr/>
        </p:nvSpPr>
        <p:spPr>
          <a:xfrm>
            <a:off x="1916550" y="4210675"/>
            <a:ext cx="231300" cy="96300"/>
          </a:xfrm>
          <a:prstGeom prst="ellipse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387900" y="4661100"/>
            <a:ext cx="83682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2019: p-value = </a:t>
            </a:r>
            <a:r>
              <a:rPr lang="en">
                <a:solidFill>
                  <a:srgbClr val="00FF00"/>
                </a:solidFill>
              </a:rPr>
              <a:t>0.031</a:t>
            </a:r>
            <a:r>
              <a:rPr lang="en"/>
              <a:t>		2018: p-value = </a:t>
            </a:r>
            <a:r>
              <a:rPr lang="en">
                <a:solidFill>
                  <a:schemeClr val="accent6"/>
                </a:solidFill>
              </a:rPr>
              <a:t>0.081</a:t>
            </a:r>
            <a:r>
              <a:rPr lang="en"/>
              <a:t>		2017: p-value = </a:t>
            </a:r>
            <a:r>
              <a:rPr lang="en">
                <a:solidFill>
                  <a:srgbClr val="00FF00"/>
                </a:solidFill>
              </a:rPr>
              <a:t>0.014</a:t>
            </a:r>
            <a:endParaRPr>
              <a:solidFill>
                <a:srgbClr val="00FF00"/>
              </a:solidFill>
            </a:endParaRPr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9650" y="1829358"/>
            <a:ext cx="2418876" cy="1411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9650" y="3224584"/>
            <a:ext cx="2418875" cy="142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5"/>
          <p:cNvSpPr/>
          <p:nvPr/>
        </p:nvSpPr>
        <p:spPr>
          <a:xfrm>
            <a:off x="4569300" y="4210675"/>
            <a:ext cx="231300" cy="963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46725" y="1829350"/>
            <a:ext cx="2418874" cy="1413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46725" y="3223425"/>
            <a:ext cx="2418876" cy="143767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/>
          <p:nvPr/>
        </p:nvSpPr>
        <p:spPr>
          <a:xfrm>
            <a:off x="7222050" y="4210675"/>
            <a:ext cx="231300" cy="96300"/>
          </a:xfrm>
          <a:prstGeom prst="ellipse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the previous three contests, 2021’s measurement of unpredictability seems to indicate a trend.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say with at least </a:t>
            </a:r>
            <a:r>
              <a:rPr lang="en">
                <a:solidFill>
                  <a:srgbClr val="FFFF00"/>
                </a:solidFill>
              </a:rPr>
              <a:t>90% confidence</a:t>
            </a:r>
            <a:r>
              <a:rPr lang="en"/>
              <a:t> (</a:t>
            </a:r>
            <a:r>
              <a:rPr lang="en">
                <a:solidFill>
                  <a:srgbClr val="00FF00"/>
                </a:solidFill>
              </a:rPr>
              <a:t>96.9% excluding 2018</a:t>
            </a:r>
            <a:r>
              <a:rPr lang="en"/>
              <a:t>) that later songs tend to vary greater and less predictably than earlier songs.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interesting thing to note is that all four contests have had around 40 total participants each, and 26 final participants each.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this logic of prediction, voters tend to be more sporadic with their voting later in the contest.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could be attributed to later songs being more fresh in the voter’s head when recalling all the songs.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 the future, we can test this logic on older contests with fewer entries to see if the residuals and general distribution are less noticeable.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to My Programs and Repository</a:t>
            </a:r>
            <a:endParaRPr/>
          </a:p>
        </p:txBody>
      </p:sp>
      <p:sp>
        <p:nvSpPr>
          <p:cNvPr id="233" name="Google Shape;233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Project Repository: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https://github.com/jakesimon2/ESC-Voting-Trends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site contains all my code, data sources, and presentation slides.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Eurovision Song Picker (also on GitHub, created in 2020)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https://github.com/jakesimon2/Eurovision-Song-Picker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Thanks to eschome for keeping great track of all Eurovision Song Contests!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Link to Website, where I downloaded the data from: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https://www.eschome.net/index.html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Many Songs, So Few to Vote For!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268050"/>
            <a:ext cx="5942700" cy="3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The Eurovision Song Contest has a 2-tier voting system: jury and public televote</a:t>
            </a:r>
            <a:endParaRPr sz="21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In each, voters pick their ten favorite songs, and assign 12 to their favorite, 10 to their 2nd, 8 to their 3rd, and 7-1 points for their 4th-10th favorites.</a:t>
            </a:r>
            <a:endParaRPr sz="1700"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What do we want to know?</a:t>
            </a:r>
            <a:endParaRPr sz="21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Does the running order affect a song’s point results?</a:t>
            </a:r>
            <a:endParaRPr sz="17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As the contest has grown, more entries have been added to the contest each year.</a:t>
            </a:r>
            <a:endParaRPr sz="1700"/>
          </a:p>
          <a:p>
            <a:pPr indent="-32845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700"/>
              <a:t>As of 2021, there are 26 finalists, and 39 entries total!</a:t>
            </a:r>
            <a:endParaRPr sz="1700"/>
          </a:p>
          <a:p>
            <a:pPr indent="-32845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700"/>
              <a:t>Has this growth swayed the voters in any direction? Is it too much for them?</a:t>
            </a:r>
            <a:endParaRPr sz="1700"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26870" l="0" r="0" t="28671"/>
          <a:stretch/>
        </p:blipFill>
        <p:spPr>
          <a:xfrm>
            <a:off x="6558575" y="1268050"/>
            <a:ext cx="2197526" cy="97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 rotWithShape="1">
          <a:blip r:embed="rId4">
            <a:alphaModFix/>
          </a:blip>
          <a:srcRect b="6358" l="10811" r="36933" t="7359"/>
          <a:stretch/>
        </p:blipFill>
        <p:spPr>
          <a:xfrm>
            <a:off x="6330600" y="2466675"/>
            <a:ext cx="2425500" cy="2252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Tools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268050"/>
            <a:ext cx="4064400" cy="16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How can we find this out?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We will use a linear regression model to detect positive or negative correlation as the order increases.</a:t>
            </a:r>
            <a:endParaRPr sz="1700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269075" y="2817875"/>
            <a:ext cx="4639500" cy="21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will we use to fulfill this task?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 and RStudio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SQL (SQLite package via RStudio)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Python and its numerous statistical packages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I.e. Pandas, Numpy, Matplotlib, etc.</a:t>
            </a:r>
            <a:endParaRPr sz="160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300" y="2958850"/>
            <a:ext cx="3063974" cy="197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625" y="1502425"/>
            <a:ext cx="1222050" cy="122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5">
            <a:alphaModFix/>
          </a:blip>
          <a:srcRect b="0" l="9078" r="16929" t="0"/>
          <a:stretch/>
        </p:blipFill>
        <p:spPr>
          <a:xfrm>
            <a:off x="4484300" y="712374"/>
            <a:ext cx="1222050" cy="105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8050" y="712376"/>
            <a:ext cx="1222050" cy="10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56751" y="1766450"/>
            <a:ext cx="787424" cy="9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44175" y="1766450"/>
            <a:ext cx="958025" cy="9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9">
            <a:alphaModFix/>
          </a:blip>
          <a:srcRect b="0" l="19349" r="19841" t="0"/>
          <a:stretch/>
        </p:blipFill>
        <p:spPr>
          <a:xfrm>
            <a:off x="8143950" y="1779825"/>
            <a:ext cx="958025" cy="931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Collect the Data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87900" y="1489825"/>
            <a:ext cx="8368200" cy="15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eschome.net, we will download the “Results” of several Eurovision finals, starting with 2021.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that, we will save the page as “HTML only” to our “html database”.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that’s there, we can now convert the data, using R and SQL!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0" l="0" r="63149" t="0"/>
          <a:stretch/>
        </p:blipFill>
        <p:spPr>
          <a:xfrm>
            <a:off x="609600" y="3094400"/>
            <a:ext cx="3257225" cy="7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8625" y="226350"/>
            <a:ext cx="2444075" cy="109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 rotWithShape="1">
          <a:blip r:embed="rId5">
            <a:alphaModFix/>
          </a:blip>
          <a:srcRect b="70476" l="0" r="39943" t="0"/>
          <a:stretch/>
        </p:blipFill>
        <p:spPr>
          <a:xfrm>
            <a:off x="3985550" y="3085500"/>
            <a:ext cx="4237152" cy="16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and SQL: Converting and Cleaning the Data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2259575" y="1240775"/>
            <a:ext cx="2870100" cy="11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first step is to get the proper libraries. Once those are set, we can move on to the following steps: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525" y="1315675"/>
            <a:ext cx="1882425" cy="12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6000" y="2665475"/>
            <a:ext cx="973571" cy="43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7"/>
          <p:cNvCxnSpPr>
            <a:endCxn id="103" idx="1"/>
          </p:cNvCxnSpPr>
          <p:nvPr/>
        </p:nvCxnSpPr>
        <p:spPr>
          <a:xfrm>
            <a:off x="535100" y="2559988"/>
            <a:ext cx="750900" cy="323700"/>
          </a:xfrm>
          <a:prstGeom prst="bentConnector3">
            <a:avLst>
              <a:gd fmla="val 7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5" name="Google Shape;105;p17"/>
          <p:cNvCxnSpPr>
            <a:stCxn id="106" idx="3"/>
          </p:cNvCxnSpPr>
          <p:nvPr/>
        </p:nvCxnSpPr>
        <p:spPr>
          <a:xfrm>
            <a:off x="3508225" y="2872175"/>
            <a:ext cx="379500" cy="305700"/>
          </a:xfrm>
          <a:prstGeom prst="bentConnector3">
            <a:avLst>
              <a:gd fmla="val 101864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6" name="Google Shape;106;p17"/>
          <p:cNvSpPr txBox="1"/>
          <p:nvPr/>
        </p:nvSpPr>
        <p:spPr>
          <a:xfrm>
            <a:off x="2309125" y="2672075"/>
            <a:ext cx="11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Set the year.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535125" y="4775650"/>
            <a:ext cx="39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Convert the html files to tables, and clean data.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5084650" y="4531465"/>
            <a:ext cx="396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Use SQL to select and modify columns, then use R again to write said columns into .csv file.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" name="Google Shape;109;p17"/>
          <p:cNvCxnSpPr>
            <a:stCxn id="110" idx="3"/>
          </p:cNvCxnSpPr>
          <p:nvPr/>
        </p:nvCxnSpPr>
        <p:spPr>
          <a:xfrm>
            <a:off x="4347324" y="4075214"/>
            <a:ext cx="796200" cy="7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1" name="Google Shape;1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100" y="3178100"/>
            <a:ext cx="3812223" cy="16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3525" y="1240775"/>
            <a:ext cx="3691775" cy="327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 What Does It Look Like?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87900" y="1489825"/>
            <a:ext cx="4725900" cy="19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is the head of the 2021 dataset, along with a scatter plot, comparing the final entrants’ points to their song order.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Pandas was used to create a DataFrame.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Matplotlib was used to create the graph.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3628600"/>
            <a:ext cx="6093500" cy="114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 rotWithShape="1">
          <a:blip r:embed="rId4">
            <a:alphaModFix/>
          </a:blip>
          <a:srcRect b="0" l="0" r="0" t="1632"/>
          <a:stretch/>
        </p:blipFill>
        <p:spPr>
          <a:xfrm>
            <a:off x="5198200" y="1332075"/>
            <a:ext cx="3557900" cy="214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Model: Does Song Order Affect Points?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87900" y="1333075"/>
            <a:ext cx="4446300" cy="12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Let’s see if the song order has any significant correlation with percentage of points earned: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‘regplot’ function is used to graph the data, while ‘ols.fit()’ is used to create the summary.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300" y="1333075"/>
            <a:ext cx="3921800" cy="24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300" y="2626225"/>
            <a:ext cx="4031702" cy="23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/>
          <p:nvPr/>
        </p:nvSpPr>
        <p:spPr>
          <a:xfrm>
            <a:off x="2999775" y="4231750"/>
            <a:ext cx="366600" cy="128700"/>
          </a:xfrm>
          <a:prstGeom prst="ellipse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834200" y="3736225"/>
            <a:ext cx="3921900" cy="12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Turns out there is hardly any </a:t>
            </a:r>
            <a:r>
              <a:rPr i="1" lang="en" u="sng"/>
              <a:t>linear</a:t>
            </a:r>
            <a:r>
              <a:rPr lang="en"/>
              <a:t> correlation, but there is still an interesting pattern as song order increases. It’s </a:t>
            </a:r>
            <a:r>
              <a:rPr i="1" lang="en" u="sng"/>
              <a:t>diverging</a:t>
            </a:r>
            <a:r>
              <a:rPr lang="en"/>
              <a:t>!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436050" y="4231750"/>
            <a:ext cx="733500" cy="128700"/>
          </a:xfrm>
          <a:prstGeom prst="ellipse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Sense of the Diverging Pattern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87900" y="1489825"/>
            <a:ext cx="4446300" cy="3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appears to have a </a:t>
            </a:r>
            <a:r>
              <a:rPr lang="en">
                <a:solidFill>
                  <a:schemeClr val="accent5"/>
                </a:solidFill>
              </a:rPr>
              <a:t>funnel-like shape</a:t>
            </a:r>
            <a:r>
              <a:rPr lang="en"/>
              <a:t>, as the Order of Song increases.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analyze this trend via regression?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 the fitted model from before, and turn the point residuals as the new response!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Rather than a direct positive / negative correlation, we can now see if the points become less predictable over the course of the contest! (in other words, as the Order of Song increases)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300" y="1256875"/>
            <a:ext cx="3921800" cy="2403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20"/>
          <p:cNvCxnSpPr/>
          <p:nvPr/>
        </p:nvCxnSpPr>
        <p:spPr>
          <a:xfrm flipH="1" rot="10800000">
            <a:off x="5450725" y="2130875"/>
            <a:ext cx="2041500" cy="7035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0"/>
          <p:cNvCxnSpPr/>
          <p:nvPr/>
        </p:nvCxnSpPr>
        <p:spPr>
          <a:xfrm>
            <a:off x="5470550" y="2933475"/>
            <a:ext cx="2368500" cy="3468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300" y="4034781"/>
            <a:ext cx="3921799" cy="52692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4834400" y="4578600"/>
            <a:ext cx="392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We will take the residual’s absolute value to measure predictability. Lower value = more predictable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/>
              <a:t>Residual Regression: How Does Song Order Affect Predictability?</a:t>
            </a:r>
            <a:endParaRPr sz="2100"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87900" y="1337425"/>
            <a:ext cx="42066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Let’s take a look at the scatter plot, adjusted for residual magnitude.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This seems a lot closer to a significant correlation!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How does this impact the regression model’s fit?</a:t>
            </a:r>
            <a:endParaRPr sz="1700"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500" y="1276725"/>
            <a:ext cx="4161600" cy="2453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350" y="2983025"/>
            <a:ext cx="3756050" cy="20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/>
          <p:nvPr/>
        </p:nvSpPr>
        <p:spPr>
          <a:xfrm>
            <a:off x="2913650" y="4380400"/>
            <a:ext cx="346800" cy="1287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564900" y="4380400"/>
            <a:ext cx="640500" cy="1287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4594500" y="3736225"/>
            <a:ext cx="4161600" cy="12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Quite a lot actually! We can say with over </a:t>
            </a:r>
            <a:r>
              <a:rPr lang="en">
                <a:solidFill>
                  <a:schemeClr val="accent6"/>
                </a:solidFill>
              </a:rPr>
              <a:t>99% confidence</a:t>
            </a:r>
            <a:r>
              <a:rPr lang="en"/>
              <a:t>, the further a song is in the contest (higher order), the </a:t>
            </a:r>
            <a:r>
              <a:rPr lang="en">
                <a:solidFill>
                  <a:srgbClr val="00FF00"/>
                </a:solidFill>
              </a:rPr>
              <a:t>less predictable</a:t>
            </a:r>
            <a:r>
              <a:rPr lang="en"/>
              <a:t> its points become!</a:t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1271625" y="4380400"/>
            <a:ext cx="462600" cy="128700"/>
          </a:xfrm>
          <a:prstGeom prst="ellipse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