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864263" cy="25219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1584" y="-80"/>
      </p:cViewPr>
      <p:guideLst>
        <p:guide orient="horz" pos="7943"/>
        <p:guide pos="59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20" y="7834246"/>
            <a:ext cx="16034624" cy="540574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9640" y="14290781"/>
            <a:ext cx="13204984" cy="6444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3B12-0826-1345-AA00-850EF085F3F7}" type="datetimeFigureOut">
              <a:rPr lang="en-US" smtClean="0"/>
              <a:t>26/12/15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DD0-4036-6E48-9B20-FA6E1BA2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6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3B12-0826-1345-AA00-850EF085F3F7}" type="datetimeFigureOut">
              <a:rPr lang="en-US" smtClean="0"/>
              <a:t>26/12/15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DD0-4036-6E48-9B20-FA6E1BA2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76591" y="1009932"/>
            <a:ext cx="4244459" cy="215179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3213" y="1009932"/>
            <a:ext cx="12418973" cy="215179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3B12-0826-1345-AA00-850EF085F3F7}" type="datetimeFigureOut">
              <a:rPr lang="en-US" smtClean="0"/>
              <a:t>26/12/15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DD0-4036-6E48-9B20-FA6E1BA2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3B12-0826-1345-AA00-850EF085F3F7}" type="datetimeFigureOut">
              <a:rPr lang="en-US" smtClean="0"/>
              <a:t>26/12/15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DD0-4036-6E48-9B20-FA6E1BA2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1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47" y="16205561"/>
            <a:ext cx="16034624" cy="50087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147" y="10688901"/>
            <a:ext cx="16034624" cy="551666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3B12-0826-1345-AA00-850EF085F3F7}" type="datetimeFigureOut">
              <a:rPr lang="en-US" smtClean="0"/>
              <a:t>26/12/15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DD0-4036-6E48-9B20-FA6E1BA2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3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3213" y="5884442"/>
            <a:ext cx="8331716" cy="166433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89334" y="5884442"/>
            <a:ext cx="8331716" cy="166433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3B12-0826-1345-AA00-850EF085F3F7}" type="datetimeFigureOut">
              <a:rPr lang="en-US" smtClean="0"/>
              <a:t>26/12/15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DD0-4036-6E48-9B20-FA6E1BA2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5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213" y="5645094"/>
            <a:ext cx="8334992" cy="23526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3213" y="7997700"/>
            <a:ext cx="8334992" cy="145301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82787" y="5645094"/>
            <a:ext cx="8338266" cy="23526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82787" y="7997700"/>
            <a:ext cx="8338266" cy="145301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3B12-0826-1345-AA00-850EF085F3F7}" type="datetimeFigureOut">
              <a:rPr lang="en-US" smtClean="0"/>
              <a:t>26/12/15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DD0-4036-6E48-9B20-FA6E1BA2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3B12-0826-1345-AA00-850EF085F3F7}" type="datetimeFigureOut">
              <a:rPr lang="en-US" smtClean="0"/>
              <a:t>26/12/15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DD0-4036-6E48-9B20-FA6E1BA2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3B12-0826-1345-AA00-850EF085F3F7}" type="datetimeFigureOut">
              <a:rPr lang="en-US" smtClean="0"/>
              <a:t>26/12/15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DD0-4036-6E48-9B20-FA6E1BA2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1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16" y="1004091"/>
            <a:ext cx="6206213" cy="4273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5403" y="1004094"/>
            <a:ext cx="10545647" cy="215237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216" y="5277317"/>
            <a:ext cx="6206213" cy="172505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3B12-0826-1345-AA00-850EF085F3F7}" type="datetimeFigureOut">
              <a:rPr lang="en-US" smtClean="0"/>
              <a:t>26/12/15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DD0-4036-6E48-9B20-FA6E1BA2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1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527" y="17653318"/>
            <a:ext cx="11318558" cy="20840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97527" y="2253368"/>
            <a:ext cx="11318558" cy="151314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527" y="19737393"/>
            <a:ext cx="11318558" cy="29597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3B12-0826-1345-AA00-850EF085F3F7}" type="datetimeFigureOut">
              <a:rPr lang="en-US" smtClean="0"/>
              <a:t>26/12/15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DDD0-4036-6E48-9B20-FA6E1BA2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3213" y="1009931"/>
            <a:ext cx="16977837" cy="4203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213" y="5884442"/>
            <a:ext cx="16977837" cy="16643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13" y="23374302"/>
            <a:ext cx="4401661" cy="1342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3B12-0826-1345-AA00-850EF085F3F7}" type="datetimeFigureOut">
              <a:rPr lang="en-US" smtClean="0"/>
              <a:t>26/12/15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45290" y="23374302"/>
            <a:ext cx="5973683" cy="1342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19389" y="23374302"/>
            <a:ext cx="4401661" cy="1342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DDD0-4036-6E48-9B20-FA6E1BA2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9806968" y="755987"/>
            <a:ext cx="8489429" cy="1054976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43874" y="16498665"/>
            <a:ext cx="7551447" cy="6729278"/>
          </a:xfrm>
          <a:prstGeom prst="rect">
            <a:avLst/>
          </a:prstGeom>
        </p:spPr>
      </p:pic>
      <p:sp>
        <p:nvSpPr>
          <p:cNvPr id="141" name="Rectangle 140"/>
          <p:cNvSpPr/>
          <p:nvPr/>
        </p:nvSpPr>
        <p:spPr>
          <a:xfrm>
            <a:off x="11877945" y="7263394"/>
            <a:ext cx="2981506" cy="1851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1191715" y="2903876"/>
            <a:ext cx="62764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178206" y="2047560"/>
            <a:ext cx="0" cy="626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59530" y="2037791"/>
            <a:ext cx="14212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888594" y="1540167"/>
            <a:ext cx="112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Primary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infection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21239" y="2766486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2092814" y="2766486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2269945" y="2767108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3061093" y="2045813"/>
            <a:ext cx="0" cy="62635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2178570" y="2035249"/>
            <a:ext cx="891328" cy="97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1919864" y="1538020"/>
            <a:ext cx="139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Secondary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infection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2972484" y="2764592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11232174" y="4897396"/>
            <a:ext cx="62764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1961698" y="4760006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2133273" y="4760006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2310404" y="4760628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3012943" y="4758112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 flipH="1">
            <a:off x="12429015" y="4247036"/>
            <a:ext cx="376114" cy="4320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2382165" y="3723816"/>
            <a:ext cx="112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First detection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17087" y="4920916"/>
            <a:ext cx="1899937" cy="185853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1078252" y="5059729"/>
            <a:ext cx="2430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Quarantine zone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4152816" y="5059730"/>
            <a:ext cx="2430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Free trade zone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3317024" y="4920916"/>
            <a:ext cx="4191633" cy="185853"/>
          </a:xfrm>
          <a:prstGeom prst="rect">
            <a:avLst/>
          </a:prstGeom>
          <a:pattFill prst="wdDnDiag">
            <a:fgClr>
              <a:srgbClr val="0000FF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18089" y="925752"/>
            <a:ext cx="7807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1.  Initially, disease invades and spreads undetected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175711" y="3169932"/>
            <a:ext cx="812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2.  When disease is detected, quarantine is introduced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189408" y="8096354"/>
            <a:ext cx="5931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3B.  Overusing quarantine is expensive</a:t>
            </a:r>
            <a:endParaRPr lang="en-US" sz="2400" b="1" dirty="0">
              <a:latin typeface="Arial"/>
              <a:cs typeface="Arial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11247496" y="7268794"/>
            <a:ext cx="62764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11977020" y="7131404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2148595" y="7131404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2325726" y="7132026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3028265" y="7129510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543978" y="7292314"/>
            <a:ext cx="1798345" cy="185853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203054" y="7431127"/>
            <a:ext cx="2430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Quarantine zone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4168138" y="7431128"/>
            <a:ext cx="2430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Free trade zone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3345769" y="7292314"/>
            <a:ext cx="4178210" cy="185853"/>
          </a:xfrm>
          <a:prstGeom prst="rect">
            <a:avLst/>
          </a:prstGeom>
          <a:pattFill prst="wdDnDiag">
            <a:fgClr>
              <a:srgbClr val="0000FF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247496" y="7292255"/>
            <a:ext cx="302280" cy="185912"/>
          </a:xfrm>
          <a:prstGeom prst="rect">
            <a:avLst/>
          </a:prstGeom>
          <a:pattFill prst="wdDnDiag">
            <a:fgClr>
              <a:srgbClr val="0000FF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0218089" y="5547246"/>
            <a:ext cx="7796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3A.  Underusing quarantine leads to disease escape</a:t>
            </a:r>
            <a:endParaRPr lang="en-US" sz="2400" b="1" dirty="0">
              <a:latin typeface="Arial"/>
              <a:cs typeface="Arial"/>
            </a:endParaRPr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13948723" y="6607519"/>
            <a:ext cx="0" cy="51910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3116009" y="6597750"/>
            <a:ext cx="83271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2857303" y="6100521"/>
            <a:ext cx="139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Secondary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infection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93" name="Straight Connector 192"/>
          <p:cNvCxnSpPr>
            <a:endCxn id="180" idx="0"/>
          </p:cNvCxnSpPr>
          <p:nvPr/>
        </p:nvCxnSpPr>
        <p:spPr>
          <a:xfrm flipH="1">
            <a:off x="13114053" y="6597750"/>
            <a:ext cx="1956" cy="53176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3921549" y="7126626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 flipV="1">
            <a:off x="14055948" y="6810422"/>
            <a:ext cx="0" cy="296667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14055948" y="6810422"/>
            <a:ext cx="3944623" cy="8112"/>
          </a:xfrm>
          <a:prstGeom prst="line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5092157" y="6535562"/>
            <a:ext cx="139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Trade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1232174" y="4909968"/>
            <a:ext cx="186683" cy="185853"/>
          </a:xfrm>
          <a:prstGeom prst="rect">
            <a:avLst/>
          </a:prstGeom>
          <a:pattFill prst="wdDnDiag">
            <a:fgClr>
              <a:srgbClr val="0000FF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211375" y="9783350"/>
            <a:ext cx="678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3C.  Optimal quarantine is most </a:t>
            </a:r>
            <a:r>
              <a:rPr lang="en-US" sz="2400" b="1" smtClean="0">
                <a:latin typeface="Arial"/>
                <a:cs typeface="Arial"/>
              </a:rPr>
              <a:t>cost efficient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944951" y="9018785"/>
            <a:ext cx="2981506" cy="1851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11314502" y="9024185"/>
            <a:ext cx="62764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2044026" y="8886795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2215601" y="8886795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2392732" y="8887417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3095271" y="8884901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314502" y="9047705"/>
            <a:ext cx="5787225" cy="156213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2653365" y="9186518"/>
            <a:ext cx="2430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Quarantine zone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145945" y="9166497"/>
            <a:ext cx="2430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Free trade zone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7101727" y="9047705"/>
            <a:ext cx="489257" cy="156213"/>
          </a:xfrm>
          <a:prstGeom prst="rect">
            <a:avLst/>
          </a:prstGeom>
          <a:pattFill prst="wdDnDiag">
            <a:fgClr>
              <a:srgbClr val="0000FF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3988555" y="8889488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1749280" y="10699381"/>
            <a:ext cx="2981506" cy="1851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11118831" y="10704781"/>
            <a:ext cx="62764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1848355" y="10567391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2019930" y="10567391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2197061" y="10568013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2899600" y="10565497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1118832" y="10728301"/>
            <a:ext cx="3084348" cy="156213"/>
          </a:xfrm>
          <a:prstGeom prst="rect">
            <a:avLst/>
          </a:prstGeom>
          <a:pattFill prst="wdUpDiag">
            <a:fgClr>
              <a:schemeClr val="accent2">
                <a:lumMod val="75000"/>
              </a:schemeClr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1395842" y="10867114"/>
            <a:ext cx="2430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Quarantine zone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4203180" y="10728301"/>
            <a:ext cx="3192133" cy="156213"/>
          </a:xfrm>
          <a:prstGeom prst="rect">
            <a:avLst/>
          </a:prstGeom>
          <a:pattFill prst="wdDnDiag">
            <a:fgClr>
              <a:srgbClr val="0000FF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3792884" y="10570084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4554978" y="10849620"/>
            <a:ext cx="2430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Free trade zone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39088" y="3179468"/>
            <a:ext cx="645098" cy="48128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1548355" y="7129069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614967" y="8887153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413646" y="10565497"/>
            <a:ext cx="171575" cy="13676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 descr="CaliforniaBasemapToProjectToCounti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36" y="754821"/>
            <a:ext cx="8152988" cy="10550926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1317539" y="754821"/>
            <a:ext cx="8489429" cy="1055092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29288" y="1387417"/>
            <a:ext cx="5847666" cy="16854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510" y="8206968"/>
            <a:ext cx="1534984" cy="19939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174857" y="8735549"/>
            <a:ext cx="2589523" cy="13472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147" y="9521476"/>
            <a:ext cx="919389" cy="413329"/>
          </a:xfrm>
          <a:prstGeom prst="rect">
            <a:avLst/>
          </a:prstGeom>
          <a:ln>
            <a:solidFill>
              <a:srgbClr val="7F7F7F"/>
            </a:solidFill>
          </a:ln>
          <a:effectLst/>
        </p:spPr>
      </p:pic>
      <p:pic>
        <p:nvPicPr>
          <p:cNvPr id="21" name="Picture 20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294536" y="8845801"/>
            <a:ext cx="936000" cy="4326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100" name="TextBox 99"/>
          <p:cNvSpPr txBox="1"/>
          <p:nvPr/>
        </p:nvSpPr>
        <p:spPr>
          <a:xfrm>
            <a:off x="3221406" y="8791580"/>
            <a:ext cx="160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Quarantined counties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21406" y="9334961"/>
            <a:ext cx="1608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Locations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o</a:t>
            </a:r>
            <a:r>
              <a:rPr lang="en-US" sz="1400" dirty="0" smtClean="0">
                <a:latin typeface="Arial"/>
                <a:cs typeface="Arial"/>
              </a:rPr>
              <a:t>f </a:t>
            </a:r>
            <a:r>
              <a:rPr lang="en-US" sz="1400" i="1" dirty="0" smtClean="0">
                <a:latin typeface="Arial"/>
                <a:cs typeface="Arial"/>
              </a:rPr>
              <a:t>P. </a:t>
            </a:r>
            <a:r>
              <a:rPr lang="en-US" sz="1400" i="1" dirty="0" err="1" smtClean="0">
                <a:latin typeface="Arial"/>
                <a:cs typeface="Arial"/>
              </a:rPr>
              <a:t>ramorum</a:t>
            </a:r>
            <a:r>
              <a:rPr lang="en-US" sz="1400" i="1" dirty="0" smtClean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susceptible hosts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00430" y="2675592"/>
            <a:ext cx="41065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u="sng" dirty="0" smtClean="0"/>
              <a:t>Quarantined counties</a:t>
            </a:r>
          </a:p>
          <a:p>
            <a:endParaRPr lang="en-US" sz="1000" u="sng" dirty="0" smtClean="0"/>
          </a:p>
          <a:p>
            <a:r>
              <a:rPr lang="en-US" dirty="0" smtClean="0"/>
              <a:t>Alameda            Contra Costa</a:t>
            </a:r>
          </a:p>
          <a:p>
            <a:r>
              <a:rPr lang="en-US" dirty="0" smtClean="0"/>
              <a:t>Humboldt          Lake</a:t>
            </a:r>
          </a:p>
          <a:p>
            <a:r>
              <a:rPr lang="en-US" dirty="0" smtClean="0"/>
              <a:t>Marin                 Mendocino</a:t>
            </a:r>
          </a:p>
          <a:p>
            <a:r>
              <a:rPr lang="en-US" dirty="0" smtClean="0"/>
              <a:t>Monterey          Napa</a:t>
            </a:r>
          </a:p>
          <a:p>
            <a:r>
              <a:rPr lang="en-US" dirty="0" smtClean="0"/>
              <a:t>San Francisco    San Mateo</a:t>
            </a:r>
          </a:p>
          <a:p>
            <a:r>
              <a:rPr lang="en-US" dirty="0" smtClean="0"/>
              <a:t>Santa Clara        Santa Cruz</a:t>
            </a:r>
          </a:p>
          <a:p>
            <a:r>
              <a:rPr lang="en-US" dirty="0" smtClean="0"/>
              <a:t>                            Solano  </a:t>
            </a:r>
          </a:p>
          <a:p>
            <a:r>
              <a:rPr lang="en-US" dirty="0" smtClean="0"/>
              <a:t>                            Sonoma</a:t>
            </a:r>
          </a:p>
          <a:p>
            <a:r>
              <a:rPr lang="en-US" dirty="0" smtClean="0"/>
              <a:t>                            Trinity</a:t>
            </a:r>
          </a:p>
          <a:p>
            <a:endParaRPr lang="en-US" u="sng" dirty="0"/>
          </a:p>
          <a:p>
            <a:endParaRPr lang="en-US" dirty="0" smtClean="0"/>
          </a:p>
          <a:p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6682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105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Thompson</dc:creator>
  <cp:lastModifiedBy>Robin Thompson</cp:lastModifiedBy>
  <cp:revision>67</cp:revision>
  <dcterms:created xsi:type="dcterms:W3CDTF">2015-03-30T14:23:30Z</dcterms:created>
  <dcterms:modified xsi:type="dcterms:W3CDTF">2015-12-26T19:46:58Z</dcterms:modified>
</cp:coreProperties>
</file>