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58" r:id="rId4"/>
    <p:sldId id="267" r:id="rId5"/>
    <p:sldId id="268" r:id="rId6"/>
    <p:sldId id="269" r:id="rId7"/>
    <p:sldId id="266" r:id="rId8"/>
    <p:sldId id="271" r:id="rId9"/>
    <p:sldId id="259" r:id="rId10"/>
    <p:sldId id="280" r:id="rId11"/>
    <p:sldId id="261" r:id="rId12"/>
    <p:sldId id="264" r:id="rId13"/>
    <p:sldId id="262" r:id="rId14"/>
    <p:sldId id="282" r:id="rId15"/>
    <p:sldId id="272" r:id="rId16"/>
    <p:sldId id="275" r:id="rId17"/>
    <p:sldId id="263" r:id="rId18"/>
    <p:sldId id="270" r:id="rId19"/>
    <p:sldId id="283" r:id="rId20"/>
    <p:sldId id="284" r:id="rId21"/>
    <p:sldId id="273" r:id="rId22"/>
    <p:sldId id="277" r:id="rId23"/>
    <p:sldId id="274" r:id="rId24"/>
    <p:sldId id="287" r:id="rId25"/>
    <p:sldId id="286" r:id="rId26"/>
    <p:sldId id="285" r:id="rId27"/>
    <p:sldId id="276" r:id="rId28"/>
    <p:sldId id="281" r:id="rId2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660"/>
  </p:normalViewPr>
  <p:slideViewPr>
    <p:cSldViewPr>
      <p:cViewPr>
        <p:scale>
          <a:sx n="75" d="100"/>
          <a:sy n="75" d="100"/>
        </p:scale>
        <p:origin x="-94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80F3C0E-E1F7-4DF8-BAFC-70ED1CE03422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1052136-27BD-452C-86C8-36DB6169E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B2FE559-66CD-4CB3-BF09-5D1114B9FF82}" type="datetimeFigureOut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36F9A71-B209-4EF6-9FB1-42A1BEA58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45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F9A71-B209-4EF6-9FB1-42A1BEA586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C2F335-8312-49F0-9BA1-C09DD8B25DDE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A2F-3C1D-44F3-A1C6-74CA24A5C9AB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DB88-E5F9-4198-A831-D0486807B5ED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BC9A-C862-43B1-84EF-04C92E2D5D6B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3D97D-2C34-48B7-9108-BCA6608629DD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9E-4B11-445E-9232-A6540FF2DF45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5264550-1C9A-4ACA-B8FF-C8EDD36CBCD3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4823E0-824F-46C7-98E5-33392641630A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933E-DEF6-479B-95B3-3B2ED9F2C994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A481-F546-4222-84CF-BF19FF2B1FDC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C495-E197-4B16-9F45-64F160BF3ECF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6F1507C-6B80-4B85-85AB-5DD14FDBC64B}" type="datetime1">
              <a:rPr lang="en-US" smtClean="0"/>
              <a:pPr/>
              <a:t>8/8/2013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82C717-3636-4EEF-8C6C-31EE91D45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events/webinars/webinarconf.html?id=30317&amp;language=en&amp;confirmation_page&amp;wfsid=4690229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7" Type="http://schemas.openxmlformats.org/officeDocument/2006/relationships/image" Target="../media/image28.png"/><Relationship Id="rId2" Type="http://schemas.openxmlformats.org/officeDocument/2006/relationships/hyperlink" Target="http://www.essproducts.com/download/PIDprime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53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37.jpeg"/><Relationship Id="rId4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adhesh.files.wordpress.com/2008/05/pid.jp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url?sa=i&amp;rct=j&amp;q=&amp;esrc=s&amp;source=images&amp;cd=&amp;cad=rja&amp;docid=1PuFbr8T4oMNBM&amp;tbnid=IoZD3kF8eZVYsM:&amp;ved=0CAQQjB0&amp;url=http://radhesh.wordpress.com/2008/05/11/pid-controller-simplified/&amp;ei=n1XXUdPIEIaJjAKimoDICw&amp;bvm=bv.48705608,d.cGE&amp;psig=AFQjCNH95cevG4cyiwH5KlbZCc-NWBeysQ&amp;ust=1373152964871760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2.png"/><Relationship Id="rId7" Type="http://schemas.openxmlformats.org/officeDocument/2006/relationships/hyperlink" Target="http://www.essproducts.com/download/PIDprime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trolguru.com/2007/090207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143000"/>
            <a:ext cx="5181600" cy="1447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Thermal Regulation through PID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191000"/>
            <a:ext cx="4876800" cy="2286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dirty="0" smtClean="0"/>
              <a:t>Jake Tsuyemura</a:t>
            </a:r>
          </a:p>
          <a:p>
            <a:pPr algn="ctr"/>
            <a:r>
              <a:rPr lang="en-US" sz="2400" i="1" dirty="0" smtClean="0"/>
              <a:t>University of Hawaii at </a:t>
            </a:r>
            <a:r>
              <a:rPr lang="en-US" sz="2400" i="1" dirty="0" err="1" smtClean="0"/>
              <a:t>Manoa</a:t>
            </a:r>
            <a:endParaRPr lang="en-US" sz="2400" i="1" dirty="0" smtClean="0"/>
          </a:p>
          <a:p>
            <a:pPr algn="ctr"/>
            <a:endParaRPr lang="en-US" sz="2400" i="1" dirty="0" smtClean="0"/>
          </a:p>
          <a:p>
            <a:pPr algn="ctr"/>
            <a:r>
              <a:rPr lang="en-US" sz="2400" dirty="0" smtClean="0"/>
              <a:t>Derek Kubo</a:t>
            </a:r>
          </a:p>
          <a:p>
            <a:pPr algn="ctr"/>
            <a:r>
              <a:rPr lang="en-US" sz="2400" dirty="0" smtClean="0"/>
              <a:t>John Kuroda</a:t>
            </a:r>
          </a:p>
          <a:p>
            <a:pPr algn="ctr"/>
            <a:r>
              <a:rPr lang="en-US" dirty="0" err="1" smtClean="0"/>
              <a:t>Ranjani</a:t>
            </a:r>
            <a:r>
              <a:rPr lang="en-US" dirty="0" smtClean="0"/>
              <a:t> </a:t>
            </a:r>
            <a:r>
              <a:rPr lang="en-US" dirty="0" err="1" smtClean="0"/>
              <a:t>Srinivasan</a:t>
            </a:r>
            <a:r>
              <a:rPr lang="en-US" dirty="0" smtClean="0"/>
              <a:t> </a:t>
            </a:r>
          </a:p>
          <a:p>
            <a:pPr algn="ctr"/>
            <a:r>
              <a:rPr lang="en-US" sz="2400" i="1" dirty="0" smtClean="0"/>
              <a:t>Smithsonian </a:t>
            </a:r>
            <a:r>
              <a:rPr lang="en-US" sz="2400" i="1" dirty="0" err="1" smtClean="0"/>
              <a:t>Submillimeter</a:t>
            </a:r>
            <a:r>
              <a:rPr lang="en-US" sz="2400" i="1" dirty="0" smtClean="0"/>
              <a:t> Array</a:t>
            </a:r>
            <a:endParaRPr lang="en-US" sz="2400" i="1" dirty="0"/>
          </a:p>
        </p:txBody>
      </p:sp>
      <p:pic>
        <p:nvPicPr>
          <p:cNvPr id="10242" name="Picture 2" descr="http://www.degreeconnection.info/images/u-of-hawaii-se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343400"/>
            <a:ext cx="1676400" cy="1676400"/>
          </a:xfrm>
          <a:prstGeom prst="rect">
            <a:avLst/>
          </a:prstGeom>
          <a:noFill/>
        </p:spPr>
      </p:pic>
      <p:pic>
        <p:nvPicPr>
          <p:cNvPr id="14338" name="Picture 2" descr="http://isee.ucsc.edu/images/images-basic/banner-aw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6172200"/>
            <a:ext cx="3009900" cy="498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jtsuyemur\My Documents\My Pictures\2013-07-31 001\DSCN15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689600" cy="4267200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406650" y="457200"/>
            <a:ext cx="749935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Full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Scale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 CFM Intake Fan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 CFM Exhaust Fan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3810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12V, 1.5W Power Supply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609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20W Heater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373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UNO Microcontroller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38862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Divider/ Transistor Circuitry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1828800"/>
            <a:ext cx="1066800" cy="3048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2362200"/>
            <a:ext cx="1676400" cy="8382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886200"/>
            <a:ext cx="381000" cy="5334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3048000"/>
            <a:ext cx="228600" cy="3810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2895600"/>
            <a:ext cx="457200" cy="9144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5400" y="3962400"/>
            <a:ext cx="762000" cy="4572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4572000"/>
            <a:ext cx="1143000" cy="6858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200" y="5449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</a:t>
            </a:r>
            <a:r>
              <a:rPr lang="en-US" dirty="0" err="1" smtClean="0"/>
              <a:t>Thermistor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 </a:t>
            </a:r>
            <a:r>
              <a:rPr lang="en-US" dirty="0" err="1" smtClean="0"/>
              <a:t>Thermistor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34000" y="2667000"/>
            <a:ext cx="228600" cy="2286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57600" y="4114800"/>
            <a:ext cx="228600" cy="2286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95400" y="1981200"/>
            <a:ext cx="1676400" cy="762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200400"/>
            <a:ext cx="1371600" cy="762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12" idx="2"/>
          </p:cNvCxnSpPr>
          <p:nvPr/>
        </p:nvCxnSpPr>
        <p:spPr>
          <a:xfrm flipV="1">
            <a:off x="2857500" y="4419600"/>
            <a:ext cx="1295400" cy="1676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524000" y="4267200"/>
            <a:ext cx="2133600" cy="1295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2"/>
          </p:cNvCxnSpPr>
          <p:nvPr/>
        </p:nvCxnSpPr>
        <p:spPr>
          <a:xfrm flipV="1">
            <a:off x="5562600" y="5257800"/>
            <a:ext cx="38100" cy="762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3"/>
          </p:cNvCxnSpPr>
          <p:nvPr/>
        </p:nvCxnSpPr>
        <p:spPr>
          <a:xfrm flipH="1" flipV="1">
            <a:off x="5867400" y="4191000"/>
            <a:ext cx="1600200" cy="1295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029200" y="3581400"/>
            <a:ext cx="2362200" cy="533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6"/>
          </p:cNvCxnSpPr>
          <p:nvPr/>
        </p:nvCxnSpPr>
        <p:spPr>
          <a:xfrm flipH="1">
            <a:off x="5562600" y="2133600"/>
            <a:ext cx="1905000" cy="6477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91400" y="30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20W Heater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5486400" y="3244334"/>
            <a:ext cx="1905000" cy="703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59050" y="457200"/>
            <a:ext cx="749935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Two Approaches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590675"/>
            <a:ext cx="74485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6596390"/>
            <a:ext cx="8534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3"/>
              </a:rPr>
              <a:t>https://www.mathworks.com/company/events/webinars/webinarconf.html?id=30317&amp;language=en&amp;confirmation_page&amp;wfsid=4690229</a:t>
            </a:r>
            <a:endParaRPr lang="en-US" sz="1050" dirty="0"/>
          </a:p>
        </p:txBody>
      </p:sp>
      <p:pic>
        <p:nvPicPr>
          <p:cNvPr id="4098" name="Picture 2" descr="http://processmodeling.org/model_ht/furnace2/04/form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025294"/>
            <a:ext cx="2819400" cy="1621973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818467"/>
            <a:ext cx="2819400" cy="22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533400"/>
            <a:ext cx="5257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Modeling the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8300" y="6604084"/>
            <a:ext cx="7391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2"/>
              </a:rPr>
              <a:t>http://www.essproducts.com/download/PIDprimer.PDF</a:t>
            </a:r>
            <a:endParaRPr lang="en-US" sz="1050" dirty="0"/>
          </a:p>
        </p:txBody>
      </p:sp>
      <p:pic>
        <p:nvPicPr>
          <p:cNvPr id="3077" name="Picture 5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438400"/>
            <a:ext cx="627062" cy="627062"/>
          </a:xfrm>
          <a:prstGeom prst="rect">
            <a:avLst/>
          </a:prstGeom>
          <a:noFill/>
        </p:spPr>
      </p:pic>
      <p:pic>
        <p:nvPicPr>
          <p:cNvPr id="10" name="Picture 5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514600"/>
            <a:ext cx="627062" cy="627062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057400"/>
            <a:ext cx="285172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1" y="4724400"/>
            <a:ext cx="335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3400" y="424487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Collected open loop data of system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Matlab’s</a:t>
            </a:r>
            <a:r>
              <a:rPr lang="en-US" dirty="0" smtClean="0"/>
              <a:t> System Identification Toolbox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Selected Box Jenkins Model  Representation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Models noise with independent term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estimates I/O delay in first term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Estimated Transfer function fit 68% against validation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6344" y="1752600"/>
            <a:ext cx="291460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1600200"/>
            <a:ext cx="182094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06650" y="457200"/>
            <a:ext cx="467995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Matlab</a:t>
            </a:r>
            <a:r>
              <a:rPr lang="en-US" dirty="0" smtClean="0">
                <a:solidFill>
                  <a:schemeClr val="tx1"/>
                </a:solidFill>
              </a:rPr>
              <a:t> PID Values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4984115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46482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Matlab’s</a:t>
            </a:r>
            <a:r>
              <a:rPr lang="en-US" dirty="0" smtClean="0"/>
              <a:t> PID tool to produce coefficient values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Adjust response time to match system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Chose PI controller to simplify tuning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Derivative contained too much noise</a:t>
            </a:r>
          </a:p>
          <a:p>
            <a:endParaRPr lang="en-US" dirty="0" smtClean="0"/>
          </a:p>
          <a:p>
            <a:r>
              <a:rPr lang="en-US" dirty="0" smtClean="0"/>
              <a:t>Simulated </a:t>
            </a:r>
            <a:r>
              <a:rPr lang="en-US" dirty="0" err="1" smtClean="0"/>
              <a:t>Coefficents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Kp</a:t>
            </a:r>
            <a:r>
              <a:rPr lang="en-US" dirty="0" smtClean="0"/>
              <a:t>: 22			</a:t>
            </a:r>
            <a:r>
              <a:rPr lang="en-US" dirty="0" err="1" smtClean="0"/>
              <a:t>Ki</a:t>
            </a:r>
            <a:r>
              <a:rPr lang="en-US" dirty="0" smtClean="0"/>
              <a:t>: .255			</a:t>
            </a:r>
            <a:r>
              <a:rPr lang="en-US" dirty="0" err="1" smtClean="0"/>
              <a:t>Kd</a:t>
            </a:r>
            <a:r>
              <a:rPr lang="en-US" dirty="0" smtClean="0"/>
              <a:t>: 0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Single Loop </a:t>
            </a:r>
            <a:r>
              <a:rPr lang="en-US" sz="4000" dirty="0" err="1" smtClean="0">
                <a:latin typeface="+mj-lt"/>
              </a:rPr>
              <a:t>Matlab</a:t>
            </a:r>
            <a:r>
              <a:rPr lang="en-US" sz="4000" dirty="0" smtClean="0">
                <a:latin typeface="+mj-lt"/>
              </a:rPr>
              <a:t> Values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47747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Coefficents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Kp</a:t>
            </a:r>
            <a:r>
              <a:rPr lang="en-US" dirty="0" smtClean="0"/>
              <a:t>: 22			</a:t>
            </a:r>
            <a:r>
              <a:rPr lang="en-US" dirty="0" err="1" smtClean="0"/>
              <a:t>Ki</a:t>
            </a:r>
            <a:r>
              <a:rPr lang="en-US" dirty="0" smtClean="0"/>
              <a:t>: .255			</a:t>
            </a:r>
            <a:r>
              <a:rPr lang="en-US" dirty="0" err="1" smtClean="0"/>
              <a:t>Kd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	Variance:  0.01288		Peak-peak: 1.009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990850"/>
            <a:ext cx="2266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943600" cy="351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5116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Setpoint</a:t>
            </a:r>
            <a:r>
              <a:rPr lang="en-US" sz="1400" dirty="0" smtClean="0"/>
              <a:t>: 40 ºC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72200" y="2662535"/>
            <a:ext cx="4572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0" y="4572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off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4572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8000" y="43434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81600" y="4267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Large Scale Results: (Trial and Error)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257800"/>
            <a:ext cx="922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Primary Loop:	     </a:t>
            </a:r>
            <a:r>
              <a:rPr lang="en-US" dirty="0" err="1" smtClean="0"/>
              <a:t>Kp</a:t>
            </a:r>
            <a:r>
              <a:rPr lang="en-US" dirty="0" smtClean="0"/>
              <a:t>: 10		</a:t>
            </a:r>
            <a:r>
              <a:rPr lang="en-US" dirty="0" err="1" smtClean="0"/>
              <a:t>Ki</a:t>
            </a:r>
            <a:r>
              <a:rPr lang="en-US" dirty="0" smtClean="0"/>
              <a:t>: 3		</a:t>
            </a:r>
            <a:r>
              <a:rPr lang="en-US" dirty="0" err="1" smtClean="0"/>
              <a:t>Kd</a:t>
            </a:r>
            <a:r>
              <a:rPr lang="en-US" dirty="0" smtClean="0"/>
              <a:t>: .2</a:t>
            </a:r>
          </a:p>
          <a:p>
            <a:r>
              <a:rPr lang="en-US" dirty="0" smtClean="0"/>
              <a:t>Secondary Loop:       </a:t>
            </a:r>
            <a:r>
              <a:rPr lang="en-US" dirty="0" err="1" smtClean="0"/>
              <a:t>Kp</a:t>
            </a:r>
            <a:r>
              <a:rPr lang="en-US" dirty="0" smtClean="0"/>
              <a:t>: 70		</a:t>
            </a:r>
            <a:r>
              <a:rPr lang="en-US" dirty="0" err="1" smtClean="0"/>
              <a:t>Ki</a:t>
            </a:r>
            <a:r>
              <a:rPr lang="en-US" dirty="0" smtClean="0"/>
              <a:t>: 10		</a:t>
            </a:r>
            <a:r>
              <a:rPr lang="en-US" dirty="0" err="1" smtClean="0"/>
              <a:t>Kd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	Variance: 0.033				Peak-Peak: 0.905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5762625" cy="340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943225"/>
            <a:ext cx="2247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53200" y="2359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Setpoint</a:t>
            </a:r>
            <a:r>
              <a:rPr lang="en-US" sz="1400" dirty="0" smtClean="0"/>
              <a:t>: 40 ºC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96000" y="2513112"/>
            <a:ext cx="4572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43434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off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114800" y="41148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Cascaded Control VS </a:t>
            </a:r>
            <a:r>
              <a:rPr lang="en-US" sz="4000" dirty="0" err="1" smtClean="0">
                <a:latin typeface="+mj-lt"/>
              </a:rPr>
              <a:t>Matlab</a:t>
            </a:r>
            <a:r>
              <a:rPr lang="en-US" sz="4000" dirty="0" smtClean="0">
                <a:latin typeface="+mj-lt"/>
              </a:rPr>
              <a:t> Values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5602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Cascaded Control:	Variance: 0.033		Peak-peak:.905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Values:		Variance: 0.0128		Peak-peak: 1.009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0"/>
            <a:ext cx="2676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553912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72200" y="17526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Setpoint</a:t>
            </a:r>
            <a:r>
              <a:rPr lang="en-US" sz="1400" dirty="0" smtClean="0"/>
              <a:t>: 40 ºC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10" idx="1"/>
          </p:cNvCxnSpPr>
          <p:nvPr/>
        </p:nvCxnSpPr>
        <p:spPr>
          <a:xfrm rot="10800000" flipV="1">
            <a:off x="5638800" y="1906488"/>
            <a:ext cx="533400" cy="531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4264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off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035623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24200" y="533400"/>
            <a:ext cx="749935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536"/>
            <a:ext cx="396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It is possible to manually tune a cascaded PID to within 1 ºC peak-peak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System Identification Toolbox is capable of producing an accurate Transfer Function of a real system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Matlab’s</a:t>
            </a:r>
            <a:r>
              <a:rPr lang="en-US" sz="2000" dirty="0" smtClean="0"/>
              <a:t> </a:t>
            </a:r>
            <a:r>
              <a:rPr lang="en-US" sz="2000" dirty="0" err="1" smtClean="0"/>
              <a:t>autotune</a:t>
            </a:r>
            <a:r>
              <a:rPr lang="en-US" sz="2000" dirty="0" smtClean="0"/>
              <a:t> PID tool can produce reasonable PID values 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Matlab</a:t>
            </a:r>
            <a:r>
              <a:rPr lang="en-US" sz="2000" dirty="0" smtClean="0"/>
              <a:t> values and manually tuned values had very similar performance close to or within specification</a:t>
            </a:r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sz="2000" dirty="0" smtClean="0"/>
          </a:p>
          <a:p>
            <a:pPr marL="285750" indent="-285750"/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11266" name="Picture 2" descr="http://www.e-torch.org/wp-content/uploads/2012/09/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362200"/>
            <a:ext cx="3606192" cy="215341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33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Acknowledgements</a:t>
            </a:r>
            <a:endParaRPr lang="en-US" sz="40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8100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Support for the 2013 </a:t>
            </a:r>
            <a:r>
              <a:rPr lang="en-US" dirty="0" err="1" smtClean="0"/>
              <a:t>Akamai</a:t>
            </a:r>
            <a:r>
              <a:rPr lang="en-US" dirty="0" smtClean="0"/>
              <a:t> Internship Program and the </a:t>
            </a:r>
            <a:r>
              <a:rPr lang="en-US" dirty="0" err="1" smtClean="0"/>
              <a:t>Akamai</a:t>
            </a:r>
            <a:r>
              <a:rPr lang="en-US" dirty="0" smtClean="0"/>
              <a:t> Workforce Initiative is provided by:  the National Science Foundation (AST#0836053); Air Force Office of Scientific Research (FA9550-10-1-0044); University of Hawaii; Thirty Meter Telescope Corp.; University of California, Santa Cruz; </a:t>
            </a:r>
            <a:r>
              <a:rPr lang="en-US" dirty="0" err="1" smtClean="0"/>
              <a:t>Kamehameha</a:t>
            </a:r>
            <a:r>
              <a:rPr lang="en-US" dirty="0" smtClean="0"/>
              <a:t> Schools.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Special Thanks to: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Derek Kubo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John Kuroda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Ranjani</a:t>
            </a:r>
            <a:r>
              <a:rPr lang="en-US" dirty="0" smtClean="0"/>
              <a:t> </a:t>
            </a:r>
            <a:r>
              <a:rPr lang="en-US" dirty="0" err="1" smtClean="0"/>
              <a:t>Srinivasan</a:t>
            </a:r>
            <a:r>
              <a:rPr lang="en-US" dirty="0" smtClean="0"/>
              <a:t> </a:t>
            </a:r>
          </a:p>
        </p:txBody>
      </p:sp>
      <p:pic>
        <p:nvPicPr>
          <p:cNvPr id="5" name="Picture 2" descr="http://isee.ucsc.edu/images/images-basic/banner-a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97" y="5715000"/>
            <a:ext cx="3009900" cy="498784"/>
          </a:xfrm>
          <a:prstGeom prst="rect">
            <a:avLst/>
          </a:prstGeom>
          <a:noFill/>
        </p:spPr>
      </p:pic>
      <p:pic>
        <p:nvPicPr>
          <p:cNvPr id="6" name="Picture 2" descr="http://www.degreeconnection.info/images/u-of-hawaii-se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3897" y="5410200"/>
            <a:ext cx="1219200" cy="1219200"/>
          </a:xfrm>
          <a:prstGeom prst="rect">
            <a:avLst/>
          </a:prstGeom>
          <a:noFill/>
        </p:spPr>
      </p:pic>
      <p:pic>
        <p:nvPicPr>
          <p:cNvPr id="3074" name="Picture 2" descr="SMA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4097" y="5410200"/>
            <a:ext cx="1143000" cy="1143000"/>
          </a:xfrm>
          <a:prstGeom prst="rect">
            <a:avLst/>
          </a:prstGeom>
          <a:noFill/>
        </p:spPr>
      </p:pic>
      <p:pic>
        <p:nvPicPr>
          <p:cNvPr id="3082" name="Picture 10" descr="http://upload.wikimedia.org/wikipedia/en/thumb/3/36/Sinica_logo.PNG/200px-Sinica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8097" y="5334000"/>
            <a:ext cx="1211503" cy="1199388"/>
          </a:xfrm>
          <a:prstGeom prst="rect">
            <a:avLst/>
          </a:prstGeom>
          <a:noFill/>
        </p:spPr>
      </p:pic>
      <p:pic>
        <p:nvPicPr>
          <p:cNvPr id="3088" name="Picture 16" descr="http://annesastronomynews.com/wp-content/uploads/2012/02/Atacama-Large-Millimeter-submillimeter-Array-ALM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524000"/>
            <a:ext cx="4876800" cy="1828800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jtsuyemur\My Documents\My Pictures\2013-07-31 001\DSCN15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43050"/>
            <a:ext cx="5638800" cy="4229100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330450" y="533400"/>
            <a:ext cx="749935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Small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Scale Model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352800"/>
            <a:ext cx="1066800" cy="4572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743200"/>
            <a:ext cx="1066800" cy="3810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1905000"/>
            <a:ext cx="381000" cy="3810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57600" y="2362200"/>
            <a:ext cx="381000" cy="381000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419600"/>
            <a:ext cx="1295400" cy="9906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1828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 </a:t>
            </a:r>
            <a:r>
              <a:rPr lang="en-US" dirty="0" err="1" smtClean="0"/>
              <a:t>Thermistor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92566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</a:t>
            </a:r>
            <a:r>
              <a:rPr lang="en-US" dirty="0" err="1" smtClean="0"/>
              <a:t>Thermistor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20W Heater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0" y="403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PWM Fan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6096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Microcontroller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657600"/>
            <a:ext cx="914400" cy="1447800"/>
          </a:xfrm>
          <a:prstGeom prst="rect">
            <a:avLst/>
          </a:prstGeom>
          <a:noFill/>
          <a:ln w="635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000" y="6096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Voltage Divider/Transistor Circuitry 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0" idx="3"/>
            <a:endCxn id="7" idx="2"/>
          </p:cNvCxnSpPr>
          <p:nvPr/>
        </p:nvCxnSpPr>
        <p:spPr>
          <a:xfrm flipV="1">
            <a:off x="1600200" y="2095500"/>
            <a:ext cx="2057400" cy="5646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flipV="1">
            <a:off x="1371600" y="2514600"/>
            <a:ext cx="2286000" cy="175260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286000" y="5257800"/>
            <a:ext cx="1066800" cy="7620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486400" y="5105400"/>
            <a:ext cx="533400" cy="9906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</p:cNvCxnSpPr>
          <p:nvPr/>
        </p:nvCxnSpPr>
        <p:spPr>
          <a:xfrm rot="10800000">
            <a:off x="4419600" y="3429000"/>
            <a:ext cx="3200400" cy="794266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6" idx="3"/>
          </p:cNvCxnSpPr>
          <p:nvPr/>
        </p:nvCxnSpPr>
        <p:spPr>
          <a:xfrm flipH="1">
            <a:off x="4343400" y="2209800"/>
            <a:ext cx="3276600" cy="7239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74638"/>
            <a:ext cx="749935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Project/Motivation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5597"/>
            <a:ext cx="5486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Design PID Control system to regulate the temperature of sensitive equipment on the summit to within  1 °C peak-peak.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Previous temperature control system was unstable at certain temperatures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Implement this control system on any electronic enclosure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UNO microcontroller to implement PID and servo </a:t>
            </a:r>
            <a:r>
              <a:rPr lang="en-US" sz="2000" dirty="0" err="1" smtClean="0"/>
              <a:t>fanspeed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Perform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Simulations using System Identification Toolbox/PID tool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62781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 descr="http://digits.us.com/wp-content/uploads/2013/01/new-mathworks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733800"/>
            <a:ext cx="2697736" cy="533400"/>
          </a:xfrm>
          <a:prstGeom prst="rect">
            <a:avLst/>
          </a:prstGeom>
          <a:noFill/>
        </p:spPr>
      </p:pic>
      <p:pic>
        <p:nvPicPr>
          <p:cNvPr id="15365" name="Picture 5" descr="http://blog.opticontrols.com/wp-content/uploads/2010/05/pid_controll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876800"/>
            <a:ext cx="2622459" cy="1367811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9372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Small Scale Results: (Trial and Error)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527667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Primary Loop:	     </a:t>
            </a:r>
            <a:r>
              <a:rPr lang="en-US" dirty="0" err="1" smtClean="0"/>
              <a:t>Kp</a:t>
            </a:r>
            <a:r>
              <a:rPr lang="en-US" dirty="0" smtClean="0"/>
              <a:t>: 3			</a:t>
            </a:r>
            <a:r>
              <a:rPr lang="en-US" dirty="0" err="1" smtClean="0"/>
              <a:t>Ki</a:t>
            </a:r>
            <a:r>
              <a:rPr lang="en-US" dirty="0" smtClean="0"/>
              <a:t>: .3		</a:t>
            </a:r>
            <a:r>
              <a:rPr lang="en-US" dirty="0" err="1" smtClean="0"/>
              <a:t>Kd</a:t>
            </a:r>
            <a:r>
              <a:rPr lang="en-US" dirty="0" smtClean="0"/>
              <a:t>: .2</a:t>
            </a:r>
          </a:p>
          <a:p>
            <a:r>
              <a:rPr lang="en-US" dirty="0" smtClean="0"/>
              <a:t>Secondary Loop:       </a:t>
            </a:r>
            <a:r>
              <a:rPr lang="en-US" dirty="0" err="1" smtClean="0"/>
              <a:t>Kp</a:t>
            </a:r>
            <a:r>
              <a:rPr lang="en-US" dirty="0" smtClean="0"/>
              <a:t>: 2			</a:t>
            </a:r>
            <a:r>
              <a:rPr lang="en-US" dirty="0" err="1" smtClean="0"/>
              <a:t>Ki</a:t>
            </a:r>
            <a:r>
              <a:rPr lang="en-US" dirty="0" smtClean="0"/>
              <a:t>: .5		</a:t>
            </a:r>
            <a:r>
              <a:rPr lang="en-US" dirty="0" err="1" smtClean="0"/>
              <a:t>Kd</a:t>
            </a:r>
            <a:r>
              <a:rPr lang="en-US" dirty="0" smtClean="0"/>
              <a:t>: .2</a:t>
            </a:r>
          </a:p>
          <a:p>
            <a:r>
              <a:rPr lang="en-US" dirty="0" smtClean="0"/>
              <a:t>	Peak-Peak: 0.51 			Variance: 0.017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67000"/>
            <a:ext cx="2238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596660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05600" y="21306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Setpoint</a:t>
            </a:r>
            <a:r>
              <a:rPr lang="en-US" sz="1400" dirty="0" smtClean="0"/>
              <a:t>: 40 ºC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48400" y="2284512"/>
            <a:ext cx="4572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4572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off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4572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turns on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371600" y="43434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42672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629401" cy="368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5000" y="5334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Disturbance Test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194518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Blue: Large Scale Coefficients (+-1000)</a:t>
            </a:r>
          </a:p>
          <a:p>
            <a:r>
              <a:rPr lang="en-US" sz="1600" dirty="0" smtClean="0"/>
              <a:t>Primary Loop:	</a:t>
            </a:r>
            <a:r>
              <a:rPr lang="en-US" sz="1600" dirty="0" err="1" smtClean="0"/>
              <a:t>Kp</a:t>
            </a:r>
            <a:r>
              <a:rPr lang="en-US" sz="1600" dirty="0" smtClean="0"/>
              <a:t>: 10		</a:t>
            </a:r>
            <a:r>
              <a:rPr lang="en-US" sz="1600" dirty="0" err="1" smtClean="0"/>
              <a:t>Ki</a:t>
            </a:r>
            <a:r>
              <a:rPr lang="en-US" sz="1600" dirty="0" smtClean="0"/>
              <a:t>: 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70		</a:t>
            </a:r>
            <a:r>
              <a:rPr lang="en-US" sz="1600" dirty="0" err="1" smtClean="0"/>
              <a:t>Ki</a:t>
            </a:r>
            <a:r>
              <a:rPr lang="en-US" sz="1600" dirty="0" smtClean="0"/>
              <a:t>: 10		</a:t>
            </a:r>
            <a:r>
              <a:rPr lang="en-US" sz="1600" dirty="0" err="1" smtClean="0"/>
              <a:t>Kd</a:t>
            </a:r>
            <a:r>
              <a:rPr lang="en-US" sz="1600" dirty="0" smtClean="0"/>
              <a:t>: 4</a:t>
            </a:r>
          </a:p>
          <a:p>
            <a:r>
              <a:rPr lang="en-US" sz="1600" dirty="0" smtClean="0"/>
              <a:t>Red: Small Scale Coefficients (0-255)</a:t>
            </a:r>
          </a:p>
          <a:p>
            <a:r>
              <a:rPr lang="en-US" sz="1600" dirty="0" smtClean="0"/>
              <a:t>Primary Loop:	</a:t>
            </a:r>
            <a:r>
              <a:rPr lang="en-US" sz="1600" dirty="0" err="1" smtClean="0"/>
              <a:t>Kp</a:t>
            </a:r>
            <a:r>
              <a:rPr lang="en-US" sz="1600" dirty="0" smtClean="0"/>
              <a:t>: 3 		</a:t>
            </a:r>
            <a:r>
              <a:rPr lang="en-US" sz="1600" dirty="0" err="1" smtClean="0"/>
              <a:t>Ki</a:t>
            </a:r>
            <a:r>
              <a:rPr lang="en-US" sz="1600" dirty="0" smtClean="0"/>
              <a:t>: .3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</a:t>
            </a:r>
            <a:r>
              <a:rPr lang="en-US" sz="1600" dirty="0" err="1" smtClean="0"/>
              <a:t>Kp</a:t>
            </a:r>
            <a:r>
              <a:rPr lang="en-US" sz="1600" dirty="0" smtClean="0"/>
              <a:t>: 2		</a:t>
            </a:r>
            <a:r>
              <a:rPr lang="en-US" sz="1600" dirty="0" err="1" smtClean="0"/>
              <a:t>Ki</a:t>
            </a:r>
            <a:r>
              <a:rPr lang="en-US" sz="1600" dirty="0" smtClean="0"/>
              <a:t>: .5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553200" cy="377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609600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Effects of Sampling Time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1816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Coefficients:</a:t>
            </a:r>
          </a:p>
          <a:p>
            <a:r>
              <a:rPr lang="en-US" sz="1600" dirty="0" smtClean="0"/>
              <a:t>Primary Loop:	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30		</a:t>
            </a:r>
            <a:r>
              <a:rPr lang="en-US" sz="1600" dirty="0" err="1" smtClean="0"/>
              <a:t>Ki</a:t>
            </a:r>
            <a:r>
              <a:rPr lang="en-US" sz="1600" dirty="0" smtClean="0"/>
              <a:t>: 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70		</a:t>
            </a:r>
            <a:r>
              <a:rPr lang="en-US" sz="1600" dirty="0" err="1" smtClean="0"/>
              <a:t>Ki</a:t>
            </a:r>
            <a:r>
              <a:rPr lang="en-US" sz="1600" dirty="0" smtClean="0"/>
              <a:t>: 10		</a:t>
            </a:r>
            <a:r>
              <a:rPr lang="en-US" sz="1600" dirty="0" err="1" smtClean="0"/>
              <a:t>Kd</a:t>
            </a:r>
            <a:r>
              <a:rPr lang="en-US" sz="1600" dirty="0" smtClean="0"/>
              <a:t>: 4</a:t>
            </a:r>
          </a:p>
          <a:p>
            <a:r>
              <a:rPr lang="en-US" sz="1600" dirty="0" smtClean="0"/>
              <a:t>Overnight Test with the same </a:t>
            </a:r>
            <a:r>
              <a:rPr lang="en-US" sz="1600" dirty="0" err="1" smtClean="0"/>
              <a:t>coefficents</a:t>
            </a:r>
            <a:endParaRPr lang="en-US" sz="1600" dirty="0" smtClean="0"/>
          </a:p>
          <a:p>
            <a:r>
              <a:rPr lang="en-US" sz="1600" dirty="0" smtClean="0"/>
              <a:t>Sampling times: 	1000ms, 500ms, 200ms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33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Comparing Big/Small Box Coefficients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7772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Red: Big Box Values +- 1000</a:t>
            </a:r>
          </a:p>
          <a:p>
            <a:r>
              <a:rPr lang="en-US" sz="1600" dirty="0" smtClean="0"/>
              <a:t>Primary Loop:	</a:t>
            </a:r>
            <a:r>
              <a:rPr lang="en-US" sz="1600" dirty="0" err="1" smtClean="0"/>
              <a:t>Kp</a:t>
            </a:r>
            <a:r>
              <a:rPr lang="en-US" sz="1600" dirty="0" smtClean="0"/>
              <a:t>: 10		</a:t>
            </a:r>
            <a:r>
              <a:rPr lang="en-US" sz="1600" dirty="0" err="1" smtClean="0"/>
              <a:t>Ki</a:t>
            </a:r>
            <a:r>
              <a:rPr lang="en-US" sz="1600" dirty="0" smtClean="0"/>
              <a:t>: 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70		</a:t>
            </a:r>
            <a:r>
              <a:rPr lang="en-US" sz="1600" dirty="0" err="1" smtClean="0"/>
              <a:t>Ki</a:t>
            </a:r>
            <a:r>
              <a:rPr lang="en-US" sz="1600" dirty="0" smtClean="0"/>
              <a:t>: 10		</a:t>
            </a:r>
            <a:r>
              <a:rPr lang="en-US" sz="1600" dirty="0" err="1" smtClean="0"/>
              <a:t>Kd</a:t>
            </a:r>
            <a:r>
              <a:rPr lang="en-US" sz="1600" dirty="0" smtClean="0"/>
              <a:t>: 4</a:t>
            </a:r>
          </a:p>
          <a:p>
            <a:r>
              <a:rPr lang="en-US" sz="1600" dirty="0" smtClean="0"/>
              <a:t>Blue: Small Box Values +- 1000</a:t>
            </a:r>
          </a:p>
          <a:p>
            <a:r>
              <a:rPr lang="en-US" sz="1600" dirty="0" smtClean="0"/>
              <a:t>Primary Loop:	</a:t>
            </a:r>
            <a:r>
              <a:rPr lang="en-US" sz="1600" dirty="0" err="1" smtClean="0"/>
              <a:t>Kp</a:t>
            </a:r>
            <a:r>
              <a:rPr lang="en-US" sz="1600" dirty="0" smtClean="0"/>
              <a:t>: 3 		</a:t>
            </a:r>
            <a:r>
              <a:rPr lang="en-US" sz="1600" dirty="0" err="1" smtClean="0"/>
              <a:t>Ki</a:t>
            </a:r>
            <a:r>
              <a:rPr lang="en-US" sz="1600" dirty="0" smtClean="0"/>
              <a:t>: .3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2		</a:t>
            </a:r>
            <a:r>
              <a:rPr lang="en-US" sz="1600" dirty="0" err="1" smtClean="0"/>
              <a:t>Ki</a:t>
            </a:r>
            <a:r>
              <a:rPr lang="en-US" sz="1600" dirty="0" smtClean="0"/>
              <a:t>: .5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Black: Small Box Values 0-255</a:t>
            </a:r>
          </a:p>
          <a:p>
            <a:r>
              <a:rPr lang="en-US" sz="1600" dirty="0" smtClean="0"/>
              <a:t>Primary Loop:	</a:t>
            </a:r>
            <a:r>
              <a:rPr lang="en-US" sz="1600" dirty="0" err="1" smtClean="0"/>
              <a:t>Kp</a:t>
            </a:r>
            <a:r>
              <a:rPr lang="en-US" sz="1600" dirty="0" smtClean="0"/>
              <a:t>: 3		</a:t>
            </a:r>
            <a:r>
              <a:rPr lang="en-US" sz="1600" dirty="0" err="1" smtClean="0"/>
              <a:t>Ki</a:t>
            </a:r>
            <a:r>
              <a:rPr lang="en-US" sz="1600" dirty="0" smtClean="0"/>
              <a:t>: .3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r>
              <a:rPr lang="en-US" sz="1600" dirty="0" smtClean="0"/>
              <a:t>Secondary Loop:       </a:t>
            </a:r>
            <a:r>
              <a:rPr lang="en-US" sz="1600" dirty="0" err="1" smtClean="0"/>
              <a:t>Kp</a:t>
            </a:r>
            <a:r>
              <a:rPr lang="en-US" sz="1600" dirty="0" smtClean="0"/>
              <a:t>: 2		</a:t>
            </a:r>
            <a:r>
              <a:rPr lang="en-US" sz="1600" dirty="0" err="1" smtClean="0"/>
              <a:t>Ki</a:t>
            </a:r>
            <a:r>
              <a:rPr lang="en-US" sz="1600" dirty="0" smtClean="0"/>
              <a:t>: .5		</a:t>
            </a:r>
            <a:r>
              <a:rPr lang="en-US" sz="1600" dirty="0" err="1" smtClean="0"/>
              <a:t>Kd</a:t>
            </a:r>
            <a:r>
              <a:rPr lang="en-US" sz="1600" dirty="0" smtClean="0"/>
              <a:t>: .2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124450" cy="301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58807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609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Open Loop Recorded Data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81200"/>
            <a:ext cx="3429000" cy="469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-457200" y="609600"/>
            <a:ext cx="1028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System Identification Toolbox: </a:t>
            </a:r>
          </a:p>
          <a:p>
            <a:pPr algn="ctr"/>
            <a:r>
              <a:rPr lang="en-US" sz="4000" dirty="0" smtClean="0">
                <a:latin typeface="+mj-lt"/>
              </a:rPr>
              <a:t>Box-Jenkins Model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801199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1076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fit = 68.32%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9069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Best-Fit Transfer Function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6637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+mj-lt"/>
              </a:rPr>
              <a:t>Simulink</a:t>
            </a:r>
            <a:r>
              <a:rPr lang="en-US" sz="4000" dirty="0" smtClean="0">
                <a:latin typeface="+mj-lt"/>
              </a:rPr>
              <a:t> Modeling </a:t>
            </a:r>
            <a:endParaRPr lang="en-US" sz="4000" dirty="0">
              <a:latin typeface="+mj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48400" cy="208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5200"/>
            <a:ext cx="5038725" cy="314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4038600" cy="201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33600" y="1600200"/>
            <a:ext cx="14478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581400"/>
            <a:ext cx="914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505200"/>
            <a:ext cx="5029200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2590800"/>
            <a:ext cx="21336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581400" y="2590800"/>
            <a:ext cx="14478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3962400"/>
            <a:ext cx="40386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19400" y="3581400"/>
            <a:ext cx="22860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4038600"/>
            <a:ext cx="2286000" cy="1905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739914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AMIBA/SMA</a:t>
            </a:r>
          </a:p>
        </p:txBody>
      </p:sp>
      <p:pic>
        <p:nvPicPr>
          <p:cNvPr id="5122" name="Picture 2" descr="C:\Documents and Settings\jtsuyemur\My Documents\My Pictures\2013-07-31 001\DSCN15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00200"/>
            <a:ext cx="3556000" cy="2667000"/>
          </a:xfrm>
          <a:prstGeom prst="rect">
            <a:avLst/>
          </a:prstGeom>
          <a:noFill/>
        </p:spPr>
      </p:pic>
      <p:pic>
        <p:nvPicPr>
          <p:cNvPr id="5124" name="Picture 4" descr="http://events.asiaa.sinica.edu.tw/album/AMiBA/Telescope/slides/amiba2012_0223_1445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600200"/>
            <a:ext cx="4114800" cy="2591039"/>
          </a:xfrm>
          <a:prstGeom prst="rect">
            <a:avLst/>
          </a:prstGeom>
          <a:noFill/>
        </p:spPr>
      </p:pic>
      <p:pic>
        <p:nvPicPr>
          <p:cNvPr id="5126" name="Picture 6" descr="http://www.maunakeaastronomyjobs.org/images/user_photos/7_SMA_pho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495800"/>
            <a:ext cx="2695575" cy="2015140"/>
          </a:xfrm>
          <a:prstGeom prst="rect">
            <a:avLst/>
          </a:prstGeom>
          <a:noFill/>
        </p:spPr>
      </p:pic>
      <p:pic>
        <p:nvPicPr>
          <p:cNvPr id="5128" name="Picture 8" descr="http://www.cfa.harvard.edu/sma/smaLogo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685800"/>
            <a:ext cx="762000" cy="762000"/>
          </a:xfrm>
          <a:prstGeom prst="rect">
            <a:avLst/>
          </a:prstGeom>
          <a:noFill/>
        </p:spPr>
      </p:pic>
      <p:pic>
        <p:nvPicPr>
          <p:cNvPr id="5130" name="Picture 10" descr="ASIAA Homep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685800"/>
            <a:ext cx="2890558" cy="733426"/>
          </a:xfrm>
          <a:prstGeom prst="rect">
            <a:avLst/>
          </a:prstGeom>
          <a:noFill/>
        </p:spPr>
      </p:pic>
      <p:pic>
        <p:nvPicPr>
          <p:cNvPr id="5131" name="Picture 11" descr="C:\Documents and Settings\jtsuyemur\My Documents\My Pictures\2013-07-31 001\DSCN151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6800" y="4419600"/>
            <a:ext cx="2946400" cy="220980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63850" y="304800"/>
            <a:ext cx="749935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PID?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http://radhesh.files.wordpress.com/2008/05/p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6934200" cy="319042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6604084"/>
            <a:ext cx="579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hlinkClick r:id="rId3"/>
              </a:rPr>
              <a:t>http://radhesh.files.wordpress.com/2008/05/pid.jpg</a:t>
            </a:r>
            <a:endParaRPr lang="en-US" sz="1050" dirty="0"/>
          </a:p>
        </p:txBody>
      </p:sp>
      <p:pic>
        <p:nvPicPr>
          <p:cNvPr id="4" name="Picture 3" descr="Figure_2_-_PID_equatio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4419600"/>
            <a:ext cx="4114800" cy="10208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4238" y="5029200"/>
            <a:ext cx="7497762" cy="1752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u="sng" dirty="0" smtClean="0">
              <a:hlinkClick r:id="rId5"/>
            </a:endParaRPr>
          </a:p>
          <a:p>
            <a:r>
              <a:rPr lang="en-US" sz="1800" dirty="0" smtClean="0"/>
              <a:t>Proportional, Integral, and Derivative Control</a:t>
            </a:r>
          </a:p>
          <a:p>
            <a:r>
              <a:rPr lang="en-US" sz="1800" dirty="0" smtClean="0"/>
              <a:t>Most common Control System</a:t>
            </a:r>
          </a:p>
          <a:p>
            <a:r>
              <a:rPr lang="en-US" sz="1800" dirty="0" smtClean="0"/>
              <a:t>Easy to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59050" y="304800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Proportional: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Figure_2_-_PID_equ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886200"/>
            <a:ext cx="4114800" cy="1020807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3124200" y="4191000"/>
            <a:ext cx="838200" cy="381000"/>
          </a:xfrm>
          <a:prstGeom prst="frame">
            <a:avLst>
              <a:gd name="adj1" fmla="val 833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radhesh.files.wordpress.com/2008/05/p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5962186" cy="2743200"/>
          </a:xfrm>
          <a:prstGeom prst="rect">
            <a:avLst/>
          </a:prstGeom>
          <a:noFill/>
        </p:spPr>
      </p:pic>
      <p:sp>
        <p:nvSpPr>
          <p:cNvPr id="6" name="Frame 5"/>
          <p:cNvSpPr/>
          <p:nvPr/>
        </p:nvSpPr>
        <p:spPr>
          <a:xfrm>
            <a:off x="3581400" y="1219200"/>
            <a:ext cx="1524000" cy="533400"/>
          </a:xfrm>
          <a:prstGeom prst="frame">
            <a:avLst>
              <a:gd name="adj1" fmla="val 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1676400"/>
            <a:ext cx="381000" cy="2514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700890"/>
            <a:ext cx="4106627" cy="19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562600" y="5410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Current error from </a:t>
            </a:r>
            <a:r>
              <a:rPr lang="en-US" dirty="0" err="1" smtClean="0"/>
              <a:t>Setpoint</a:t>
            </a:r>
            <a:r>
              <a:rPr lang="en-US" dirty="0" smtClean="0"/>
              <a:t> Defines Proportional Term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304800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Integral: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noProof="0" dirty="0" err="1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radhesh.files.wordpress.com/2008/05/pi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962186" cy="2743200"/>
          </a:xfrm>
          <a:prstGeom prst="rect">
            <a:avLst/>
          </a:prstGeom>
          <a:noFill/>
        </p:spPr>
      </p:pic>
      <p:sp>
        <p:nvSpPr>
          <p:cNvPr id="6" name="Frame 5"/>
          <p:cNvSpPr/>
          <p:nvPr/>
        </p:nvSpPr>
        <p:spPr>
          <a:xfrm>
            <a:off x="3581400" y="2133600"/>
            <a:ext cx="1524000" cy="533400"/>
          </a:xfrm>
          <a:prstGeom prst="frame">
            <a:avLst>
              <a:gd name="adj1" fmla="val 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2667000"/>
            <a:ext cx="304800" cy="1219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ntegra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724400"/>
            <a:ext cx="4676775" cy="1914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43600" y="5334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Sum of all previous errors defines Integral Term</a:t>
            </a:r>
            <a:endParaRPr lang="en-US" dirty="0"/>
          </a:p>
        </p:txBody>
      </p:sp>
      <p:pic>
        <p:nvPicPr>
          <p:cNvPr id="3" name="Picture 2" descr="Figure_2_-_PID_equatio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886200"/>
            <a:ext cx="4114800" cy="1020807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3962400" y="3886200"/>
            <a:ext cx="1371600" cy="990600"/>
          </a:xfrm>
          <a:prstGeom prst="frame">
            <a:avLst>
              <a:gd name="adj1" fmla="val 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5250" y="304800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Derivative:</a:t>
            </a:r>
            <a:r>
              <a:rPr kumimoji="0" lang="en-US" sz="43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noProof="0" dirty="0" err="1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Kd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Figure_2_-_PID_equ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886200"/>
            <a:ext cx="4114800" cy="1020807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5410200" y="3886200"/>
            <a:ext cx="1143000" cy="914400"/>
          </a:xfrm>
          <a:prstGeom prst="frame">
            <a:avLst>
              <a:gd name="adj1" fmla="val 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 descr="http://radhesh.files.wordpress.com/2008/05/pi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5962186" cy="2743200"/>
          </a:xfrm>
          <a:prstGeom prst="rect">
            <a:avLst/>
          </a:prstGeom>
          <a:noFill/>
        </p:spPr>
      </p:pic>
      <p:sp>
        <p:nvSpPr>
          <p:cNvPr id="6" name="Frame 5"/>
          <p:cNvSpPr/>
          <p:nvPr/>
        </p:nvSpPr>
        <p:spPr>
          <a:xfrm>
            <a:off x="3581400" y="3048000"/>
            <a:ext cx="1524000" cy="609600"/>
          </a:xfrm>
          <a:prstGeom prst="frame">
            <a:avLst>
              <a:gd name="adj1" fmla="val 8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00600" y="3657600"/>
            <a:ext cx="60960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751882"/>
            <a:ext cx="4210050" cy="172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62600" y="5334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Instantaneous rate of change defines Derivative Term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1981200" y="762000"/>
            <a:ext cx="7407275" cy="6096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Tuning Coefficients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4489118" cy="200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91000"/>
            <a:ext cx="4495800" cy="196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7034" y="2514600"/>
            <a:ext cx="4846966" cy="180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3425" y="4572000"/>
            <a:ext cx="4600575" cy="140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486400" y="6604084"/>
            <a:ext cx="8077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7"/>
              </a:rPr>
              <a:t>http://www.essproducts.com/download/PIDprimer.PDF</a:t>
            </a:r>
            <a:endParaRPr lang="en-US" sz="1050" dirty="0"/>
          </a:p>
        </p:txBody>
      </p:sp>
      <p:pic>
        <p:nvPicPr>
          <p:cNvPr id="9" name="Picture 8" descr="Figure_2_-_PID_equation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0" y="1417593"/>
            <a:ext cx="4114800" cy="1020807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3048000" y="1692186"/>
            <a:ext cx="381000" cy="381000"/>
          </a:xfrm>
          <a:prstGeom prst="frame">
            <a:avLst>
              <a:gd name="adj1" fmla="val 77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962400" y="1692186"/>
            <a:ext cx="381000" cy="381000"/>
          </a:xfrm>
          <a:prstGeom prst="frame">
            <a:avLst>
              <a:gd name="adj1" fmla="val 71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34000" y="1676400"/>
            <a:ext cx="381000" cy="396786"/>
          </a:xfrm>
          <a:prstGeom prst="frame">
            <a:avLst>
              <a:gd name="adj1" fmla="val 43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6096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Extreme </a:t>
            </a:r>
            <a:r>
              <a:rPr lang="en-US" sz="4000" dirty="0" err="1" smtClean="0">
                <a:latin typeface="+mj-lt"/>
              </a:rPr>
              <a:t>Kp</a:t>
            </a:r>
            <a:r>
              <a:rPr lang="en-US" sz="4000" dirty="0" smtClean="0">
                <a:latin typeface="+mj-lt"/>
              </a:rPr>
              <a:t>, </a:t>
            </a:r>
            <a:r>
              <a:rPr lang="en-US" sz="4000" dirty="0" err="1" smtClean="0">
                <a:latin typeface="+mj-lt"/>
              </a:rPr>
              <a:t>Ki</a:t>
            </a:r>
            <a:r>
              <a:rPr lang="en-US" sz="4000" dirty="0" smtClean="0">
                <a:latin typeface="+mj-lt"/>
              </a:rPr>
              <a:t>, </a:t>
            </a:r>
            <a:r>
              <a:rPr lang="en-US" sz="4000" dirty="0" err="1" smtClean="0">
                <a:latin typeface="+mj-lt"/>
              </a:rPr>
              <a:t>Kd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smtClean="0">
                <a:latin typeface="+mj-lt"/>
                <a:cs typeface="Arial" pitchFamily="34" charset="0"/>
              </a:rPr>
              <a:t>Values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6400800"/>
            <a:ext cx="784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Collected from Full scale Model over 40 minutes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53000"/>
            <a:ext cx="7169701" cy="141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514600"/>
            <a:ext cx="184690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5734050" cy="335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1978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Setpoint</a:t>
            </a:r>
            <a:r>
              <a:rPr lang="en-US" sz="1400" dirty="0" smtClean="0"/>
              <a:t>: 40 ºC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72200" y="2132112"/>
            <a:ext cx="4572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30450" y="381000"/>
            <a:ext cx="749935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Cascaded Control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://www.controlguru.com/postpic07b/cas-block2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1352549"/>
            <a:ext cx="6610350" cy="35242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95400" y="5029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Cascade control is more complex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PID loop controls </a:t>
            </a:r>
            <a:r>
              <a:rPr lang="en-US" dirty="0" err="1" smtClean="0"/>
              <a:t>setpoint</a:t>
            </a:r>
            <a:r>
              <a:rPr lang="en-US" dirty="0" smtClean="0"/>
              <a:t> of secondary PID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Responsive to fast/slow changes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Two sets of PID coefficients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6604084"/>
            <a:ext cx="3581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hlinkClick r:id="rId3"/>
              </a:rPr>
              <a:t>http://www.controlguru.com/2007/090207.html</a:t>
            </a:r>
            <a:endParaRPr lang="en-US" sz="1050" dirty="0"/>
          </a:p>
        </p:txBody>
      </p:sp>
      <p:sp>
        <p:nvSpPr>
          <p:cNvPr id="13" name="Frame 12"/>
          <p:cNvSpPr/>
          <p:nvPr/>
        </p:nvSpPr>
        <p:spPr>
          <a:xfrm>
            <a:off x="1619250" y="2495549"/>
            <a:ext cx="3048000" cy="1143000"/>
          </a:xfrm>
          <a:prstGeom prst="frame">
            <a:avLst>
              <a:gd name="adj1" fmla="val 29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C717-3636-4EEF-8C6C-31EE91D451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1888</TotalTime>
  <Words>559</Words>
  <Application>Microsoft Office PowerPoint</Application>
  <PresentationFormat>On-screen Show (4:3)</PresentationFormat>
  <Paragraphs>178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Thermal Regulation through PID Control</vt:lpstr>
      <vt:lpstr>The Project/Motivation</vt:lpstr>
      <vt:lpstr>What is PID?</vt:lpstr>
      <vt:lpstr>Slide 4</vt:lpstr>
      <vt:lpstr>Slide 5</vt:lpstr>
      <vt:lpstr>Slide 6</vt:lpstr>
      <vt:lpstr>Tuning Coefficients</vt:lpstr>
      <vt:lpstr>Slide 8</vt:lpstr>
      <vt:lpstr>Cascaded Control</vt:lpstr>
      <vt:lpstr>Slide 10</vt:lpstr>
      <vt:lpstr>Two Approaches</vt:lpstr>
      <vt:lpstr>Modeling the System</vt:lpstr>
      <vt:lpstr>Matlab PID Values</vt:lpstr>
      <vt:lpstr>Slide 14</vt:lpstr>
      <vt:lpstr>Large Scale Results: (Trial and Error)</vt:lpstr>
      <vt:lpstr>Slide 16</vt:lpstr>
      <vt:lpstr>Conclusions</vt:lpstr>
      <vt:lpstr>Slide 18</vt:lpstr>
      <vt:lpstr>Slide 19</vt:lpstr>
      <vt:lpstr>Small Scale Results: (Trial and Error)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Smithsonian Institution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jtsuyemur</dc:creator>
  <cp:lastModifiedBy>Jake</cp:lastModifiedBy>
  <cp:revision>220</cp:revision>
  <dcterms:created xsi:type="dcterms:W3CDTF">2013-07-05T18:55:31Z</dcterms:created>
  <dcterms:modified xsi:type="dcterms:W3CDTF">2013-08-08T22:56:47Z</dcterms:modified>
</cp:coreProperties>
</file>