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8" r:id="rId1"/>
  </p:sldMasterIdLst>
  <p:sldIdLst>
    <p:sldId id="256" r:id="rId2"/>
    <p:sldId id="285" r:id="rId3"/>
    <p:sldId id="286" r:id="rId4"/>
    <p:sldId id="257" r:id="rId5"/>
    <p:sldId id="275" r:id="rId6"/>
    <p:sldId id="276" r:id="rId7"/>
    <p:sldId id="268" r:id="rId8"/>
    <p:sldId id="270" r:id="rId9"/>
    <p:sldId id="269" r:id="rId10"/>
    <p:sldId id="284" r:id="rId11"/>
    <p:sldId id="271" r:id="rId12"/>
    <p:sldId id="274" r:id="rId13"/>
    <p:sldId id="258" r:id="rId14"/>
    <p:sldId id="261" r:id="rId15"/>
    <p:sldId id="282" r:id="rId16"/>
    <p:sldId id="265" r:id="rId17"/>
    <p:sldId id="264" r:id="rId18"/>
    <p:sldId id="266" r:id="rId19"/>
    <p:sldId id="280" r:id="rId20"/>
    <p:sldId id="279" r:id="rId21"/>
    <p:sldId id="281" r:id="rId22"/>
    <p:sldId id="273" r:id="rId23"/>
    <p:sldId id="262" r:id="rId24"/>
    <p:sldId id="278" r:id="rId25"/>
    <p:sldId id="283"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p:restoredTop sz="96405"/>
  </p:normalViewPr>
  <p:slideViewPr>
    <p:cSldViewPr snapToGrid="0" snapToObjects="1">
      <p:cViewPr varScale="1">
        <p:scale>
          <a:sx n="122" d="100"/>
          <a:sy n="122"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22601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9728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8270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97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8314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66580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871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24314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034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82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6593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86282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4075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34D819-9F07-4261-B09B-9E467E5D9002}" type="datetimeFigureOut">
              <a:rPr lang="en-US" smtClean="0"/>
              <a:t>9/11/20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9226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34D819-9F07-4261-B09B-9E467E5D9002}" type="datetimeFigureOut">
              <a:rPr lang="en-US" smtClean="0"/>
              <a:t>9/11/20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1392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34D819-9F07-4261-B09B-9E467E5D9002}" type="datetimeFigureOut">
              <a:rPr lang="en-US" smtClean="0"/>
              <a:pPr/>
              <a:t>9/11/20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6499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6359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34D819-9F07-4261-B09B-9E467E5D9002}" type="datetimeFigureOut">
              <a:rPr lang="en-US" smtClean="0"/>
              <a:pPr/>
              <a:t>9/11/20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09205366"/>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8" Type="http://schemas.openxmlformats.org/officeDocument/2006/relationships/hyperlink" Target="https://noelwelsh.com/posts/2020-07-05-what-and-why-fp.html" TargetMode="External"/><Relationship Id="rId13" Type="http://schemas.openxmlformats.org/officeDocument/2006/relationships/hyperlink" Target="https://reactjs.org/docs/thinking-in-react.html#step-3-identify-the-minimal-but-complete-representation-of-ui-state" TargetMode="External"/><Relationship Id="rId3" Type="http://schemas.openxmlformats.org/officeDocument/2006/relationships/hyperlink" Target="https://www.youtube.com/playlist?list=PL0zVEGEvSaeEd9hlmCXrk5yUyqUag-n84" TargetMode="External"/><Relationship Id="rId7" Type="http://schemas.openxmlformats.org/officeDocument/2006/relationships/hyperlink" Target="https://egghead.io/courses/professor-frisby-introduces-composable-functional-javascript" TargetMode="External"/><Relationship Id="rId12" Type="http://schemas.openxmlformats.org/officeDocument/2006/relationships/hyperlink" Target="https://github.com/hemanth/functional-programming-jargon" TargetMode="External"/><Relationship Id="rId2" Type="http://schemas.openxmlformats.org/officeDocument/2006/relationships/hyperlink" Target="https://medium.com/javascript-scene/master-the-javascript-interview-what-is-functional-programming-7f218c68b3a0" TargetMode="External"/><Relationship Id="rId1" Type="http://schemas.openxmlformats.org/officeDocument/2006/relationships/slideLayout" Target="../slideLayouts/slideLayout2.xml"/><Relationship Id="rId6" Type="http://schemas.openxmlformats.org/officeDocument/2006/relationships/hyperlink" Target="https://mostly-adequate.gitbooks.io/mostly-adequate-guide/content/" TargetMode="External"/><Relationship Id="rId11" Type="http://schemas.openxmlformats.org/officeDocument/2006/relationships/hyperlink" Target="https://medium.com/the-renaissance-developer/concepts-of-functional-programming-in-javascript-6bc84220d2aa" TargetMode="External"/><Relationship Id="rId5" Type="http://schemas.openxmlformats.org/officeDocument/2006/relationships/hyperlink" Target="https://hackernoon.com/why-functional-programming-matters-c647f56a7691" TargetMode="External"/><Relationship Id="rId10" Type="http://schemas.openxmlformats.org/officeDocument/2006/relationships/hyperlink" Target="http://blog.jenkster.com/2015/12/what-is-functional-programming.html" TargetMode="External"/><Relationship Id="rId4" Type="http://schemas.openxmlformats.org/officeDocument/2006/relationships/hyperlink" Target="https://ui.dev/imperative-vs-declarative-programming/" TargetMode="External"/><Relationship Id="rId9" Type="http://schemas.openxmlformats.org/officeDocument/2006/relationships/hyperlink" Target="https://www.joelonsoftware.com/2006/08/01/can-your-programming-language-do-this/" TargetMode="External"/><Relationship Id="rId14" Type="http://schemas.openxmlformats.org/officeDocument/2006/relationships/hyperlink" Target="https://medium.com/@jorgeehrhardt123/why-you-should-learn-functional-programming-for-big-data-a85bd429bf4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lonzo_Church" TargetMode="External"/><Relationship Id="rId7" Type="http://schemas.openxmlformats.org/officeDocument/2006/relationships/hyperlink" Target="https://en.wikipedia.org/wiki/Lisp_(programming_language)" TargetMode="External"/><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 Id="rId6" Type="http://schemas.openxmlformats.org/officeDocument/2006/relationships/hyperlink" Target="https://en.wikipedia.org/wiki/Simply-typed_lambda_calculus" TargetMode="External"/><Relationship Id="rId5" Type="http://schemas.openxmlformats.org/officeDocument/2006/relationships/hyperlink" Target="https://en.wikipedia.org/wiki/Turing_complete" TargetMode="External"/><Relationship Id="rId4" Type="http://schemas.openxmlformats.org/officeDocument/2006/relationships/hyperlink" Target="https://en.wikipedia.org/wiki/Alan_Tu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D0BE-41D2-6440-A484-F15BD977F183}"/>
              </a:ext>
            </a:extLst>
          </p:cNvPr>
          <p:cNvSpPr>
            <a:spLocks noGrp="1"/>
          </p:cNvSpPr>
          <p:nvPr>
            <p:ph type="ctrTitle"/>
          </p:nvPr>
        </p:nvSpPr>
        <p:spPr/>
        <p:txBody>
          <a:bodyPr/>
          <a:lstStyle/>
          <a:p>
            <a:r>
              <a:rPr lang="en-US" dirty="0"/>
              <a:t>Functional Programming</a:t>
            </a:r>
          </a:p>
        </p:txBody>
      </p:sp>
      <p:sp>
        <p:nvSpPr>
          <p:cNvPr id="3" name="Subtitle 2">
            <a:extLst>
              <a:ext uri="{FF2B5EF4-FFF2-40B4-BE49-F238E27FC236}">
                <a16:creationId xmlns:a16="http://schemas.microsoft.com/office/drawing/2014/main" id="{B3D196E5-2D37-2649-9A34-45653D864582}"/>
              </a:ext>
            </a:extLst>
          </p:cNvPr>
          <p:cNvSpPr>
            <a:spLocks noGrp="1"/>
          </p:cNvSpPr>
          <p:nvPr>
            <p:ph type="subTitle" idx="1"/>
          </p:nvPr>
        </p:nvSpPr>
        <p:spPr/>
        <p:txBody>
          <a:bodyPr/>
          <a:lstStyle/>
          <a:p>
            <a:r>
              <a:rPr lang="en-US" dirty="0"/>
              <a:t>By Jake Tripp</a:t>
            </a:r>
          </a:p>
        </p:txBody>
      </p:sp>
    </p:spTree>
    <p:extLst>
      <p:ext uri="{BB962C8B-B14F-4D97-AF65-F5344CB8AC3E}">
        <p14:creationId xmlns:p14="http://schemas.microsoft.com/office/powerpoint/2010/main" val="65748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Core Principles + Code</a:t>
            </a:r>
          </a:p>
        </p:txBody>
      </p:sp>
      <p:sp>
        <p:nvSpPr>
          <p:cNvPr id="3" name="Text Placeholder 2">
            <a:extLst>
              <a:ext uri="{FF2B5EF4-FFF2-40B4-BE49-F238E27FC236}">
                <a16:creationId xmlns:a16="http://schemas.microsoft.com/office/drawing/2014/main" id="{3444D930-3CBD-6042-8A13-8594B471F352}"/>
              </a:ext>
            </a:extLst>
          </p:cNvPr>
          <p:cNvSpPr>
            <a:spLocks noGrp="1"/>
          </p:cNvSpPr>
          <p:nvPr>
            <p:ph type="body" idx="1"/>
          </p:nvPr>
        </p:nvSpPr>
        <p:spPr/>
        <p:txBody>
          <a:bodyPr/>
          <a:lstStyle/>
          <a:p>
            <a:r>
              <a:rPr lang="en-US" dirty="0"/>
              <a:t>Something created by math nerds is bound to have a lot of scary words – hang in there!</a:t>
            </a:r>
          </a:p>
        </p:txBody>
      </p:sp>
      <p:pic>
        <p:nvPicPr>
          <p:cNvPr id="4" name="Picture 3">
            <a:extLst>
              <a:ext uri="{FF2B5EF4-FFF2-40B4-BE49-F238E27FC236}">
                <a16:creationId xmlns:a16="http://schemas.microsoft.com/office/drawing/2014/main" id="{A206B5D3-B8E7-0943-AB34-E32EE0173E3A}"/>
              </a:ext>
            </a:extLst>
          </p:cNvPr>
          <p:cNvPicPr>
            <a:picLocks noChangeAspect="1"/>
          </p:cNvPicPr>
          <p:nvPr/>
        </p:nvPicPr>
        <p:blipFill>
          <a:blip r:embed="rId2"/>
          <a:stretch>
            <a:fillRect/>
          </a:stretch>
        </p:blipFill>
        <p:spPr>
          <a:xfrm>
            <a:off x="7068620" y="599568"/>
            <a:ext cx="4592549" cy="3214785"/>
          </a:xfrm>
          <a:prstGeom prst="rect">
            <a:avLst/>
          </a:prstGeom>
        </p:spPr>
      </p:pic>
    </p:spTree>
    <p:extLst>
      <p:ext uri="{BB962C8B-B14F-4D97-AF65-F5344CB8AC3E}">
        <p14:creationId xmlns:p14="http://schemas.microsoft.com/office/powerpoint/2010/main" val="382216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Functions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3" y="1549114"/>
            <a:ext cx="6383338" cy="4699285"/>
          </a:xfrm>
        </p:spPr>
        <p:txBody>
          <a:bodyPr>
            <a:normAutofit/>
          </a:bodyPr>
          <a:lstStyle/>
          <a:p>
            <a:r>
              <a:rPr lang="en-US" dirty="0"/>
              <a:t>Can be bound to names</a:t>
            </a:r>
          </a:p>
          <a:p>
            <a:r>
              <a:rPr lang="en-US" dirty="0"/>
              <a:t>Can be passed as arguments</a:t>
            </a:r>
          </a:p>
          <a:p>
            <a:pPr lvl="1"/>
            <a:r>
              <a:rPr lang="en-US" dirty="0"/>
              <a:t>aka </a:t>
            </a:r>
            <a:r>
              <a:rPr lang="en-US" b="1" dirty="0"/>
              <a:t>higher order functions</a:t>
            </a:r>
            <a:endParaRPr lang="en-US" dirty="0"/>
          </a:p>
          <a:p>
            <a:r>
              <a:rPr lang="en-US" dirty="0"/>
              <a:t>Can be returned by functions</a:t>
            </a:r>
          </a:p>
          <a:p>
            <a:pPr lvl="1"/>
            <a:r>
              <a:rPr lang="en-US" dirty="0"/>
              <a:t>aka </a:t>
            </a:r>
            <a:r>
              <a:rPr lang="en-US" b="1" dirty="0"/>
              <a:t>higher order functions</a:t>
            </a:r>
          </a:p>
        </p:txBody>
      </p:sp>
      <p:pic>
        <p:nvPicPr>
          <p:cNvPr id="4" name="Picture 3">
            <a:extLst>
              <a:ext uri="{FF2B5EF4-FFF2-40B4-BE49-F238E27FC236}">
                <a16:creationId xmlns:a16="http://schemas.microsoft.com/office/drawing/2014/main" id="{CE4D1EDB-1856-5A4D-B057-5EE012F98246}"/>
              </a:ext>
            </a:extLst>
          </p:cNvPr>
          <p:cNvPicPr>
            <a:picLocks noChangeAspect="1"/>
          </p:cNvPicPr>
          <p:nvPr/>
        </p:nvPicPr>
        <p:blipFill>
          <a:blip r:embed="rId2"/>
          <a:stretch>
            <a:fillRect/>
          </a:stretch>
        </p:blipFill>
        <p:spPr>
          <a:xfrm>
            <a:off x="7486651" y="1274301"/>
            <a:ext cx="3745556" cy="4974098"/>
          </a:xfrm>
          <a:prstGeom prst="rect">
            <a:avLst/>
          </a:prstGeom>
        </p:spPr>
      </p:pic>
    </p:spTree>
    <p:extLst>
      <p:ext uri="{BB962C8B-B14F-4D97-AF65-F5344CB8AC3E}">
        <p14:creationId xmlns:p14="http://schemas.microsoft.com/office/powerpoint/2010/main" val="3295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Currying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“converting a function that takes multiple arguments into a sequence of functions that each take a single argument”</a:t>
            </a:r>
          </a:p>
          <a:p>
            <a:r>
              <a:rPr lang="en-US" dirty="0"/>
              <a:t>named after Haskell Curry - can you guess what else was named after him? 😉 </a:t>
            </a:r>
          </a:p>
          <a:p>
            <a:endParaRPr lang="en-US" dirty="0"/>
          </a:p>
        </p:txBody>
      </p:sp>
    </p:spTree>
    <p:extLst>
      <p:ext uri="{BB962C8B-B14F-4D97-AF65-F5344CB8AC3E}">
        <p14:creationId xmlns:p14="http://schemas.microsoft.com/office/powerpoint/2010/main" val="325567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06CCB1-DA2A-8E47-816B-F188DED612BB}"/>
              </a:ext>
            </a:extLst>
          </p:cNvPr>
          <p:cNvSpPr>
            <a:spLocks noGrp="1"/>
          </p:cNvSpPr>
          <p:nvPr>
            <p:ph type="title"/>
          </p:nvPr>
        </p:nvSpPr>
        <p:spPr/>
        <p:txBody>
          <a:bodyPr/>
          <a:lstStyle/>
          <a:p>
            <a:r>
              <a:rPr lang="en-US" dirty="0"/>
              <a:t>Imperative vs Declarative</a:t>
            </a:r>
          </a:p>
        </p:txBody>
      </p:sp>
      <p:sp>
        <p:nvSpPr>
          <p:cNvPr id="5" name="Content Placeholder 4">
            <a:extLst>
              <a:ext uri="{FF2B5EF4-FFF2-40B4-BE49-F238E27FC236}">
                <a16:creationId xmlns:a16="http://schemas.microsoft.com/office/drawing/2014/main" id="{1EF324B9-CDBF-0D4F-AEA6-D2372B28A472}"/>
              </a:ext>
            </a:extLst>
          </p:cNvPr>
          <p:cNvSpPr>
            <a:spLocks noGrp="1"/>
          </p:cNvSpPr>
          <p:nvPr>
            <p:ph idx="1"/>
          </p:nvPr>
        </p:nvSpPr>
        <p:spPr/>
        <p:txBody>
          <a:bodyPr/>
          <a:lstStyle/>
          <a:p>
            <a:r>
              <a:rPr lang="en-US" dirty="0"/>
              <a:t>Imperative – code that shows </a:t>
            </a:r>
            <a:r>
              <a:rPr lang="en-US" b="1" dirty="0"/>
              <a:t>how</a:t>
            </a:r>
            <a:r>
              <a:rPr lang="en-US" dirty="0"/>
              <a:t> you accomplish your intent</a:t>
            </a:r>
          </a:p>
          <a:p>
            <a:pPr lvl="1"/>
            <a:r>
              <a:rPr lang="en-US" dirty="0"/>
              <a:t>C, C++, Java </a:t>
            </a:r>
          </a:p>
          <a:p>
            <a:pPr lvl="1"/>
            <a:r>
              <a:rPr lang="en-US" dirty="0"/>
              <a:t>Feels like a human trying to communicate with a computer</a:t>
            </a:r>
          </a:p>
          <a:p>
            <a:pPr lvl="2"/>
            <a:r>
              <a:rPr lang="en-US" dirty="0"/>
              <a:t>“Heat oven to 375ºF. In small bowl, mix flour, baking soda and salt; set aside…”</a:t>
            </a:r>
          </a:p>
          <a:p>
            <a:pPr lvl="2"/>
            <a:endParaRPr lang="en-US" dirty="0"/>
          </a:p>
          <a:p>
            <a:r>
              <a:rPr lang="en-US" dirty="0"/>
              <a:t>Declarative – code that shows </a:t>
            </a:r>
            <a:r>
              <a:rPr lang="en-US" b="1" dirty="0"/>
              <a:t>what</a:t>
            </a:r>
            <a:r>
              <a:rPr lang="en-US" dirty="0"/>
              <a:t> your intent is</a:t>
            </a:r>
          </a:p>
          <a:p>
            <a:pPr lvl="1"/>
            <a:r>
              <a:rPr lang="en-US" dirty="0"/>
              <a:t>SQL, HTML, </a:t>
            </a:r>
            <a:r>
              <a:rPr lang="en-US" dirty="0" err="1"/>
              <a:t>GraphQL</a:t>
            </a:r>
            <a:endParaRPr lang="en-US" dirty="0"/>
          </a:p>
          <a:p>
            <a:pPr lvl="1"/>
            <a:r>
              <a:rPr lang="en-US" dirty="0"/>
              <a:t>Feels more like a human trying to communicate with a human</a:t>
            </a:r>
          </a:p>
          <a:p>
            <a:pPr lvl="2"/>
            <a:r>
              <a:rPr lang="en-US" dirty="0"/>
              <a:t>“Hey, can you make me some chocolate chip cookies?”</a:t>
            </a:r>
          </a:p>
        </p:txBody>
      </p:sp>
    </p:spTree>
    <p:extLst>
      <p:ext uri="{BB962C8B-B14F-4D97-AF65-F5344CB8AC3E}">
        <p14:creationId xmlns:p14="http://schemas.microsoft.com/office/powerpoint/2010/main" val="406395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Immutability #1</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1941816"/>
            <a:ext cx="5120067" cy="4306583"/>
          </a:xfrm>
        </p:spPr>
        <p:txBody>
          <a:bodyPr>
            <a:normAutofit/>
          </a:bodyPr>
          <a:lstStyle/>
          <a:p>
            <a:r>
              <a:rPr lang="en-US" dirty="0"/>
              <a:t>Don’t modify your data =&gt; create new data</a:t>
            </a:r>
          </a:p>
          <a:p>
            <a:pPr lvl="1"/>
            <a:r>
              <a:rPr lang="en-US" dirty="0"/>
              <a:t>Less error prone</a:t>
            </a:r>
          </a:p>
          <a:p>
            <a:pPr lvl="1"/>
            <a:r>
              <a:rPr lang="en-US" dirty="0"/>
              <a:t>Easier to debug</a:t>
            </a:r>
          </a:p>
          <a:p>
            <a:pPr lvl="1"/>
            <a:r>
              <a:rPr lang="en-US" dirty="0"/>
              <a:t>Easier to understand</a:t>
            </a:r>
          </a:p>
          <a:p>
            <a:pPr lvl="1"/>
            <a:r>
              <a:rPr lang="en-US" dirty="0"/>
              <a:t>Easier to test</a:t>
            </a:r>
          </a:p>
          <a:p>
            <a:pPr lvl="1"/>
            <a:r>
              <a:rPr lang="en-US" dirty="0"/>
              <a:t>Better for </a:t>
            </a:r>
            <a:r>
              <a:rPr lang="en-US" b="1" dirty="0"/>
              <a:t>concurrency</a:t>
            </a:r>
            <a:r>
              <a:rPr lang="en-US" dirty="0"/>
              <a:t> and distributed systems</a:t>
            </a:r>
          </a:p>
        </p:txBody>
      </p:sp>
      <p:pic>
        <p:nvPicPr>
          <p:cNvPr id="4" name="Picture 3">
            <a:extLst>
              <a:ext uri="{FF2B5EF4-FFF2-40B4-BE49-F238E27FC236}">
                <a16:creationId xmlns:a16="http://schemas.microsoft.com/office/drawing/2014/main" id="{37A8E8AC-ADC3-A644-B3B1-62A0F095499B}"/>
              </a:ext>
            </a:extLst>
          </p:cNvPr>
          <p:cNvPicPr>
            <a:picLocks noChangeAspect="1"/>
          </p:cNvPicPr>
          <p:nvPr/>
        </p:nvPicPr>
        <p:blipFill>
          <a:blip r:embed="rId2"/>
          <a:stretch>
            <a:fillRect/>
          </a:stretch>
        </p:blipFill>
        <p:spPr>
          <a:xfrm>
            <a:off x="5279765" y="2904984"/>
            <a:ext cx="6487403" cy="3236509"/>
          </a:xfrm>
          <a:prstGeom prst="rect">
            <a:avLst/>
          </a:prstGeom>
        </p:spPr>
      </p:pic>
    </p:spTree>
    <p:extLst>
      <p:ext uri="{BB962C8B-B14F-4D97-AF65-F5344CB8AC3E}">
        <p14:creationId xmlns:p14="http://schemas.microsoft.com/office/powerpoint/2010/main" val="391278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Immutability #2</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1736333"/>
            <a:ext cx="8946541" cy="4512066"/>
          </a:xfrm>
        </p:spPr>
        <p:txBody>
          <a:bodyPr>
            <a:normAutofit/>
          </a:bodyPr>
          <a:lstStyle/>
          <a:p>
            <a:r>
              <a:rPr lang="en-US" dirty="0"/>
              <a:t>“The true constant is change. </a:t>
            </a:r>
            <a:r>
              <a:rPr lang="en-US" i="1" dirty="0"/>
              <a:t>Mutation</a:t>
            </a:r>
            <a:r>
              <a:rPr lang="en-US" dirty="0"/>
              <a:t> </a:t>
            </a:r>
            <a:r>
              <a:rPr lang="en-US" i="1" dirty="0"/>
              <a:t>hides</a:t>
            </a:r>
            <a:r>
              <a:rPr lang="en-US" dirty="0"/>
              <a:t> </a:t>
            </a:r>
            <a:r>
              <a:rPr lang="en-US" i="1" dirty="0"/>
              <a:t>change</a:t>
            </a:r>
            <a:r>
              <a:rPr lang="en-US" dirty="0"/>
              <a:t>. Hidden change manifests chaos. Therefore, the wise embrace history.”</a:t>
            </a:r>
          </a:p>
          <a:p>
            <a:endParaRPr lang="en-US" dirty="0"/>
          </a:p>
          <a:p>
            <a:r>
              <a:rPr lang="en-US" dirty="0"/>
              <a:t>“Any experienced programmer will tell you that debugging time outweighs code-writing time by an order of magnitude. And the slight hit on runtime performance is likely outweighed by the state-related bugs your users don’t have to endure.”</a:t>
            </a:r>
          </a:p>
        </p:txBody>
      </p:sp>
    </p:spTree>
    <p:extLst>
      <p:ext uri="{BB962C8B-B14F-4D97-AF65-F5344CB8AC3E}">
        <p14:creationId xmlns:p14="http://schemas.microsoft.com/office/powerpoint/2010/main" val="204673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Pure Functions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lnSpcReduction="10000"/>
          </a:bodyPr>
          <a:lstStyle/>
          <a:p>
            <a:r>
              <a:rPr lang="en-US" dirty="0"/>
              <a:t>Functions </a:t>
            </a:r>
            <a:r>
              <a:rPr lang="en-US" i="1" dirty="0"/>
              <a:t>take input and only return output</a:t>
            </a:r>
            <a:r>
              <a:rPr lang="en-US" dirty="0"/>
              <a:t>. </a:t>
            </a:r>
          </a:p>
          <a:p>
            <a:r>
              <a:rPr lang="en-US" b="1" dirty="0"/>
              <a:t>Deterministic</a:t>
            </a:r>
            <a:r>
              <a:rPr lang="en-US" dirty="0"/>
              <a:t> – the same input will always yield the same output.</a:t>
            </a:r>
          </a:p>
          <a:p>
            <a:r>
              <a:rPr lang="en-US" b="1" u="sng" dirty="0"/>
              <a:t>No side effects, which include:</a:t>
            </a:r>
          </a:p>
          <a:p>
            <a:pPr lvl="1"/>
            <a:r>
              <a:rPr lang="en-US" dirty="0"/>
              <a:t>Modifying global variables</a:t>
            </a:r>
          </a:p>
          <a:p>
            <a:pPr lvl="1"/>
            <a:r>
              <a:rPr lang="en-US" dirty="0"/>
              <a:t>Modifying input passed by reference</a:t>
            </a:r>
          </a:p>
          <a:p>
            <a:pPr lvl="1"/>
            <a:r>
              <a:rPr lang="en-US" dirty="0"/>
              <a:t>I/O</a:t>
            </a:r>
          </a:p>
          <a:p>
            <a:pPr lvl="1"/>
            <a:r>
              <a:rPr lang="en-US" dirty="0"/>
              <a:t>Triggering any external process</a:t>
            </a:r>
          </a:p>
          <a:p>
            <a:pPr lvl="1"/>
            <a:r>
              <a:rPr lang="en-US" dirty="0"/>
              <a:t>Calling other side effect functions</a:t>
            </a:r>
          </a:p>
          <a:p>
            <a:r>
              <a:rPr lang="en-US" dirty="0"/>
              <a:t>Always thread safe</a:t>
            </a:r>
          </a:p>
          <a:p>
            <a:r>
              <a:rPr lang="en-US" i="1" dirty="0"/>
              <a:t>Unless you’re an FP zealot, not </a:t>
            </a:r>
            <a:r>
              <a:rPr lang="en-US" i="1" u="sng" dirty="0"/>
              <a:t>every</a:t>
            </a:r>
            <a:r>
              <a:rPr lang="en-US" i="1" dirty="0"/>
              <a:t> function in your code will be pure – and that’s ok! </a:t>
            </a:r>
          </a:p>
        </p:txBody>
      </p:sp>
    </p:spTree>
    <p:extLst>
      <p:ext uri="{BB962C8B-B14F-4D97-AF65-F5344CB8AC3E}">
        <p14:creationId xmlns:p14="http://schemas.microsoft.com/office/powerpoint/2010/main" val="145935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Referential Transparency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1" y="1485900"/>
            <a:ext cx="10899777" cy="5133109"/>
          </a:xfrm>
        </p:spPr>
        <p:txBody>
          <a:bodyPr>
            <a:normAutofit/>
          </a:bodyPr>
          <a:lstStyle/>
          <a:p>
            <a:r>
              <a:rPr lang="en-US" dirty="0"/>
              <a:t>“You can replace a function call with its resulting value without changing the meaning of the program”</a:t>
            </a:r>
          </a:p>
          <a:p>
            <a:r>
              <a:rPr lang="en-US" b="1" dirty="0"/>
              <a:t>Pure</a:t>
            </a:r>
            <a:r>
              <a:rPr lang="en-US" dirty="0"/>
              <a:t>, </a:t>
            </a:r>
            <a:r>
              <a:rPr lang="en-US" b="1" dirty="0"/>
              <a:t>deterministic</a:t>
            </a:r>
            <a:r>
              <a:rPr lang="en-US" dirty="0"/>
              <a:t> functions are </a:t>
            </a:r>
            <a:r>
              <a:rPr lang="en-US" b="1" dirty="0"/>
              <a:t>referentially</a:t>
            </a:r>
            <a:r>
              <a:rPr lang="en-US" dirty="0"/>
              <a:t> </a:t>
            </a:r>
            <a:r>
              <a:rPr lang="en-US" b="1" dirty="0"/>
              <a:t>transparent</a:t>
            </a:r>
            <a:r>
              <a:rPr lang="en-US" dirty="0"/>
              <a:t>. This means that you can conceptually (and literally) substitute things in your code.</a:t>
            </a:r>
          </a:p>
          <a:p>
            <a:pPr lvl="1"/>
            <a:r>
              <a:rPr lang="en-US" dirty="0"/>
              <a:t>Lower cognitive load as you can break the problems down</a:t>
            </a:r>
          </a:p>
          <a:p>
            <a:pPr lvl="1"/>
            <a:r>
              <a:rPr lang="en-US" dirty="0"/>
              <a:t>More flexible</a:t>
            </a:r>
          </a:p>
          <a:p>
            <a:pPr lvl="1"/>
            <a:r>
              <a:rPr lang="en-US" dirty="0"/>
              <a:t>Easier to write. If you don’t have a part working yet, you can just write in a fake data structure that you can replace in the future with a dynamic, pure function.</a:t>
            </a:r>
          </a:p>
          <a:p>
            <a:r>
              <a:rPr lang="en-US" dirty="0"/>
              <a:t>“In math, all functions are referentially transparent”</a:t>
            </a:r>
          </a:p>
        </p:txBody>
      </p:sp>
    </p:spTree>
    <p:extLst>
      <p:ext uri="{BB962C8B-B14F-4D97-AF65-F5344CB8AC3E}">
        <p14:creationId xmlns:p14="http://schemas.microsoft.com/office/powerpoint/2010/main" val="297566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Minimize State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Default approach: figure out the absolute minimal representation of the state your application needs and compute everything else you need on-demand.</a:t>
            </a:r>
          </a:p>
          <a:p>
            <a:r>
              <a:rPr lang="en-US" dirty="0"/>
              <a:t>In every codebase I’ve worked on, the vast majority of bugs live in the state maintenance.</a:t>
            </a:r>
          </a:p>
          <a:p>
            <a:r>
              <a:rPr lang="en-US" dirty="0"/>
              <a:t>If the performance needs of your app aren’t being met with that approach, cautiously maintain more state.</a:t>
            </a:r>
          </a:p>
        </p:txBody>
      </p:sp>
    </p:spTree>
    <p:extLst>
      <p:ext uri="{BB962C8B-B14F-4D97-AF65-F5344CB8AC3E}">
        <p14:creationId xmlns:p14="http://schemas.microsoft.com/office/powerpoint/2010/main" val="394359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A84B6C-2A6B-F44B-A206-D1B9D6889147}"/>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E1DABFA9-6BBE-864B-ADF7-F21C786B2E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125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994C4-5848-E343-9DEA-4AE24C81ED8E}"/>
              </a:ext>
            </a:extLst>
          </p:cNvPr>
          <p:cNvPicPr>
            <a:picLocks noChangeAspect="1"/>
          </p:cNvPicPr>
          <p:nvPr/>
        </p:nvPicPr>
        <p:blipFill>
          <a:blip r:embed="rId2"/>
          <a:stretch>
            <a:fillRect/>
          </a:stretch>
        </p:blipFill>
        <p:spPr>
          <a:xfrm>
            <a:off x="548424" y="547254"/>
            <a:ext cx="10781728" cy="5653833"/>
          </a:xfrm>
          <a:prstGeom prst="rect">
            <a:avLst/>
          </a:prstGeom>
        </p:spPr>
      </p:pic>
    </p:spTree>
    <p:extLst>
      <p:ext uri="{BB962C8B-B14F-4D97-AF65-F5344CB8AC3E}">
        <p14:creationId xmlns:p14="http://schemas.microsoft.com/office/powerpoint/2010/main" val="1894396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Benefits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Code is modular</a:t>
            </a:r>
          </a:p>
          <a:p>
            <a:pPr lvl="1"/>
            <a:r>
              <a:rPr lang="en-US" dirty="0"/>
              <a:t>Reusable</a:t>
            </a:r>
          </a:p>
          <a:p>
            <a:pPr lvl="1"/>
            <a:r>
              <a:rPr lang="en-US" dirty="0"/>
              <a:t>Easy to build on</a:t>
            </a:r>
          </a:p>
          <a:p>
            <a:pPr lvl="1"/>
            <a:r>
              <a:rPr lang="en-US" dirty="0"/>
              <a:t>Requires less context to understand a function</a:t>
            </a:r>
          </a:p>
          <a:p>
            <a:r>
              <a:rPr lang="en-US" dirty="0"/>
              <a:t>Less error prone (state maintenance is where most bugs live)</a:t>
            </a:r>
          </a:p>
          <a:p>
            <a:r>
              <a:rPr lang="en-US" dirty="0"/>
              <a:t>Easy to test</a:t>
            </a:r>
          </a:p>
          <a:p>
            <a:pPr lvl="1"/>
            <a:r>
              <a:rPr lang="en-US" dirty="0"/>
              <a:t>No need for mocks, which are time consuming to set up, brittle, etc.</a:t>
            </a:r>
          </a:p>
          <a:p>
            <a:r>
              <a:rPr lang="en-US" dirty="0"/>
              <a:t>Easy to debug</a:t>
            </a:r>
          </a:p>
          <a:p>
            <a:pPr lvl="1"/>
            <a:r>
              <a:rPr lang="en-US" dirty="0"/>
              <a:t>Bugs don’t spread, they’re quarantined and easier to identify</a:t>
            </a:r>
          </a:p>
          <a:p>
            <a:r>
              <a:rPr lang="en-US" dirty="0"/>
              <a:t>Better for concurrency</a:t>
            </a:r>
          </a:p>
        </p:txBody>
      </p:sp>
    </p:spTree>
    <p:extLst>
      <p:ext uri="{BB962C8B-B14F-4D97-AF65-F5344CB8AC3E}">
        <p14:creationId xmlns:p14="http://schemas.microsoft.com/office/powerpoint/2010/main" val="47358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FP in the world today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Web development with JavaScript, React &amp; Redux</a:t>
            </a:r>
          </a:p>
          <a:p>
            <a:r>
              <a:rPr lang="en-US" dirty="0"/>
              <a:t>Mobile development with Swift</a:t>
            </a:r>
          </a:p>
          <a:p>
            <a:r>
              <a:rPr lang="en-US" dirty="0"/>
              <a:t>Backend with Haskell, Erlang, Scala, Rust, Python</a:t>
            </a:r>
          </a:p>
          <a:p>
            <a:r>
              <a:rPr lang="en-US" dirty="0"/>
              <a:t>Concurrency &amp; big data</a:t>
            </a:r>
          </a:p>
          <a:p>
            <a:endParaRPr lang="en-US" dirty="0"/>
          </a:p>
        </p:txBody>
      </p:sp>
    </p:spTree>
    <p:extLst>
      <p:ext uri="{BB962C8B-B14F-4D97-AF65-F5344CB8AC3E}">
        <p14:creationId xmlns:p14="http://schemas.microsoft.com/office/powerpoint/2010/main" val="410739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Prediction</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2" y="1776845"/>
            <a:ext cx="10472162" cy="4842163"/>
          </a:xfrm>
        </p:spPr>
        <p:txBody>
          <a:bodyPr>
            <a:normAutofit/>
          </a:bodyPr>
          <a:lstStyle/>
          <a:p>
            <a:pPr marL="0" indent="0">
              <a:buNone/>
            </a:pPr>
            <a:r>
              <a:rPr lang="en-US" dirty="0"/>
              <a:t>“This doesn’t mean we’ll all be using Haskell in five years. More likely we’ll see something like the shift to object-oriented programming of the nineties: Smalltalk was the paradigmatic example of OO, but it was more familiar languages like C++ and Java that brought OO to the mainstream. In the case of FP this probably means languages like Scala, Swift, Kotlin, or Rust, and mainstream languages like JavaScript and Java continuing to adopt more FP features.”</a:t>
            </a:r>
          </a:p>
          <a:p>
            <a:pPr marL="0" indent="0">
              <a:buNone/>
            </a:pPr>
            <a:endParaRPr lang="en-US" dirty="0"/>
          </a:p>
          <a:p>
            <a:pPr marL="0" indent="0">
              <a:buNone/>
            </a:pPr>
            <a:r>
              <a:rPr lang="en-US" dirty="0"/>
              <a:t>“On </a:t>
            </a:r>
            <a:r>
              <a:rPr lang="en-US" dirty="0" err="1"/>
              <a:t>StackOverflow</a:t>
            </a:r>
            <a:r>
              <a:rPr lang="en-US" dirty="0"/>
              <a:t> 2019 Developer Survey Results — the world’s largest survey for programmers around the world — 4 out of the top 5 programming languages associated with the highest salaries are purely functional ones. These results, compared to … 2018, show a large shift in favor of the functional languages.”</a:t>
            </a:r>
          </a:p>
        </p:txBody>
      </p:sp>
    </p:spTree>
    <p:extLst>
      <p:ext uri="{BB962C8B-B14F-4D97-AF65-F5344CB8AC3E}">
        <p14:creationId xmlns:p14="http://schemas.microsoft.com/office/powerpoint/2010/main" val="3014460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Bottom Line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2052918"/>
            <a:ext cx="9807143" cy="4195481"/>
          </a:xfrm>
        </p:spPr>
        <p:txBody>
          <a:bodyPr/>
          <a:lstStyle/>
          <a:p>
            <a:r>
              <a:rPr lang="en-US" dirty="0"/>
              <a:t>You don’t need to convert every line of code you’ve ever written to be functional programming</a:t>
            </a:r>
          </a:p>
          <a:p>
            <a:r>
              <a:rPr lang="en-US" dirty="0"/>
              <a:t>You don’t need to be an FP zealot (though don’t feel shame if you are 😈)</a:t>
            </a:r>
          </a:p>
          <a:p>
            <a:r>
              <a:rPr lang="en-US" dirty="0"/>
              <a:t>With a little effort, you can reap huge rewards</a:t>
            </a:r>
          </a:p>
          <a:p>
            <a:r>
              <a:rPr lang="en-US" dirty="0"/>
              <a:t>You can make use of parts of FP and OOP together. </a:t>
            </a:r>
          </a:p>
          <a:p>
            <a:r>
              <a:rPr lang="en-US" dirty="0"/>
              <a:t>You can even accomplish tenets of OOP through FP</a:t>
            </a:r>
          </a:p>
          <a:p>
            <a:pPr lvl="1"/>
            <a:r>
              <a:rPr lang="en-US" dirty="0"/>
              <a:t>notably, polymorphism through generics (as opposed to inheritance)</a:t>
            </a:r>
          </a:p>
          <a:p>
            <a:endParaRPr lang="en-US" dirty="0"/>
          </a:p>
        </p:txBody>
      </p:sp>
    </p:spTree>
    <p:extLst>
      <p:ext uri="{BB962C8B-B14F-4D97-AF65-F5344CB8AC3E}">
        <p14:creationId xmlns:p14="http://schemas.microsoft.com/office/powerpoint/2010/main" val="405336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3DF13-4395-3D4F-BA33-E27494C79166}"/>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EB3296B6-AB57-4F45-8923-01081E119D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38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C85E0-8408-A54D-A1E9-0CE9E9223252}"/>
              </a:ext>
            </a:extLst>
          </p:cNvPr>
          <p:cNvPicPr>
            <a:picLocks noChangeAspect="1"/>
          </p:cNvPicPr>
          <p:nvPr/>
        </p:nvPicPr>
        <p:blipFill>
          <a:blip r:embed="rId2"/>
          <a:stretch>
            <a:fillRect/>
          </a:stretch>
        </p:blipFill>
        <p:spPr>
          <a:xfrm>
            <a:off x="102893" y="3099575"/>
            <a:ext cx="2554581" cy="3614460"/>
          </a:xfrm>
          <a:prstGeom prst="rect">
            <a:avLst/>
          </a:prstGeom>
        </p:spPr>
      </p:pic>
      <p:pic>
        <p:nvPicPr>
          <p:cNvPr id="11" name="Picture 10">
            <a:extLst>
              <a:ext uri="{FF2B5EF4-FFF2-40B4-BE49-F238E27FC236}">
                <a16:creationId xmlns:a16="http://schemas.microsoft.com/office/drawing/2014/main" id="{1CD30447-B666-874A-9476-5C58A5296F55}"/>
              </a:ext>
            </a:extLst>
          </p:cNvPr>
          <p:cNvPicPr>
            <a:picLocks noChangeAspect="1"/>
          </p:cNvPicPr>
          <p:nvPr/>
        </p:nvPicPr>
        <p:blipFill>
          <a:blip r:embed="rId3"/>
          <a:stretch>
            <a:fillRect/>
          </a:stretch>
        </p:blipFill>
        <p:spPr>
          <a:xfrm>
            <a:off x="8552621" y="0"/>
            <a:ext cx="3639379" cy="3009594"/>
          </a:xfrm>
          <a:prstGeom prst="rect">
            <a:avLst/>
          </a:prstGeom>
        </p:spPr>
      </p:pic>
      <p:pic>
        <p:nvPicPr>
          <p:cNvPr id="21" name="Picture 20">
            <a:extLst>
              <a:ext uri="{FF2B5EF4-FFF2-40B4-BE49-F238E27FC236}">
                <a16:creationId xmlns:a16="http://schemas.microsoft.com/office/drawing/2014/main" id="{8AB575EB-B7F0-BA49-B9B1-430D260FF92B}"/>
              </a:ext>
            </a:extLst>
          </p:cNvPr>
          <p:cNvPicPr>
            <a:picLocks noChangeAspect="1"/>
          </p:cNvPicPr>
          <p:nvPr/>
        </p:nvPicPr>
        <p:blipFill>
          <a:blip r:embed="rId4"/>
          <a:stretch>
            <a:fillRect/>
          </a:stretch>
        </p:blipFill>
        <p:spPr>
          <a:xfrm>
            <a:off x="2810349" y="831877"/>
            <a:ext cx="5589395" cy="4535395"/>
          </a:xfrm>
          <a:prstGeom prst="rect">
            <a:avLst/>
          </a:prstGeom>
        </p:spPr>
      </p:pic>
      <p:pic>
        <p:nvPicPr>
          <p:cNvPr id="23" name="Picture 22">
            <a:extLst>
              <a:ext uri="{FF2B5EF4-FFF2-40B4-BE49-F238E27FC236}">
                <a16:creationId xmlns:a16="http://schemas.microsoft.com/office/drawing/2014/main" id="{3E9877DA-D6EB-434A-9DF7-D09F324ABB46}"/>
              </a:ext>
            </a:extLst>
          </p:cNvPr>
          <p:cNvPicPr>
            <a:picLocks noChangeAspect="1"/>
          </p:cNvPicPr>
          <p:nvPr/>
        </p:nvPicPr>
        <p:blipFill>
          <a:blip r:embed="rId5"/>
          <a:stretch>
            <a:fillRect/>
          </a:stretch>
        </p:blipFill>
        <p:spPr>
          <a:xfrm>
            <a:off x="102893" y="42864"/>
            <a:ext cx="2554580" cy="3033564"/>
          </a:xfrm>
          <a:prstGeom prst="rect">
            <a:avLst/>
          </a:prstGeom>
        </p:spPr>
      </p:pic>
      <p:pic>
        <p:nvPicPr>
          <p:cNvPr id="25" name="Picture 24">
            <a:extLst>
              <a:ext uri="{FF2B5EF4-FFF2-40B4-BE49-F238E27FC236}">
                <a16:creationId xmlns:a16="http://schemas.microsoft.com/office/drawing/2014/main" id="{6B53FFC7-100F-D648-92C4-319BB2132470}"/>
              </a:ext>
            </a:extLst>
          </p:cNvPr>
          <p:cNvPicPr>
            <a:picLocks noChangeAspect="1"/>
          </p:cNvPicPr>
          <p:nvPr/>
        </p:nvPicPr>
        <p:blipFill>
          <a:blip r:embed="rId6"/>
          <a:stretch>
            <a:fillRect/>
          </a:stretch>
        </p:blipFill>
        <p:spPr>
          <a:xfrm>
            <a:off x="8176195" y="3110671"/>
            <a:ext cx="3937974" cy="3652837"/>
          </a:xfrm>
          <a:prstGeom prst="rect">
            <a:avLst/>
          </a:prstGeom>
        </p:spPr>
      </p:pic>
    </p:spTree>
    <p:extLst>
      <p:ext uri="{BB962C8B-B14F-4D97-AF65-F5344CB8AC3E}">
        <p14:creationId xmlns:p14="http://schemas.microsoft.com/office/powerpoint/2010/main" val="7971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References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2" y="1309256"/>
            <a:ext cx="11012488" cy="5299362"/>
          </a:xfrm>
        </p:spPr>
        <p:txBody>
          <a:bodyPr>
            <a:normAutofit fontScale="92500" lnSpcReduction="10000"/>
          </a:bodyPr>
          <a:lstStyle/>
          <a:p>
            <a:r>
              <a:rPr lang="en-US" dirty="0">
                <a:hlinkClick r:id="rId2"/>
              </a:rPr>
              <a:t>Eric Elliot’s medium articles</a:t>
            </a:r>
            <a:r>
              <a:rPr lang="en-US" dirty="0"/>
              <a:t> </a:t>
            </a:r>
          </a:p>
          <a:p>
            <a:r>
              <a:rPr lang="en-US" dirty="0"/>
              <a:t>MPJ’s </a:t>
            </a:r>
            <a:r>
              <a:rPr lang="en-US" dirty="0" err="1"/>
              <a:t>FunFunFunction</a:t>
            </a:r>
            <a:r>
              <a:rPr lang="en-US" dirty="0"/>
              <a:t> YouTube channel, specifically his </a:t>
            </a:r>
            <a:r>
              <a:rPr lang="en-US" dirty="0">
                <a:hlinkClick r:id="rId3"/>
              </a:rPr>
              <a:t>Functional Programming in JavaScript channel</a:t>
            </a:r>
            <a:r>
              <a:rPr lang="en-US" dirty="0"/>
              <a:t> </a:t>
            </a:r>
          </a:p>
          <a:p>
            <a:r>
              <a:rPr lang="en-US" dirty="0">
                <a:hlinkClick r:id="rId4"/>
              </a:rPr>
              <a:t>Declarative vs Imperative</a:t>
            </a:r>
            <a:endParaRPr lang="en-US" dirty="0"/>
          </a:p>
          <a:p>
            <a:r>
              <a:rPr lang="en-US" dirty="0">
                <a:hlinkClick r:id="rId5"/>
              </a:rPr>
              <a:t>Why FP Matters</a:t>
            </a:r>
            <a:endParaRPr lang="en-US" dirty="0"/>
          </a:p>
          <a:p>
            <a:r>
              <a:rPr lang="en-US" dirty="0">
                <a:hlinkClick r:id="rId6"/>
              </a:rPr>
              <a:t>FP book by Professor Frisby</a:t>
            </a:r>
            <a:endParaRPr lang="en-US" dirty="0"/>
          </a:p>
          <a:p>
            <a:r>
              <a:rPr lang="en-US" dirty="0">
                <a:hlinkClick r:id="rId7"/>
              </a:rPr>
              <a:t>FP course by Professor Frisby</a:t>
            </a:r>
            <a:endParaRPr lang="en-US" dirty="0"/>
          </a:p>
          <a:p>
            <a:r>
              <a:rPr lang="en-US" dirty="0">
                <a:hlinkClick r:id="rId8"/>
              </a:rPr>
              <a:t>What FP is and isn’t</a:t>
            </a:r>
            <a:endParaRPr lang="en-US" dirty="0"/>
          </a:p>
          <a:p>
            <a:r>
              <a:rPr lang="en-US" dirty="0">
                <a:hlinkClick r:id="rId9"/>
              </a:rPr>
              <a:t>Can your language do this?</a:t>
            </a:r>
            <a:endParaRPr lang="en-US" dirty="0"/>
          </a:p>
          <a:p>
            <a:r>
              <a:rPr lang="en-US" dirty="0">
                <a:hlinkClick r:id="rId10"/>
              </a:rPr>
              <a:t>Side Effects are the Complexity Iceberg</a:t>
            </a:r>
            <a:endParaRPr lang="en-US" dirty="0"/>
          </a:p>
          <a:p>
            <a:r>
              <a:rPr lang="en-US" dirty="0">
                <a:hlinkClick r:id="rId11"/>
              </a:rPr>
              <a:t>FP Concepts in JS</a:t>
            </a:r>
            <a:endParaRPr lang="en-US" dirty="0"/>
          </a:p>
          <a:p>
            <a:r>
              <a:rPr lang="en-US" dirty="0">
                <a:hlinkClick r:id="rId12"/>
              </a:rPr>
              <a:t>Jargon</a:t>
            </a:r>
            <a:endParaRPr lang="en-US" dirty="0"/>
          </a:p>
          <a:p>
            <a:r>
              <a:rPr lang="en-US" dirty="0">
                <a:hlinkClick r:id="rId13"/>
              </a:rPr>
              <a:t>Minimize State</a:t>
            </a:r>
            <a:endParaRPr lang="en-US" dirty="0"/>
          </a:p>
          <a:p>
            <a:r>
              <a:rPr lang="en-US" dirty="0">
                <a:hlinkClick r:id="rId14"/>
              </a:rPr>
              <a:t>FP for Big Data</a:t>
            </a:r>
            <a:endParaRPr lang="en-US" dirty="0"/>
          </a:p>
        </p:txBody>
      </p:sp>
    </p:spTree>
    <p:extLst>
      <p:ext uri="{BB962C8B-B14F-4D97-AF65-F5344CB8AC3E}">
        <p14:creationId xmlns:p14="http://schemas.microsoft.com/office/powerpoint/2010/main" val="86256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5700-F008-4E45-93F8-019A1F0AD5D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840AD56-D137-5C45-8CDD-1035A3F43CE6}"/>
              </a:ext>
            </a:extLst>
          </p:cNvPr>
          <p:cNvSpPr>
            <a:spLocks noGrp="1"/>
          </p:cNvSpPr>
          <p:nvPr>
            <p:ph idx="1"/>
          </p:nvPr>
        </p:nvSpPr>
        <p:spPr/>
        <p:txBody>
          <a:bodyPr/>
          <a:lstStyle/>
          <a:p>
            <a:r>
              <a:rPr lang="en-US" dirty="0"/>
              <a:t>Lot of ground to cover</a:t>
            </a:r>
          </a:p>
          <a:p>
            <a:r>
              <a:rPr lang="en-US" dirty="0"/>
              <a:t>Presentation + Demo will be back and forth</a:t>
            </a:r>
          </a:p>
          <a:p>
            <a:r>
              <a:rPr lang="en-US" dirty="0"/>
              <a:t>Ask questions </a:t>
            </a:r>
            <a:r>
              <a:rPr lang="en-US" i="1" dirty="0"/>
              <a:t>during </a:t>
            </a:r>
            <a:r>
              <a:rPr lang="en-US" dirty="0"/>
              <a:t>the presentation</a:t>
            </a:r>
          </a:p>
          <a:p>
            <a:r>
              <a:rPr lang="en-US" dirty="0"/>
              <a:t>Correct me if needed</a:t>
            </a:r>
          </a:p>
        </p:txBody>
      </p:sp>
      <p:pic>
        <p:nvPicPr>
          <p:cNvPr id="4" name="Picture 3">
            <a:extLst>
              <a:ext uri="{FF2B5EF4-FFF2-40B4-BE49-F238E27FC236}">
                <a16:creationId xmlns:a16="http://schemas.microsoft.com/office/drawing/2014/main" id="{8CE0D50F-EE2E-4C41-8807-AFA698030C1C}"/>
              </a:ext>
            </a:extLst>
          </p:cNvPr>
          <p:cNvPicPr>
            <a:picLocks noChangeAspect="1"/>
          </p:cNvPicPr>
          <p:nvPr/>
        </p:nvPicPr>
        <p:blipFill>
          <a:blip r:embed="rId2"/>
          <a:stretch>
            <a:fillRect/>
          </a:stretch>
        </p:blipFill>
        <p:spPr>
          <a:xfrm>
            <a:off x="7654788" y="1587778"/>
            <a:ext cx="3891101" cy="4179330"/>
          </a:xfrm>
          <a:prstGeom prst="rect">
            <a:avLst/>
          </a:prstGeom>
        </p:spPr>
      </p:pic>
    </p:spTree>
    <p:extLst>
      <p:ext uri="{BB962C8B-B14F-4D97-AF65-F5344CB8AC3E}">
        <p14:creationId xmlns:p14="http://schemas.microsoft.com/office/powerpoint/2010/main" val="393941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Functional programming is </a:t>
            </a:r>
            <a:r>
              <a:rPr lang="en-US" b="1" dirty="0"/>
              <a:t>declarative</a:t>
            </a:r>
            <a:r>
              <a:rPr lang="en-US" dirty="0"/>
              <a:t> rather than </a:t>
            </a:r>
            <a:r>
              <a:rPr lang="en-US" b="1" dirty="0"/>
              <a:t>imperative</a:t>
            </a:r>
            <a:r>
              <a:rPr lang="en-US" dirty="0"/>
              <a:t>, and application state flows through pure functions. Contrast with object oriented programming, where application state is usually shared and </a:t>
            </a:r>
            <a:r>
              <a:rPr lang="en-US" dirty="0" err="1"/>
              <a:t>colocated</a:t>
            </a:r>
            <a:r>
              <a:rPr lang="en-US" dirty="0"/>
              <a:t> with methods in objects.”</a:t>
            </a:r>
          </a:p>
        </p:txBody>
      </p:sp>
    </p:spTree>
    <p:extLst>
      <p:ext uri="{BB962C8B-B14F-4D97-AF65-F5344CB8AC3E}">
        <p14:creationId xmlns:p14="http://schemas.microsoft.com/office/powerpoint/2010/main" val="323697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“Functional programming is a </a:t>
            </a:r>
            <a:r>
              <a:rPr lang="en-US" b="1" dirty="0"/>
              <a:t>programming paradigm</a:t>
            </a:r>
            <a:r>
              <a:rPr lang="en-US" dirty="0"/>
              <a:t>, meaning that it is a way of thinking about software construction based on some fundamental, defining principles. Other examples of programming paradigms include object oriented programming and procedural programming.”</a:t>
            </a:r>
          </a:p>
        </p:txBody>
      </p:sp>
    </p:spTree>
    <p:extLst>
      <p:ext uri="{BB962C8B-B14F-4D97-AF65-F5344CB8AC3E}">
        <p14:creationId xmlns:p14="http://schemas.microsoft.com/office/powerpoint/2010/main" val="399237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“Functional code tends to be more concise, more predictable, and easier to test than imperative or object oriented code — but if you’re unfamiliar with it and the common patterns associated with it, functional code can also seem </a:t>
            </a:r>
            <a:r>
              <a:rPr lang="en-US" b="1" dirty="0"/>
              <a:t>a lot more dense</a:t>
            </a:r>
            <a:r>
              <a:rPr lang="en-US" dirty="0"/>
              <a:t>, and the related literature can be impenetrable to newcomers.”</a:t>
            </a:r>
          </a:p>
        </p:txBody>
      </p:sp>
    </p:spTree>
    <p:extLst>
      <p:ext uri="{BB962C8B-B14F-4D97-AF65-F5344CB8AC3E}">
        <p14:creationId xmlns:p14="http://schemas.microsoft.com/office/powerpoint/2010/main" val="163824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Why you care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Requires less context to understand</a:t>
            </a:r>
          </a:p>
          <a:p>
            <a:r>
              <a:rPr lang="en-US" dirty="0"/>
              <a:t>Less likely to become a house of cards that everyone is afraid to touch</a:t>
            </a:r>
          </a:p>
          <a:p>
            <a:r>
              <a:rPr lang="en-US" dirty="0"/>
              <a:t>Reusable </a:t>
            </a:r>
          </a:p>
          <a:p>
            <a:r>
              <a:rPr lang="en-US" dirty="0"/>
              <a:t>Less error prone</a:t>
            </a:r>
          </a:p>
          <a:p>
            <a:r>
              <a:rPr lang="en-US" dirty="0"/>
              <a:t>Easier to debug</a:t>
            </a:r>
          </a:p>
          <a:p>
            <a:r>
              <a:rPr lang="en-US" dirty="0"/>
              <a:t>Easier to test</a:t>
            </a:r>
          </a:p>
          <a:p>
            <a:r>
              <a:rPr lang="en-US" dirty="0"/>
              <a:t>Ideal for concurrency</a:t>
            </a:r>
          </a:p>
        </p:txBody>
      </p:sp>
    </p:spTree>
    <p:extLst>
      <p:ext uri="{BB962C8B-B14F-4D97-AF65-F5344CB8AC3E}">
        <p14:creationId xmlns:p14="http://schemas.microsoft.com/office/powerpoint/2010/main" val="303982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Brief History</a:t>
            </a:r>
          </a:p>
        </p:txBody>
      </p:sp>
      <p:sp>
        <p:nvSpPr>
          <p:cNvPr id="5" name="Content Placeholder 4">
            <a:extLst>
              <a:ext uri="{FF2B5EF4-FFF2-40B4-BE49-F238E27FC236}">
                <a16:creationId xmlns:a16="http://schemas.microsoft.com/office/drawing/2014/main" id="{6FC9F7EC-0F29-1443-8CBA-794AEF63B94A}"/>
              </a:ext>
            </a:extLst>
          </p:cNvPr>
          <p:cNvSpPr>
            <a:spLocks noGrp="1"/>
          </p:cNvSpPr>
          <p:nvPr>
            <p:ph idx="1"/>
          </p:nvPr>
        </p:nvSpPr>
        <p:spPr/>
        <p:txBody>
          <a:bodyPr>
            <a:normAutofit/>
          </a:bodyPr>
          <a:lstStyle/>
          <a:p>
            <a:r>
              <a:rPr lang="en-US" dirty="0"/>
              <a:t>1930s - </a:t>
            </a:r>
            <a:r>
              <a:rPr lang="en-US" dirty="0">
                <a:hlinkClick r:id="rId2" tooltip="Lambda calculus"/>
              </a:rPr>
              <a:t>lambda calculus</a:t>
            </a:r>
            <a:r>
              <a:rPr lang="en-US" dirty="0"/>
              <a:t> developed by </a:t>
            </a:r>
            <a:r>
              <a:rPr lang="en-US" dirty="0">
                <a:hlinkClick r:id="rId3" tooltip="Alonzo Church"/>
              </a:rPr>
              <a:t>Alonzo Church</a:t>
            </a:r>
            <a:endParaRPr lang="en-US" dirty="0"/>
          </a:p>
          <a:p>
            <a:r>
              <a:rPr lang="en-US" dirty="0"/>
              <a:t>1937 - </a:t>
            </a:r>
            <a:r>
              <a:rPr lang="en-US" dirty="0">
                <a:hlinkClick r:id="rId4" tooltip="Alan Turing"/>
              </a:rPr>
              <a:t>Alan Turing</a:t>
            </a:r>
            <a:r>
              <a:rPr lang="en-US" dirty="0"/>
              <a:t> proves lambda calculus is </a:t>
            </a:r>
            <a:r>
              <a:rPr lang="en-US" dirty="0">
                <a:hlinkClick r:id="rId5" tooltip="Turing complete"/>
              </a:rPr>
              <a:t>Turing complete</a:t>
            </a:r>
            <a:endParaRPr lang="en-US" dirty="0"/>
          </a:p>
          <a:p>
            <a:pPr lvl="1"/>
            <a:r>
              <a:rPr lang="en-US" dirty="0"/>
              <a:t>Church later develops a weaker system, the </a:t>
            </a:r>
            <a:r>
              <a:rPr lang="en-US" dirty="0">
                <a:hlinkClick r:id="rId6" tooltip="Simply-typed lambda calculus"/>
              </a:rPr>
              <a:t>simply-typed lambda calculus</a:t>
            </a:r>
            <a:r>
              <a:rPr lang="en-US" dirty="0"/>
              <a:t>, which forms the basis for statically-typed functional programming.</a:t>
            </a:r>
          </a:p>
          <a:p>
            <a:r>
              <a:rPr lang="en-US" dirty="0"/>
              <a:t>1950s - First FP language, </a:t>
            </a:r>
            <a:r>
              <a:rPr lang="en-US" dirty="0">
                <a:hlinkClick r:id="rId7" tooltip="Lisp (programming language)"/>
              </a:rPr>
              <a:t>LISP</a:t>
            </a:r>
            <a:r>
              <a:rPr lang="en-US" dirty="0"/>
              <a:t>, developed at MIT</a:t>
            </a:r>
          </a:p>
          <a:p>
            <a:r>
              <a:rPr lang="en-US" dirty="0"/>
              <a:t>~1980s-2010 – FP took the backseat as it was less practical with bad hardware while OOP was taking off with languages like C++ and Java</a:t>
            </a:r>
          </a:p>
          <a:p>
            <a:r>
              <a:rPr lang="en-US" dirty="0"/>
              <a:t>Present – Seeing a resurgence</a:t>
            </a:r>
          </a:p>
        </p:txBody>
      </p:sp>
    </p:spTree>
    <p:extLst>
      <p:ext uri="{BB962C8B-B14F-4D97-AF65-F5344CB8AC3E}">
        <p14:creationId xmlns:p14="http://schemas.microsoft.com/office/powerpoint/2010/main" val="179209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Core Principles + Code</a:t>
            </a:r>
          </a:p>
        </p:txBody>
      </p:sp>
      <p:sp>
        <p:nvSpPr>
          <p:cNvPr id="3" name="Text Placeholder 2">
            <a:extLst>
              <a:ext uri="{FF2B5EF4-FFF2-40B4-BE49-F238E27FC236}">
                <a16:creationId xmlns:a16="http://schemas.microsoft.com/office/drawing/2014/main" id="{3444D930-3CBD-6042-8A13-8594B471F352}"/>
              </a:ext>
            </a:extLst>
          </p:cNvPr>
          <p:cNvSpPr>
            <a:spLocks noGrp="1"/>
          </p:cNvSpPr>
          <p:nvPr>
            <p:ph type="body" idx="1"/>
          </p:nvPr>
        </p:nvSpPr>
        <p:spPr/>
        <p:txBody>
          <a:bodyPr/>
          <a:lstStyle/>
          <a:p>
            <a:r>
              <a:rPr lang="en-US" dirty="0"/>
              <a:t>Something created by math nerds is bound to have a lot of scary words – hang in there!</a:t>
            </a:r>
          </a:p>
        </p:txBody>
      </p:sp>
    </p:spTree>
    <p:extLst>
      <p:ext uri="{BB962C8B-B14F-4D97-AF65-F5344CB8AC3E}">
        <p14:creationId xmlns:p14="http://schemas.microsoft.com/office/powerpoint/2010/main" val="336882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{7783620F-4E2E-BE47-A997-405286583522}tf10001062</Template>
  <TotalTime>524</TotalTime>
  <Words>1228</Words>
  <Application>Microsoft Macintosh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Functional Programming</vt:lpstr>
      <vt:lpstr>PowerPoint Presentation</vt:lpstr>
      <vt:lpstr>Agenda</vt:lpstr>
      <vt:lpstr>What is functional programming?</vt:lpstr>
      <vt:lpstr>What is functional programming?</vt:lpstr>
      <vt:lpstr>What is functional programming?</vt:lpstr>
      <vt:lpstr>Why you care</vt:lpstr>
      <vt:lpstr>Brief History</vt:lpstr>
      <vt:lpstr>Core Principles + Code</vt:lpstr>
      <vt:lpstr>Core Principles + Code</vt:lpstr>
      <vt:lpstr>Functions</vt:lpstr>
      <vt:lpstr>Currying</vt:lpstr>
      <vt:lpstr>Imperative vs Declarative</vt:lpstr>
      <vt:lpstr>Immutability #1</vt:lpstr>
      <vt:lpstr>Immutability #2</vt:lpstr>
      <vt:lpstr>Pure Functions</vt:lpstr>
      <vt:lpstr>Referential Transparency</vt:lpstr>
      <vt:lpstr>Minimize State</vt:lpstr>
      <vt:lpstr>Conclusion</vt:lpstr>
      <vt:lpstr>Benefits</vt:lpstr>
      <vt:lpstr>FP in the world today</vt:lpstr>
      <vt:lpstr>Prediction</vt:lpstr>
      <vt:lpstr>Bottom Line</vt:lpstr>
      <vt:lpstr>Questions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Microsoft Office User</dc:creator>
  <cp:lastModifiedBy>Microsoft Office User</cp:lastModifiedBy>
  <cp:revision>27</cp:revision>
  <dcterms:created xsi:type="dcterms:W3CDTF">2020-09-10T02:05:10Z</dcterms:created>
  <dcterms:modified xsi:type="dcterms:W3CDTF">2020-09-11T20:07:50Z</dcterms:modified>
</cp:coreProperties>
</file>