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97" r:id="rId4"/>
    <p:sldId id="258" r:id="rId5"/>
    <p:sldId id="298" r:id="rId6"/>
    <p:sldId id="299" r:id="rId7"/>
    <p:sldId id="300" r:id="rId8"/>
    <p:sldId id="301" r:id="rId9"/>
    <p:sldId id="302" r:id="rId10"/>
    <p:sldId id="30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E52974-5574-4DDF-B7B5-AC8CEE12F25F}">
  <a:tblStyle styleId="{74E52974-5574-4DDF-B7B5-AC8CEE12F2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EA7DAB-DA4C-4963-A423-098187015A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5141" autoAdjust="0"/>
  </p:normalViewPr>
  <p:slideViewPr>
    <p:cSldViewPr snapToGrid="0">
      <p:cViewPr>
        <p:scale>
          <a:sx n="150" d="100"/>
          <a:sy n="150" d="100"/>
        </p:scale>
        <p:origin x="108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49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59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87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59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10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70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5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558654" y="-918600"/>
            <a:ext cx="7242685" cy="7007775"/>
            <a:chOff x="1558654" y="-918600"/>
            <a:chExt cx="7242685" cy="7007775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8654" y="-9186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51698" y="382975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2554" y="42249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-835150" y="796776"/>
            <a:ext cx="11073024" cy="4573487"/>
            <a:chOff x="-835150" y="796776"/>
            <a:chExt cx="11073024" cy="4573487"/>
          </a:xfrm>
        </p:grpSpPr>
        <p:pic>
          <p:nvPicPr>
            <p:cNvPr id="15" name="Google Shape;15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835150" y="796776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5100" y="4224888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27600" y="2997401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446450" y="1322886"/>
            <a:ext cx="62511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446450" y="3356994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875" y="4640269"/>
            <a:ext cx="1142475" cy="1114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6"/>
          <p:cNvGrpSpPr/>
          <p:nvPr/>
        </p:nvGrpSpPr>
        <p:grpSpPr>
          <a:xfrm>
            <a:off x="-661608" y="621610"/>
            <a:ext cx="9669815" cy="2507617"/>
            <a:chOff x="-661608" y="621610"/>
            <a:chExt cx="9669815" cy="2507617"/>
          </a:xfrm>
        </p:grpSpPr>
        <p:pic>
          <p:nvPicPr>
            <p:cNvPr id="62" name="Google Shape;62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661608" y="2014262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20641" y="621610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8"/>
          <p:cNvGrpSpPr/>
          <p:nvPr/>
        </p:nvGrpSpPr>
        <p:grpSpPr>
          <a:xfrm>
            <a:off x="-643375" y="-1067499"/>
            <a:ext cx="9232349" cy="7212726"/>
            <a:chOff x="-643375" y="-1067499"/>
            <a:chExt cx="9232349" cy="7212726"/>
          </a:xfrm>
        </p:grpSpPr>
        <p:pic>
          <p:nvPicPr>
            <p:cNvPr id="76" name="Google Shape;7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25" y="-1067499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43375" y="2997388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78700" y="4280951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8"/>
          <p:cNvGrpSpPr/>
          <p:nvPr/>
        </p:nvGrpSpPr>
        <p:grpSpPr>
          <a:xfrm>
            <a:off x="1221354" y="-1067500"/>
            <a:ext cx="8357185" cy="7156675"/>
            <a:chOff x="1221354" y="-1067500"/>
            <a:chExt cx="8357185" cy="7156675"/>
          </a:xfrm>
        </p:grpSpPr>
        <p:pic>
          <p:nvPicPr>
            <p:cNvPr id="80" name="Google Shape;80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1629" y="-10675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8898" y="1048175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21354" y="422490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459625" y="-1283099"/>
            <a:ext cx="8054374" cy="6185687"/>
            <a:chOff x="459625" y="-1283099"/>
            <a:chExt cx="8054374" cy="6185687"/>
          </a:xfrm>
        </p:grpSpPr>
        <p:pic>
          <p:nvPicPr>
            <p:cNvPr id="89" name="Google Shape;8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03725" y="-1283099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9625" y="3757213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9"/>
          <p:cNvGrpSpPr/>
          <p:nvPr/>
        </p:nvGrpSpPr>
        <p:grpSpPr>
          <a:xfrm>
            <a:off x="-434552" y="343613"/>
            <a:ext cx="10013091" cy="5764312"/>
            <a:chOff x="-434552" y="343613"/>
            <a:chExt cx="10013091" cy="5764312"/>
          </a:xfrm>
        </p:grpSpPr>
        <p:pic>
          <p:nvPicPr>
            <p:cNvPr id="92" name="Google Shape;92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34552" y="343613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6129" y="424365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8898" y="2063813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3"/>
          <p:cNvGrpSpPr/>
          <p:nvPr/>
        </p:nvGrpSpPr>
        <p:grpSpPr>
          <a:xfrm>
            <a:off x="-467162" y="694244"/>
            <a:ext cx="9522512" cy="5029213"/>
            <a:chOff x="-467162" y="694244"/>
            <a:chExt cx="9522512" cy="5029213"/>
          </a:xfrm>
        </p:grpSpPr>
        <p:pic>
          <p:nvPicPr>
            <p:cNvPr id="113" name="Google Shape;11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8325" y="4608494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67800" y="3610947"/>
              <a:ext cx="687550" cy="670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67162" y="694244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13"/>
          <p:cNvGrpSpPr/>
          <p:nvPr/>
        </p:nvGrpSpPr>
        <p:grpSpPr>
          <a:xfrm>
            <a:off x="174566" y="-669938"/>
            <a:ext cx="9307241" cy="5527249"/>
            <a:chOff x="174566" y="-669938"/>
            <a:chExt cx="9307241" cy="5527249"/>
          </a:xfrm>
        </p:grpSpPr>
        <p:pic>
          <p:nvPicPr>
            <p:cNvPr id="117" name="Google Shape;11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1742" y="-669938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4566" y="4172298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94241" y="1296010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720000" y="21327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8"/>
          </p:nvPr>
        </p:nvSpPr>
        <p:spPr>
          <a:xfrm>
            <a:off x="3419275" y="21327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9"/>
          </p:nvPr>
        </p:nvSpPr>
        <p:spPr>
          <a:xfrm>
            <a:off x="6118550" y="21327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3"/>
          </p:nvPr>
        </p:nvSpPr>
        <p:spPr>
          <a:xfrm>
            <a:off x="720000" y="35662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4"/>
          </p:nvPr>
        </p:nvSpPr>
        <p:spPr>
          <a:xfrm>
            <a:off x="3419275" y="35662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5"/>
          </p:nvPr>
        </p:nvSpPr>
        <p:spPr>
          <a:xfrm>
            <a:off x="6118550" y="35662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3"/>
          <p:cNvGrpSpPr/>
          <p:nvPr/>
        </p:nvGrpSpPr>
        <p:grpSpPr>
          <a:xfrm>
            <a:off x="1679516" y="-669938"/>
            <a:ext cx="7802291" cy="5527249"/>
            <a:chOff x="1679516" y="-669938"/>
            <a:chExt cx="7802291" cy="5527249"/>
          </a:xfrm>
        </p:grpSpPr>
        <p:pic>
          <p:nvPicPr>
            <p:cNvPr id="268" name="Google Shape;26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7342" y="-669938"/>
              <a:ext cx="1119118" cy="111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516" y="4172298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94241" y="1296010"/>
              <a:ext cx="687566" cy="6850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23"/>
          <p:cNvGrpSpPr/>
          <p:nvPr/>
        </p:nvGrpSpPr>
        <p:grpSpPr>
          <a:xfrm>
            <a:off x="-467162" y="-782656"/>
            <a:ext cx="9522512" cy="6506113"/>
            <a:chOff x="-467162" y="-782656"/>
            <a:chExt cx="9522512" cy="6506113"/>
          </a:xfrm>
        </p:grpSpPr>
        <p:pic>
          <p:nvPicPr>
            <p:cNvPr id="272" name="Google Shape;27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83825" y="4608494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67800" y="3610947"/>
              <a:ext cx="687550" cy="670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67162" y="2389694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50575" y="-782656"/>
              <a:ext cx="1142475" cy="11149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24"/>
          <p:cNvGrpSpPr/>
          <p:nvPr/>
        </p:nvGrpSpPr>
        <p:grpSpPr>
          <a:xfrm>
            <a:off x="198000" y="-918974"/>
            <a:ext cx="7643174" cy="6573749"/>
            <a:chOff x="198000" y="-918974"/>
            <a:chExt cx="7643174" cy="6573749"/>
          </a:xfrm>
        </p:grpSpPr>
        <p:pic>
          <p:nvPicPr>
            <p:cNvPr id="279" name="Google Shape;27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000" y="-918974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75938" y="4509401"/>
              <a:ext cx="1173636" cy="114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30900" y="-918974"/>
              <a:ext cx="1910274" cy="18642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24"/>
          <p:cNvGrpSpPr/>
          <p:nvPr/>
        </p:nvGrpSpPr>
        <p:grpSpPr>
          <a:xfrm>
            <a:off x="-711502" y="1639613"/>
            <a:ext cx="10512197" cy="4527012"/>
            <a:chOff x="-711502" y="1639613"/>
            <a:chExt cx="10512197" cy="4527012"/>
          </a:xfrm>
        </p:grpSpPr>
        <p:pic>
          <p:nvPicPr>
            <p:cNvPr id="283" name="Google Shape;28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29479" y="1639613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711502" y="3061125"/>
              <a:ext cx="1149641" cy="114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6454" y="4302350"/>
              <a:ext cx="1871216" cy="1864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ctrTitle"/>
          </p:nvPr>
        </p:nvSpPr>
        <p:spPr>
          <a:xfrm>
            <a:off x="1446450" y="1322886"/>
            <a:ext cx="62511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PNAD COVID-19</a:t>
            </a:r>
            <a:endParaRPr dirty="0"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1"/>
          </p:nvPr>
        </p:nvSpPr>
        <p:spPr>
          <a:xfrm>
            <a:off x="1446450" y="3356994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 DE QUESITOS SOBRE O PERÍODO DE JULHO A NOVEMBRO DE 2020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</a:rPr>
              <a:t>Por João Francisco dos Anjos Alvarenga Amante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298" name="Google Shape;298;p28"/>
          <p:cNvCxnSpPr/>
          <p:nvPr/>
        </p:nvCxnSpPr>
        <p:spPr>
          <a:xfrm>
            <a:off x="4269000" y="3226925"/>
            <a:ext cx="606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94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QUESITOS DIRETORIA CLÍNICA</a:t>
            </a:r>
            <a:endParaRPr b="0" dirty="0"/>
          </a:p>
        </p:txBody>
      </p:sp>
      <p:graphicFrame>
        <p:nvGraphicFramePr>
          <p:cNvPr id="304" name="Google Shape;304;p29"/>
          <p:cNvGraphicFramePr/>
          <p:nvPr>
            <p:extLst>
              <p:ext uri="{D42A27DB-BD31-4B8C-83A1-F6EECF244321}">
                <p14:modId xmlns:p14="http://schemas.microsoft.com/office/powerpoint/2010/main" val="1122066217"/>
              </p:ext>
            </p:extLst>
          </p:nvPr>
        </p:nvGraphicFramePr>
        <p:xfrm>
          <a:off x="838997" y="2109603"/>
          <a:ext cx="7704000" cy="1084575"/>
        </p:xfrm>
        <a:graphic>
          <a:graphicData uri="http://schemas.openxmlformats.org/drawingml/2006/table">
            <a:tbl>
              <a:tblPr>
                <a:noFill/>
                <a:tableStyleId>{74E52974-5574-4DDF-B7B5-AC8CEE12F25F}</a:tableStyleId>
              </a:tblPr>
              <a:tblGrid>
                <a:gridCol w="3054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dk1"/>
                          </a:solidFill>
                          <a:latin typeface="+mj-lt"/>
                          <a:ea typeface="Open Sans"/>
                          <a:cs typeface="Open Sans"/>
                          <a:sym typeface="Open Sans"/>
                        </a:rPr>
                        <a:t>Onde há maior prevalência de comorbidades?</a:t>
                      </a:r>
                      <a:endParaRPr sz="1000" b="1" u="none" dirty="0">
                        <a:solidFill>
                          <a:schemeClr val="dk1"/>
                        </a:solidFill>
                        <a:latin typeface="+mj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egião da costa brasileira</a:t>
                      </a:r>
                      <a:r>
                        <a:rPr lang="pt-BR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concentrado no Sul e Sudeste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Como foi o uso de testes para saber se estava infectado pela Covid-19?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Cerca de 89% não realizaram teste algum, enquanto 9,8% realizaram algum tipo de teste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base de dados é confiável para avaliar os sintomas de síndrome gripal na população?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Não é confiável. Sugiro a utilização de outra fonte de dados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QUESITOS DIRETORIA FINANCEIRA</a:t>
            </a:r>
            <a:endParaRPr b="0" dirty="0"/>
          </a:p>
        </p:txBody>
      </p:sp>
      <p:graphicFrame>
        <p:nvGraphicFramePr>
          <p:cNvPr id="304" name="Google Shape;304;p29"/>
          <p:cNvGraphicFramePr/>
          <p:nvPr>
            <p:extLst>
              <p:ext uri="{D42A27DB-BD31-4B8C-83A1-F6EECF244321}">
                <p14:modId xmlns:p14="http://schemas.microsoft.com/office/powerpoint/2010/main" val="189594155"/>
              </p:ext>
            </p:extLst>
          </p:nvPr>
        </p:nvGraphicFramePr>
        <p:xfrm>
          <a:off x="838997" y="2109603"/>
          <a:ext cx="7704000" cy="1180250"/>
        </p:xfrm>
        <a:graphic>
          <a:graphicData uri="http://schemas.openxmlformats.org/drawingml/2006/table">
            <a:tbl>
              <a:tblPr>
                <a:noFill/>
                <a:tableStyleId>{74E52974-5574-4DDF-B7B5-AC8CEE12F25F}</a:tableStyleId>
              </a:tblPr>
              <a:tblGrid>
                <a:gridCol w="3054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dk1"/>
                          </a:solidFill>
                          <a:latin typeface="+mj-lt"/>
                          <a:ea typeface="Open Sans"/>
                          <a:cs typeface="Open Sans"/>
                          <a:sym typeface="Open Sans"/>
                        </a:rPr>
                        <a:t>A maioria da população possui algum tipo de convênio médico?</a:t>
                      </a:r>
                      <a:endParaRPr sz="1000" b="1" u="none" dirty="0">
                        <a:solidFill>
                          <a:schemeClr val="dk1"/>
                        </a:solidFill>
                        <a:latin typeface="+mj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egião da costa brasileira</a:t>
                      </a:r>
                      <a:r>
                        <a:rPr lang="pt-BR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concentrado no Sul e Sudeste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maioria dos entrevistados solicitaram empréstimos? Houve aumento na solicitação de empréstimos durante o período?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Não,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Qual a probabilidade de aumentar a solicitação de empréstimo em 6 meses?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Há uma probabilidade de 11% de ser solicitado empréstimo entre a população.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54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51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GRÁFICOS DE INTERESSE</a:t>
            </a:r>
            <a:endParaRPr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C26C189-5586-5E86-932E-EC0D0E03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47" y="1017725"/>
            <a:ext cx="5683737" cy="35166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GRÁFICOS DE INTERESSE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E09A67-B965-2F59-17DB-967C73A2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30" y="1017725"/>
            <a:ext cx="6275540" cy="34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9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GRÁFICOS DE INTERESSE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0E5780-A4CB-1A3D-C970-7786BB53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73" y="1017725"/>
            <a:ext cx="4243654" cy="33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GRÁFICOS DE INTERESSE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B72FDD-9EF5-0FB7-5B2E-ED547335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57" y="1017725"/>
            <a:ext cx="4540686" cy="33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3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GRÁFICOS DE INTERESSE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E05460-5831-8080-4D28-38D4E8F5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218" y="1017725"/>
            <a:ext cx="5013563" cy="34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0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GRÁFICOS DE INTERESSE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8060AC-06FB-766D-7965-D6147376A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37" y="1105748"/>
            <a:ext cx="5368926" cy="34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71802"/>
      </p:ext>
    </p:extLst>
  </p:cSld>
  <p:clrMapOvr>
    <a:masterClrMapping/>
  </p:clrMapOvr>
</p:sld>
</file>

<file path=ppt/theme/theme1.xml><?xml version="1.0" encoding="utf-8"?>
<a:theme xmlns:a="http://schemas.openxmlformats.org/drawingml/2006/main" name="Immunology Breakthrough by Slidesgo">
  <a:themeElements>
    <a:clrScheme name="Simple Light">
      <a:dk1>
        <a:srgbClr val="191919"/>
      </a:dk1>
      <a:lt1>
        <a:srgbClr val="FFFFFF"/>
      </a:lt1>
      <a:dk2>
        <a:srgbClr val="B5D0E5"/>
      </a:dk2>
      <a:lt2>
        <a:srgbClr val="824C9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192</Words>
  <Application>Microsoft Office PowerPoint</Application>
  <PresentationFormat>Apresentação na tela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Open Sans</vt:lpstr>
      <vt:lpstr>Arial</vt:lpstr>
      <vt:lpstr>Immunology Breakthrough by Slidesgo</vt:lpstr>
      <vt:lpstr>PNAD COVID-19</vt:lpstr>
      <vt:lpstr>QUESITOS DIRETORIA CLÍNICA</vt:lpstr>
      <vt:lpstr>QUESITOS DIRETORIA FINANCEIRA</vt:lpstr>
      <vt:lpstr>GRÁFICOS DE INTERESSE</vt:lpstr>
      <vt:lpstr>GRÁFICOS DE INTERESSE</vt:lpstr>
      <vt:lpstr>GRÁFICOS DE INTERESSE</vt:lpstr>
      <vt:lpstr>GRÁFICOS DE INTERESSE</vt:lpstr>
      <vt:lpstr>GRÁFICOS DE INTERESSE</vt:lpstr>
      <vt:lpstr>GRÁFICOS DE INTERESSE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João Francisco dos Anjos Alvarenga Amante</dc:creator>
  <cp:lastModifiedBy>João Francisco dos Anjos Alvarenga Amante</cp:lastModifiedBy>
  <cp:revision>3</cp:revision>
  <dcterms:modified xsi:type="dcterms:W3CDTF">2024-09-12T03:25:53Z</dcterms:modified>
</cp:coreProperties>
</file>