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4" r:id="rId4"/>
    <p:sldId id="259" r:id="rId5"/>
    <p:sldId id="260" r:id="rId6"/>
    <p:sldId id="261" r:id="rId7"/>
    <p:sldId id="258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82"/>
  </p:normalViewPr>
  <p:slideViewPr>
    <p:cSldViewPr snapToGrid="0" snapToObjects="1">
      <p:cViewPr>
        <p:scale>
          <a:sx n="112" d="100"/>
          <a:sy n="112" d="100"/>
        </p:scale>
        <p:origin x="8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A120-4AEB-3140-9000-26E809E35990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8B0527B-85E1-AD43-99C2-F9C016C6CAD9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A120-4AEB-3140-9000-26E809E35990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527B-85E1-AD43-99C2-F9C016C6CAD9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A120-4AEB-3140-9000-26E809E35990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527B-85E1-AD43-99C2-F9C016C6CAD9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A120-4AEB-3140-9000-26E809E35990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527B-85E1-AD43-99C2-F9C016C6CAD9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3E8A120-4AEB-3140-9000-26E809E35990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8B0527B-85E1-AD43-99C2-F9C016C6CAD9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A120-4AEB-3140-9000-26E809E35990}" type="datetimeFigureOut">
              <a:rPr lang="en-US" smtClean="0"/>
              <a:t>1/31/17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527B-85E1-AD43-99C2-F9C016C6CAD9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A120-4AEB-3140-9000-26E809E35990}" type="datetimeFigureOut">
              <a:rPr lang="en-US" smtClean="0"/>
              <a:t>1/31/17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527B-85E1-AD43-99C2-F9C016C6CAD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A120-4AEB-3140-9000-26E809E35990}" type="datetimeFigureOut">
              <a:rPr lang="en-US" smtClean="0"/>
              <a:t>1/31/17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527B-85E1-AD43-99C2-F9C016C6CAD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A120-4AEB-3140-9000-26E809E35990}" type="datetimeFigureOut">
              <a:rPr lang="en-US" smtClean="0"/>
              <a:t>1/31/17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527B-85E1-AD43-99C2-F9C016C6CAD9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A120-4AEB-3140-9000-26E809E35990}" type="datetimeFigureOut">
              <a:rPr lang="en-US" smtClean="0"/>
              <a:t>1/31/17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527B-85E1-AD43-99C2-F9C016C6CAD9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A120-4AEB-3140-9000-26E809E35990}" type="datetimeFigureOut">
              <a:rPr lang="en-US" smtClean="0"/>
              <a:t>1/31/17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527B-85E1-AD43-99C2-F9C016C6CAD9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3E8A120-4AEB-3140-9000-26E809E35990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8B0527B-85E1-AD43-99C2-F9C016C6C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4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Analysis II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Domain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CS2340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277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have identified the external users and systems</a:t>
            </a:r>
          </a:p>
          <a:p>
            <a:r>
              <a:rPr lang="en-US" dirty="0" smtClean="0"/>
              <a:t>We have described the stories of use</a:t>
            </a:r>
          </a:p>
          <a:p>
            <a:endParaRPr lang="en-US" dirty="0"/>
          </a:p>
          <a:p>
            <a:r>
              <a:rPr lang="en-US" dirty="0" smtClean="0"/>
              <a:t>Now we have to start to understand what is inside the box.</a:t>
            </a:r>
          </a:p>
          <a:p>
            <a:r>
              <a:rPr lang="en-US" dirty="0" smtClean="0"/>
              <a:t>Step 1 is the domain model </a:t>
            </a:r>
            <a:r>
              <a:rPr lang="mr-IN" dirty="0" smtClean="0"/>
              <a:t>–</a:t>
            </a:r>
            <a:r>
              <a:rPr lang="en-US" dirty="0" smtClean="0"/>
              <a:t> understanding the customer concepts and terms.</a:t>
            </a:r>
          </a:p>
          <a:p>
            <a:r>
              <a:rPr lang="en-US" dirty="0" smtClean="0"/>
              <a:t>AKA</a:t>
            </a:r>
          </a:p>
          <a:p>
            <a:pPr lvl="1"/>
            <a:r>
              <a:rPr lang="en-US" dirty="0" smtClean="0"/>
              <a:t>Data Dictionary (in the old SASD days)</a:t>
            </a:r>
          </a:p>
          <a:p>
            <a:pPr lvl="1"/>
            <a:r>
              <a:rPr lang="en-US" dirty="0" smtClean="0"/>
              <a:t>Ubiquitous Language (in Domain Driven Design)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r>
              <a:rPr lang="en-US" sz="2800" dirty="0" smtClean="0"/>
              <a:t>Focus </a:t>
            </a:r>
            <a:r>
              <a:rPr lang="en-US" sz="2800" dirty="0"/>
              <a:t>on what is important to the customer </a:t>
            </a:r>
            <a:r>
              <a:rPr lang="mr-IN" sz="2800" dirty="0"/>
              <a:t>–</a:t>
            </a:r>
            <a:r>
              <a:rPr lang="en-US" sz="2800" dirty="0"/>
              <a:t> NOT what is important to the programmer!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9361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Blind men and the elephant</a:t>
            </a:r>
          </a:p>
          <a:p>
            <a:r>
              <a:rPr lang="en-US" dirty="0" smtClean="0"/>
              <a:t>Stakeholders may use different terms in different parts of the company to mean the same thing.</a:t>
            </a:r>
          </a:p>
          <a:p>
            <a:r>
              <a:rPr lang="en-US" dirty="0" smtClean="0"/>
              <a:t>Stakeholders may also use the same term to mean different things!!!!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971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Digression </a:t>
            </a:r>
            <a:r>
              <a:rPr lang="mr-IN" dirty="0" smtClean="0"/>
              <a:t>–</a:t>
            </a:r>
            <a:r>
              <a:rPr lang="en-US" dirty="0" smtClean="0"/>
              <a:t> What is an object?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Nouns</a:t>
            </a:r>
            <a:r>
              <a:rPr lang="mr-IN" dirty="0" smtClean="0"/>
              <a:t>…</a:t>
            </a:r>
            <a:r>
              <a:rPr lang="en-US" dirty="0" smtClean="0"/>
              <a:t>.</a:t>
            </a:r>
          </a:p>
          <a:p>
            <a:r>
              <a:rPr lang="en-US" dirty="0" smtClean="0"/>
              <a:t>Identity, Encapsulation, Polymorphism</a:t>
            </a:r>
            <a:endParaRPr lang="en-US" dirty="0"/>
          </a:p>
        </p:txBody>
      </p:sp>
      <p:pic>
        <p:nvPicPr>
          <p:cNvPr id="4" name="Picture 5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74620" y="3199571"/>
            <a:ext cx="5533390" cy="318662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457067" y="4608216"/>
            <a:ext cx="3734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Picture from Rebecca </a:t>
            </a:r>
            <a:r>
              <a:rPr lang="en-US" dirty="0" err="1" smtClean="0"/>
              <a:t>Wirfs</a:t>
            </a:r>
            <a:r>
              <a:rPr lang="en-US" dirty="0" smtClean="0"/>
              <a:t>-Brock</a:t>
            </a:r>
          </a:p>
          <a:p>
            <a:r>
              <a:rPr lang="en-US" i="1" dirty="0" smtClean="0"/>
              <a:t>Object Design  </a:t>
            </a:r>
            <a:r>
              <a:rPr lang="en-US" dirty="0" smtClean="0"/>
              <a:t>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1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Ordering Flowers (Procedural)</a:t>
            </a:r>
            <a:endParaRPr lang="en-US" dirty="0"/>
          </a:p>
        </p:txBody>
      </p:sp>
      <p:sp>
        <p:nvSpPr>
          <p:cNvPr id="4" name="Text Box 24"/>
          <p:cNvSpPr txBox="1">
            <a:spLocks noChangeArrowheads="1"/>
          </p:cNvSpPr>
          <p:nvPr/>
        </p:nvSpPr>
        <p:spPr bwMode="auto">
          <a:xfrm>
            <a:off x="592138" y="2297113"/>
            <a:ext cx="2432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dirty="0"/>
              <a:t>What do I need to do?</a:t>
            </a:r>
          </a:p>
          <a:p>
            <a:r>
              <a:rPr lang="en-US" altLang="x-none" dirty="0"/>
              <a:t>What data do I need?</a:t>
            </a:r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447675" y="3448050"/>
            <a:ext cx="768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b="1"/>
              <a:t>Chris</a:t>
            </a:r>
          </a:p>
        </p:txBody>
      </p:sp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468313" y="5157788"/>
            <a:ext cx="831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b="1"/>
              <a:t>Robin</a:t>
            </a:r>
          </a:p>
        </p:txBody>
      </p:sp>
    </p:spTree>
    <p:extLst>
      <p:ext uri="{BB962C8B-B14F-4D97-AF65-F5344CB8AC3E}">
        <p14:creationId xmlns:p14="http://schemas.microsoft.com/office/powerpoint/2010/main" val="28650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Ordering Flowers - OO</a:t>
            </a:r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3637598" y="2636838"/>
            <a:ext cx="806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/>
              <a:t>Florist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535748" y="2655888"/>
            <a:ext cx="717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/>
              <a:t>Chris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477010" y="5084763"/>
            <a:ext cx="781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/>
              <a:t>Robin</a:t>
            </a:r>
          </a:p>
        </p:txBody>
      </p:sp>
      <p:sp>
        <p:nvSpPr>
          <p:cNvPr id="7" name="AutoShape 6"/>
          <p:cNvSpPr>
            <a:spLocks/>
          </p:cNvSpPr>
          <p:nvPr/>
        </p:nvSpPr>
        <p:spPr bwMode="auto">
          <a:xfrm>
            <a:off x="2197735" y="1844675"/>
            <a:ext cx="1223963" cy="720725"/>
          </a:xfrm>
          <a:prstGeom prst="borderCallout3">
            <a:avLst>
              <a:gd name="adj1" fmla="val 15861"/>
              <a:gd name="adj2" fmla="val -6227"/>
              <a:gd name="adj3" fmla="val 15861"/>
              <a:gd name="adj4" fmla="val -12449"/>
              <a:gd name="adj5" fmla="val 107708"/>
              <a:gd name="adj6" fmla="val -12449"/>
              <a:gd name="adj7" fmla="val 122468"/>
              <a:gd name="adj8" fmla="val -1206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x-none" sz="1400"/>
              <a:t>Role: Send Flowers to Robin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485073" y="2852738"/>
            <a:ext cx="12239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056823" y="1792288"/>
            <a:ext cx="1073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/>
              <a:t>Arranger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6014085" y="3141663"/>
            <a:ext cx="933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/>
              <a:t>Grower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817235" y="4059238"/>
            <a:ext cx="1327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/>
              <a:t>Wholesaler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3996373" y="5084763"/>
            <a:ext cx="1733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/>
              <a:t>DeliveryPerson</a:t>
            </a: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2485073" y="4149725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485073" y="5300663"/>
            <a:ext cx="14398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6661785" y="6491288"/>
            <a:ext cx="36823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x-none" i="1" dirty="0"/>
              <a:t>Adapted from </a:t>
            </a:r>
            <a:r>
              <a:rPr lang="en-US" altLang="x-none" i="1" dirty="0" smtClean="0"/>
              <a:t>Timothy Budd</a:t>
            </a:r>
            <a:endParaRPr lang="en-US" altLang="x-none" i="1" dirty="0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4501198" y="2852738"/>
            <a:ext cx="1295400" cy="1152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AutoShape 18"/>
          <p:cNvSpPr>
            <a:spLocks/>
          </p:cNvSpPr>
          <p:nvPr/>
        </p:nvSpPr>
        <p:spPr bwMode="auto">
          <a:xfrm>
            <a:off x="8265160" y="4418013"/>
            <a:ext cx="1441450" cy="647700"/>
          </a:xfrm>
          <a:prstGeom prst="borderCallout1">
            <a:avLst>
              <a:gd name="adj1" fmla="val 17648"/>
              <a:gd name="adj2" fmla="val -5287"/>
              <a:gd name="adj3" fmla="val -4903"/>
              <a:gd name="adj4" fmla="val -8447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x-none" sz="1400"/>
              <a:t>Role: Provide Fresh Flowers</a:t>
            </a:r>
          </a:p>
        </p:txBody>
      </p:sp>
      <p:sp>
        <p:nvSpPr>
          <p:cNvPr id="18" name="AutoShape 19"/>
          <p:cNvSpPr>
            <a:spLocks/>
          </p:cNvSpPr>
          <p:nvPr/>
        </p:nvSpPr>
        <p:spPr bwMode="auto">
          <a:xfrm>
            <a:off x="8681085" y="2708275"/>
            <a:ext cx="1149350" cy="711200"/>
          </a:xfrm>
          <a:prstGeom prst="borderCallout1">
            <a:avLst>
              <a:gd name="adj1" fmla="val 16069"/>
              <a:gd name="adj2" fmla="val -6630"/>
              <a:gd name="adj3" fmla="val 88394"/>
              <a:gd name="adj4" fmla="val -152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x-none" sz="1400"/>
              <a:t>Role: Create Flowers</a:t>
            </a:r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6393498" y="3482975"/>
            <a:ext cx="0" cy="5032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 flipV="1">
            <a:off x="4429760" y="2205038"/>
            <a:ext cx="719138" cy="5032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4356735" y="2997200"/>
            <a:ext cx="576263" cy="20875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AutoShape 23"/>
          <p:cNvSpPr>
            <a:spLocks/>
          </p:cNvSpPr>
          <p:nvPr/>
        </p:nvSpPr>
        <p:spPr bwMode="auto">
          <a:xfrm>
            <a:off x="6661785" y="5589588"/>
            <a:ext cx="1800225" cy="609600"/>
          </a:xfrm>
          <a:prstGeom prst="borderCallout1">
            <a:avLst>
              <a:gd name="adj1" fmla="val 18750"/>
              <a:gd name="adj2" fmla="val -4231"/>
              <a:gd name="adj3" fmla="val -35417"/>
              <a:gd name="adj4" fmla="val -520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x-none" sz="1400"/>
              <a:t>Role: Deliver Flowers to Robin</a:t>
            </a:r>
          </a:p>
        </p:txBody>
      </p:sp>
      <p:sp>
        <p:nvSpPr>
          <p:cNvPr id="23" name="AutoShape 24"/>
          <p:cNvSpPr>
            <a:spLocks/>
          </p:cNvSpPr>
          <p:nvPr/>
        </p:nvSpPr>
        <p:spPr bwMode="auto">
          <a:xfrm>
            <a:off x="6737985" y="1989138"/>
            <a:ext cx="1724025" cy="719137"/>
          </a:xfrm>
          <a:prstGeom prst="borderCallout1">
            <a:avLst>
              <a:gd name="adj1" fmla="val 15894"/>
              <a:gd name="adj2" fmla="val -4421"/>
              <a:gd name="adj3" fmla="val 9935"/>
              <a:gd name="adj4" fmla="val -3784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x-none" sz="1400"/>
              <a:t>Role: Turn Raw Flowers into an arrangement</a:t>
            </a:r>
          </a:p>
        </p:txBody>
      </p:sp>
      <p:sp>
        <p:nvSpPr>
          <p:cNvPr id="24" name="AutoShape 26"/>
          <p:cNvSpPr>
            <a:spLocks/>
          </p:cNvSpPr>
          <p:nvPr/>
        </p:nvSpPr>
        <p:spPr bwMode="auto">
          <a:xfrm>
            <a:off x="1692910" y="3459163"/>
            <a:ext cx="1292225" cy="762000"/>
          </a:xfrm>
          <a:prstGeom prst="borderCallout1">
            <a:avLst>
              <a:gd name="adj1" fmla="val 15000"/>
              <a:gd name="adj2" fmla="val 105898"/>
              <a:gd name="adj3" fmla="val -51250"/>
              <a:gd name="adj4" fmla="val 167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x-none" sz="1400"/>
              <a:t>Role: Satisfy Customer</a:t>
            </a:r>
          </a:p>
          <a:p>
            <a:pPr algn="ctr"/>
            <a:r>
              <a:rPr lang="en-US" altLang="x-none" sz="1400"/>
              <a:t>Request</a:t>
            </a:r>
          </a:p>
        </p:txBody>
      </p:sp>
      <p:sp>
        <p:nvSpPr>
          <p:cNvPr id="25" name="AutoShape 27"/>
          <p:cNvSpPr>
            <a:spLocks/>
          </p:cNvSpPr>
          <p:nvPr/>
        </p:nvSpPr>
        <p:spPr bwMode="auto">
          <a:xfrm>
            <a:off x="2916873" y="5734050"/>
            <a:ext cx="1292225" cy="762000"/>
          </a:xfrm>
          <a:prstGeom prst="borderCallout1">
            <a:avLst>
              <a:gd name="adj1" fmla="val 15000"/>
              <a:gd name="adj2" fmla="val -5898"/>
              <a:gd name="adj3" fmla="val -45625"/>
              <a:gd name="adj4" fmla="val -8513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x-none" sz="1400"/>
              <a:t>Role: Receive Delivery</a:t>
            </a:r>
          </a:p>
        </p:txBody>
      </p:sp>
    </p:spTree>
    <p:extLst>
      <p:ext uri="{BB962C8B-B14F-4D97-AF65-F5344CB8AC3E}">
        <p14:creationId xmlns:p14="http://schemas.microsoft.com/office/powerpoint/2010/main" val="160477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9" grpId="0"/>
      <p:bldP spid="10" grpId="0"/>
      <p:bldP spid="11" grpId="0"/>
      <p:bldP spid="12" grpId="0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1 - Brainstorming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 generates a lot of possible objects</a:t>
            </a:r>
          </a:p>
          <a:p>
            <a:r>
              <a:rPr lang="en-US" dirty="0" smtClean="0"/>
              <a:t>Don’t think too hard</a:t>
            </a:r>
          </a:p>
          <a:p>
            <a:r>
              <a:rPr lang="en-US" dirty="0" smtClean="0"/>
              <a:t>Record all ideas</a:t>
            </a:r>
          </a:p>
          <a:p>
            <a:r>
              <a:rPr lang="en-US" dirty="0" smtClean="0"/>
              <a:t>Use multiple techniques:</a:t>
            </a:r>
          </a:p>
          <a:p>
            <a:pPr lvl="1"/>
            <a:r>
              <a:rPr lang="en-US" dirty="0" smtClean="0"/>
              <a:t>Domain Analysis  (Generic)</a:t>
            </a:r>
          </a:p>
          <a:p>
            <a:pPr lvl="1"/>
            <a:r>
              <a:rPr lang="en-US" dirty="0" smtClean="0"/>
              <a:t>Noun Analysis      (Specific to problem)</a:t>
            </a:r>
          </a:p>
        </p:txBody>
      </p:sp>
    </p:spTree>
    <p:extLst>
      <p:ext uri="{BB962C8B-B14F-4D97-AF65-F5344CB8AC3E}">
        <p14:creationId xmlns:p14="http://schemas.microsoft.com/office/powerpoint/2010/main" val="5493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2 -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reduce this big list down to candidate objects that we think are in the customer domain</a:t>
            </a:r>
          </a:p>
          <a:p>
            <a:r>
              <a:rPr lang="en-US" dirty="0" smtClean="0"/>
              <a:t>Remember : the customer should recognize every noun that we are selecting as a candidate object.   Anything else is probably computer-speak and should be postponed to design</a:t>
            </a:r>
          </a:p>
          <a:p>
            <a:r>
              <a:rPr lang="en-US" dirty="0" smtClean="0"/>
              <a:t>Look for (and get rid of):</a:t>
            </a:r>
          </a:p>
          <a:p>
            <a:pPr lvl="1"/>
            <a:r>
              <a:rPr lang="en-US" dirty="0" smtClean="0"/>
              <a:t>Synonyms </a:t>
            </a:r>
            <a:r>
              <a:rPr lang="mr-IN" dirty="0" smtClean="0"/>
              <a:t>–</a:t>
            </a:r>
            <a:r>
              <a:rPr lang="en-US" dirty="0" smtClean="0"/>
              <a:t> nouns that mean the same thing in the customer domain</a:t>
            </a:r>
          </a:p>
          <a:p>
            <a:pPr lvl="1"/>
            <a:r>
              <a:rPr lang="en-US" dirty="0" smtClean="0"/>
              <a:t>Attributes </a:t>
            </a:r>
            <a:r>
              <a:rPr lang="mr-IN" dirty="0" smtClean="0"/>
              <a:t>–</a:t>
            </a:r>
            <a:r>
              <a:rPr lang="en-US" dirty="0" smtClean="0"/>
              <a:t> nouns that are really just a simple number or string</a:t>
            </a:r>
          </a:p>
          <a:p>
            <a:pPr lvl="1"/>
            <a:r>
              <a:rPr lang="en-US" dirty="0" smtClean="0"/>
              <a:t>Implementation </a:t>
            </a:r>
            <a:r>
              <a:rPr lang="mr-IN" dirty="0" smtClean="0"/>
              <a:t>–</a:t>
            </a:r>
            <a:r>
              <a:rPr lang="en-US" dirty="0" smtClean="0"/>
              <a:t> nouns that represent implementation/design decisions, not customer domain ideas (networking, servers, databases, etc.)</a:t>
            </a:r>
          </a:p>
          <a:p>
            <a:pPr lvl="1"/>
            <a:r>
              <a:rPr lang="en-US" dirty="0" smtClean="0"/>
              <a:t>User interface </a:t>
            </a:r>
            <a:r>
              <a:rPr lang="mr-IN" dirty="0" smtClean="0"/>
              <a:t>–</a:t>
            </a:r>
            <a:r>
              <a:rPr lang="en-US" dirty="0" smtClean="0"/>
              <a:t>nouns representing UI ideas (windows, screens, dialogs, widgets,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964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</a:t>
            </a:r>
            <a:r>
              <a:rPr lang="mr-IN" dirty="0" smtClean="0"/>
              <a:t>–</a:t>
            </a:r>
            <a:r>
              <a:rPr lang="en-US" dirty="0" smtClean="0"/>
              <a:t> Draw the domain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Candidate classes with their attributes and methods</a:t>
            </a:r>
          </a:p>
          <a:p>
            <a:r>
              <a:rPr lang="en-US" dirty="0" smtClean="0"/>
              <a:t>No visibility markings (public/private)</a:t>
            </a:r>
          </a:p>
          <a:p>
            <a:r>
              <a:rPr lang="en-US" dirty="0" smtClean="0"/>
              <a:t>No parameters or return types</a:t>
            </a:r>
          </a:p>
          <a:p>
            <a:r>
              <a:rPr lang="en-US" dirty="0" smtClean="0"/>
              <a:t>No types of instance data</a:t>
            </a:r>
          </a:p>
          <a:p>
            <a:r>
              <a:rPr lang="en-US" dirty="0" smtClean="0"/>
              <a:t>Do provide:</a:t>
            </a:r>
          </a:p>
          <a:p>
            <a:pPr lvl="1"/>
            <a:r>
              <a:rPr lang="en-US" dirty="0" smtClean="0"/>
              <a:t>Basic class boxes</a:t>
            </a:r>
          </a:p>
          <a:p>
            <a:pPr lvl="1"/>
            <a:r>
              <a:rPr lang="en-US" dirty="0" smtClean="0"/>
              <a:t>Associations (regular but normally not aggregation or </a:t>
            </a:r>
            <a:r>
              <a:rPr lang="en-US" dirty="0" err="1" smtClean="0"/>
              <a:t>inheritence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Cardinality Constraints (multiplicity)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5830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1317</TotalTime>
  <Words>421</Words>
  <Application>Microsoft Macintosh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Mangal</vt:lpstr>
      <vt:lpstr>Rockwell</vt:lpstr>
      <vt:lpstr>Rockwell Condensed</vt:lpstr>
      <vt:lpstr>Rockwell Extra Bold</vt:lpstr>
      <vt:lpstr>Wingdings</vt:lpstr>
      <vt:lpstr>Wood Type</vt:lpstr>
      <vt:lpstr>Analysis II Domain Models</vt:lpstr>
      <vt:lpstr>Now What?</vt:lpstr>
      <vt:lpstr>Domain Vocabulary</vt:lpstr>
      <vt:lpstr>Digression – What is an object?</vt:lpstr>
      <vt:lpstr>Ordering Flowers (Procedural)</vt:lpstr>
      <vt:lpstr>Ordering Flowers - OO</vt:lpstr>
      <vt:lpstr>Step 1 - Brainstorming</vt:lpstr>
      <vt:lpstr>Step 2 - Filtering</vt:lpstr>
      <vt:lpstr>Step 3 – Draw the domain Model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Domain Models</dc:title>
  <dc:creator>Microsoft Office User</dc:creator>
  <cp:lastModifiedBy>Microsoft Office User</cp:lastModifiedBy>
  <cp:revision>10</cp:revision>
  <dcterms:created xsi:type="dcterms:W3CDTF">2017-01-31T14:48:18Z</dcterms:created>
  <dcterms:modified xsi:type="dcterms:W3CDTF">2017-02-01T12:46:10Z</dcterms:modified>
</cp:coreProperties>
</file>