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58" r:id="rId12"/>
    <p:sldId id="267" r:id="rId13"/>
    <p:sldId id="268" r:id="rId14"/>
    <p:sldId id="272" r:id="rId15"/>
    <p:sldId id="273" r:id="rId16"/>
    <p:sldId id="269" r:id="rId17"/>
    <p:sldId id="274" r:id="rId18"/>
    <p:sldId id="275" r:id="rId19"/>
    <p:sldId id="277"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8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51B85C-7BD7-964E-8B5F-D0EF10B4F2F6}" type="datetimeFigureOut">
              <a:rPr lang="en-US" smtClean="0"/>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17162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51B85C-7BD7-964E-8B5F-D0EF10B4F2F6}" type="datetimeFigureOut">
              <a:rPr lang="en-US" smtClean="0"/>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83455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51B85C-7BD7-964E-8B5F-D0EF10B4F2F6}" type="datetimeFigureOut">
              <a:rPr lang="en-US" smtClean="0"/>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109238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51B85C-7BD7-964E-8B5F-D0EF10B4F2F6}" type="datetimeFigureOut">
              <a:rPr lang="en-US" smtClean="0"/>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424267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51B85C-7BD7-964E-8B5F-D0EF10B4F2F6}" type="datetimeFigureOut">
              <a:rPr lang="en-US" smtClean="0"/>
              <a:t>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75867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51B85C-7BD7-964E-8B5F-D0EF10B4F2F6}" type="datetimeFigureOut">
              <a:rPr lang="en-US" smtClean="0"/>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332791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51B85C-7BD7-964E-8B5F-D0EF10B4F2F6}" type="datetimeFigureOut">
              <a:rPr lang="en-US" smtClean="0"/>
              <a:t>2/10/15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133520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51B85C-7BD7-964E-8B5F-D0EF10B4F2F6}" type="datetimeFigureOut">
              <a:rPr lang="en-US" smtClean="0"/>
              <a:t>2/10/15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352946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B85C-7BD7-964E-8B5F-D0EF10B4F2F6}" type="datetimeFigureOut">
              <a:rPr lang="en-US" smtClean="0"/>
              <a:t>2/10/15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163377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1B85C-7BD7-964E-8B5F-D0EF10B4F2F6}" type="datetimeFigureOut">
              <a:rPr lang="en-US" smtClean="0"/>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212142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1B85C-7BD7-964E-8B5F-D0EF10B4F2F6}" type="datetimeFigureOut">
              <a:rPr lang="en-US" smtClean="0"/>
              <a:t>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E4A0-16C3-744F-8C9A-774B9DEAAFD7}" type="slidenum">
              <a:rPr lang="en-US" smtClean="0"/>
              <a:t>‹#›</a:t>
            </a:fld>
            <a:endParaRPr lang="en-US"/>
          </a:p>
        </p:txBody>
      </p:sp>
    </p:spTree>
    <p:extLst>
      <p:ext uri="{BB962C8B-B14F-4D97-AF65-F5344CB8AC3E}">
        <p14:creationId xmlns:p14="http://schemas.microsoft.com/office/powerpoint/2010/main" val="36037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1B85C-7BD7-964E-8B5F-D0EF10B4F2F6}" type="datetimeFigureOut">
              <a:rPr lang="en-US" smtClean="0"/>
              <a:t>2/10/15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3E4A0-16C3-744F-8C9A-774B9DEAAFD7}" type="slidenum">
              <a:rPr lang="en-US" smtClean="0"/>
              <a:t>‹#›</a:t>
            </a:fld>
            <a:endParaRPr lang="en-US"/>
          </a:p>
        </p:txBody>
      </p:sp>
    </p:spTree>
    <p:extLst>
      <p:ext uri="{BB962C8B-B14F-4D97-AF65-F5344CB8AC3E}">
        <p14:creationId xmlns:p14="http://schemas.microsoft.com/office/powerpoint/2010/main" val="2178375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Bitcoin</a:t>
            </a:r>
            <a:endParaRPr lang="en-US" dirty="0"/>
          </a:p>
        </p:txBody>
      </p:sp>
      <p:sp>
        <p:nvSpPr>
          <p:cNvPr id="3" name="Subtitle 2"/>
          <p:cNvSpPr>
            <a:spLocks noGrp="1"/>
          </p:cNvSpPr>
          <p:nvPr>
            <p:ph type="subTitle" idx="1"/>
          </p:nvPr>
        </p:nvSpPr>
        <p:spPr/>
        <p:txBody>
          <a:bodyPr/>
          <a:lstStyle/>
          <a:p>
            <a:r>
              <a:rPr lang="en-US" dirty="0" smtClean="0"/>
              <a:t>Hashing the Chain for Fun and Profit</a:t>
            </a:r>
            <a:endParaRPr lang="en-US" dirty="0"/>
          </a:p>
        </p:txBody>
      </p:sp>
    </p:spTree>
    <p:extLst>
      <p:ext uri="{BB962C8B-B14F-4D97-AF65-F5344CB8AC3E}">
        <p14:creationId xmlns:p14="http://schemas.microsoft.com/office/powerpoint/2010/main" val="3902830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Banking</a:t>
            </a:r>
            <a:endParaRPr lang="en-US" dirty="0"/>
          </a:p>
        </p:txBody>
      </p:sp>
      <p:sp>
        <p:nvSpPr>
          <p:cNvPr id="3" name="Content Placeholder 2"/>
          <p:cNvSpPr>
            <a:spLocks noGrp="1"/>
          </p:cNvSpPr>
          <p:nvPr>
            <p:ph idx="1"/>
          </p:nvPr>
        </p:nvSpPr>
        <p:spPr/>
        <p:txBody>
          <a:bodyPr/>
          <a:lstStyle/>
          <a:p>
            <a:r>
              <a:rPr lang="en-US" dirty="0" smtClean="0"/>
              <a:t>Today we have banks that keep track of money so we don't have to carry it around</a:t>
            </a:r>
          </a:p>
          <a:p>
            <a:r>
              <a:rPr lang="en-US" dirty="0" smtClean="0"/>
              <a:t>You have to really really really trust the bank (and regulators) not to screw you over</a:t>
            </a:r>
          </a:p>
          <a:p>
            <a:r>
              <a:rPr lang="en-US" dirty="0" smtClean="0"/>
              <a:t>You authenticate (identify) yourself to them, and they let you spend money</a:t>
            </a:r>
          </a:p>
          <a:p>
            <a:r>
              <a:rPr lang="en-US" dirty="0" smtClean="0"/>
              <a:t>Digital Banking is still currency backed</a:t>
            </a:r>
          </a:p>
          <a:p>
            <a:pPr lvl="1"/>
            <a:r>
              <a:rPr lang="en-US" dirty="0" smtClean="0"/>
              <a:t>You can go demand money for your 1's and 0's</a:t>
            </a:r>
          </a:p>
          <a:p>
            <a:endParaRPr lang="en-US" dirty="0"/>
          </a:p>
        </p:txBody>
      </p:sp>
    </p:spTree>
    <p:extLst>
      <p:ext uri="{BB962C8B-B14F-4D97-AF65-F5344CB8AC3E}">
        <p14:creationId xmlns:p14="http://schemas.microsoft.com/office/powerpoint/2010/main" val="301546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a:t>
            </a:r>
            <a:r>
              <a:rPr lang="en-US" dirty="0" err="1" smtClean="0"/>
              <a:t>Bitcoin</a:t>
            </a:r>
            <a:endParaRPr lang="en-US" dirty="0"/>
          </a:p>
        </p:txBody>
      </p:sp>
      <p:sp>
        <p:nvSpPr>
          <p:cNvPr id="3" name="Content Placeholder 2"/>
          <p:cNvSpPr>
            <a:spLocks noGrp="1"/>
          </p:cNvSpPr>
          <p:nvPr>
            <p:ph idx="1"/>
          </p:nvPr>
        </p:nvSpPr>
        <p:spPr/>
        <p:txBody>
          <a:bodyPr/>
          <a:lstStyle/>
          <a:p>
            <a:r>
              <a:rPr lang="en-US" dirty="0" smtClean="0"/>
              <a:t>Digital currency</a:t>
            </a:r>
          </a:p>
          <a:p>
            <a:r>
              <a:rPr lang="en-US" dirty="0" smtClean="0"/>
              <a:t>Not backed by any country</a:t>
            </a:r>
          </a:p>
          <a:p>
            <a:r>
              <a:rPr lang="en-US" dirty="0" smtClean="0"/>
              <a:t>Not backed by any central bank</a:t>
            </a:r>
          </a:p>
          <a:p>
            <a:r>
              <a:rPr lang="en-US" dirty="0" smtClean="0"/>
              <a:t>Not backed by any physical asset at all</a:t>
            </a:r>
          </a:p>
          <a:p>
            <a:r>
              <a:rPr lang="en-US" dirty="0" smtClean="0"/>
              <a:t>relies on modern cryptographic techniques for currency generation, distribution, and transaction verification.</a:t>
            </a:r>
            <a:endParaRPr lang="en-US" dirty="0"/>
          </a:p>
        </p:txBody>
      </p:sp>
    </p:spTree>
    <p:extLst>
      <p:ext uri="{BB962C8B-B14F-4D97-AF65-F5344CB8AC3E}">
        <p14:creationId xmlns:p14="http://schemas.microsoft.com/office/powerpoint/2010/main" val="106251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Public-Private Key Cryptography</a:t>
            </a:r>
            <a:endParaRPr lang="en-US" dirty="0"/>
          </a:p>
        </p:txBody>
      </p:sp>
      <p:sp>
        <p:nvSpPr>
          <p:cNvPr id="3" name="Content Placeholder 2"/>
          <p:cNvSpPr>
            <a:spLocks noGrp="1"/>
          </p:cNvSpPr>
          <p:nvPr>
            <p:ph idx="1"/>
          </p:nvPr>
        </p:nvSpPr>
        <p:spPr/>
        <p:txBody>
          <a:bodyPr/>
          <a:lstStyle/>
          <a:p>
            <a:r>
              <a:rPr lang="en-US" dirty="0" smtClean="0"/>
              <a:t>Imagine we have two pieces of information, a 'public key' and a 'private key'</a:t>
            </a:r>
          </a:p>
          <a:p>
            <a:r>
              <a:rPr lang="en-US" dirty="0" smtClean="0"/>
              <a:t>The public key is broadcast to everyone</a:t>
            </a:r>
          </a:p>
          <a:p>
            <a:r>
              <a:rPr lang="en-US" dirty="0" smtClean="0"/>
              <a:t>The private key is the most important secret you own, and you would never under any circumstances share it with anyone</a:t>
            </a:r>
          </a:p>
          <a:p>
            <a:r>
              <a:rPr lang="en-US" dirty="0" smtClean="0"/>
              <a:t>Through some amazing math ('asymmetric encryption'), you can prove that you know what the private key is</a:t>
            </a:r>
          </a:p>
          <a:p>
            <a:r>
              <a:rPr lang="en-US" dirty="0" smtClean="0"/>
              <a:t>This serves to 'authenticate' that you are who you say you are, since you and only you know that information</a:t>
            </a:r>
            <a:endParaRPr lang="en-US" dirty="0"/>
          </a:p>
        </p:txBody>
      </p:sp>
    </p:spTree>
    <p:extLst>
      <p:ext uri="{BB962C8B-B14F-4D97-AF65-F5344CB8AC3E}">
        <p14:creationId xmlns:p14="http://schemas.microsoft.com/office/powerpoint/2010/main" val="246942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Bitcoin</a:t>
            </a:r>
            <a:r>
              <a:rPr lang="en-US" dirty="0" smtClean="0"/>
              <a:t> Works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Blockchain</a:t>
            </a:r>
            <a:r>
              <a:rPr lang="en-US" dirty="0" smtClean="0"/>
              <a:t>' contains every past transaction that has ever happened</a:t>
            </a:r>
          </a:p>
          <a:p>
            <a:r>
              <a:rPr lang="en-US" dirty="0" smtClean="0"/>
              <a:t>You declare to </a:t>
            </a:r>
            <a:r>
              <a:rPr lang="en-US" u="sng" dirty="0" smtClean="0"/>
              <a:t>the network</a:t>
            </a:r>
            <a:r>
              <a:rPr lang="en-US" dirty="0" smtClean="0"/>
              <a:t> that you want to make a transaction</a:t>
            </a:r>
          </a:p>
          <a:p>
            <a:r>
              <a:rPr lang="en-US" dirty="0" smtClean="0"/>
              <a:t>You verify you are who you say you are with the magic of cryptography</a:t>
            </a:r>
          </a:p>
          <a:p>
            <a:r>
              <a:rPr lang="en-US" dirty="0" smtClean="0"/>
              <a:t>All of the nodes in the network use even cooler cryptographic magic to include your transaction in the </a:t>
            </a:r>
            <a:r>
              <a:rPr lang="en-US" dirty="0" err="1" smtClean="0"/>
              <a:t>Blockchain</a:t>
            </a:r>
            <a:endParaRPr lang="en-US" dirty="0"/>
          </a:p>
        </p:txBody>
      </p:sp>
    </p:spTree>
    <p:extLst>
      <p:ext uri="{BB962C8B-B14F-4D97-AF65-F5344CB8AC3E}">
        <p14:creationId xmlns:p14="http://schemas.microsoft.com/office/powerpoint/2010/main" val="92202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Content Placeholder 2"/>
          <p:cNvSpPr>
            <a:spLocks noGrp="1"/>
          </p:cNvSpPr>
          <p:nvPr>
            <p:ph idx="1"/>
          </p:nvPr>
        </p:nvSpPr>
        <p:spPr/>
        <p:txBody>
          <a:bodyPr/>
          <a:lstStyle/>
          <a:p>
            <a:r>
              <a:rPr lang="en-US" dirty="0" smtClean="0"/>
              <a:t>If you trust that we can do this with math, it implies </a:t>
            </a:r>
            <a:r>
              <a:rPr lang="en-US" dirty="0" smtClean="0"/>
              <a:t>that whoever owns </a:t>
            </a:r>
            <a:r>
              <a:rPr lang="en-US" dirty="0" smtClean="0"/>
              <a:t>51% of the </a:t>
            </a:r>
            <a:r>
              <a:rPr lang="en-US" dirty="0" smtClean="0"/>
              <a:t>compute power on th</a:t>
            </a:r>
            <a:r>
              <a:rPr lang="en-US" dirty="0" smtClean="0"/>
              <a:t>e network </a:t>
            </a:r>
            <a:r>
              <a:rPr lang="en-US" dirty="0" smtClean="0"/>
              <a:t>owns the </a:t>
            </a:r>
            <a:r>
              <a:rPr lang="en-US" dirty="0" err="1" smtClean="0"/>
              <a:t>blockchain</a:t>
            </a:r>
            <a:endParaRPr lang="en-US" dirty="0" smtClean="0"/>
          </a:p>
          <a:p>
            <a:r>
              <a:rPr lang="en-US" dirty="0" smtClean="0"/>
              <a:t>If 51% of the computer power is controlled by good guys, </a:t>
            </a:r>
            <a:r>
              <a:rPr lang="en-US" dirty="0" err="1" smtClean="0"/>
              <a:t>Bitcoin</a:t>
            </a:r>
            <a:r>
              <a:rPr lang="en-US" dirty="0" smtClean="0"/>
              <a:t> is secure</a:t>
            </a:r>
          </a:p>
          <a:p>
            <a:r>
              <a:rPr lang="en-US" dirty="0" smtClean="0"/>
              <a:t>If bad guys ever control 51% of the compute power, </a:t>
            </a:r>
            <a:r>
              <a:rPr lang="en-US" dirty="0" err="1" smtClean="0"/>
              <a:t>Bitcoin</a:t>
            </a:r>
            <a:r>
              <a:rPr lang="en-US" dirty="0" smtClean="0"/>
              <a:t> implodes</a:t>
            </a:r>
          </a:p>
        </p:txBody>
      </p:sp>
    </p:spTree>
    <p:extLst>
      <p:ext uri="{BB962C8B-B14F-4D97-AF65-F5344CB8AC3E}">
        <p14:creationId xmlns:p14="http://schemas.microsoft.com/office/powerpoint/2010/main" val="317382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 big IFF…</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smtClean="0"/>
              <a:t>Transactions can be done anonymously and securely without a central authority IFF good guys are the majority of the network</a:t>
            </a:r>
          </a:p>
          <a:p>
            <a:endParaRPr lang="en-US" dirty="0"/>
          </a:p>
        </p:txBody>
      </p:sp>
    </p:spTree>
    <p:extLst>
      <p:ext uri="{BB962C8B-B14F-4D97-AF65-F5344CB8AC3E}">
        <p14:creationId xmlns:p14="http://schemas.microsoft.com/office/powerpoint/2010/main" val="4058648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Turns out this isn't even the biggest problem</a:t>
            </a:r>
            <a:endParaRPr lang="en-US" dirty="0"/>
          </a:p>
        </p:txBody>
      </p:sp>
      <p:sp>
        <p:nvSpPr>
          <p:cNvPr id="3" name="Content Placeholder 2"/>
          <p:cNvSpPr>
            <a:spLocks noGrp="1"/>
          </p:cNvSpPr>
          <p:nvPr>
            <p:ph idx="1"/>
          </p:nvPr>
        </p:nvSpPr>
        <p:spPr/>
        <p:txBody>
          <a:bodyPr/>
          <a:lstStyle/>
          <a:p>
            <a:r>
              <a:rPr lang="en-US" dirty="0" smtClean="0"/>
              <a:t>Irreversibility</a:t>
            </a:r>
          </a:p>
          <a:p>
            <a:r>
              <a:rPr lang="en-US" dirty="0" smtClean="0"/>
              <a:t>Actually a feature</a:t>
            </a:r>
          </a:p>
          <a:p>
            <a:pPr lvl="1"/>
            <a:r>
              <a:rPr lang="en-US" dirty="0" smtClean="0"/>
              <a:t>No Escrow</a:t>
            </a:r>
          </a:p>
          <a:p>
            <a:pPr lvl="1"/>
            <a:r>
              <a:rPr lang="en-US" dirty="0" smtClean="0"/>
              <a:t>Much lower transaction costs</a:t>
            </a:r>
          </a:p>
          <a:p>
            <a:r>
              <a:rPr lang="en-US" dirty="0" smtClean="0"/>
              <a:t>…But transaction costs exist because escrow is valuable!</a:t>
            </a:r>
          </a:p>
        </p:txBody>
      </p:sp>
    </p:spTree>
    <p:extLst>
      <p:ext uri="{BB962C8B-B14F-4D97-AF65-F5344CB8AC3E}">
        <p14:creationId xmlns:p14="http://schemas.microsoft.com/office/powerpoint/2010/main" val="132517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it turns out THIS isn't even the biggest problem!</a:t>
            </a:r>
            <a:endParaRPr lang="en-US" dirty="0"/>
          </a:p>
        </p:txBody>
      </p:sp>
      <p:sp>
        <p:nvSpPr>
          <p:cNvPr id="3" name="Content Placeholder 2"/>
          <p:cNvSpPr>
            <a:spLocks noGrp="1"/>
          </p:cNvSpPr>
          <p:nvPr>
            <p:ph idx="1"/>
          </p:nvPr>
        </p:nvSpPr>
        <p:spPr/>
        <p:txBody>
          <a:bodyPr/>
          <a:lstStyle/>
          <a:p>
            <a:r>
              <a:rPr lang="en-US" dirty="0" smtClean="0"/>
              <a:t>Non-inflationary</a:t>
            </a:r>
          </a:p>
          <a:p>
            <a:pPr lvl="1"/>
            <a:r>
              <a:rPr lang="en-US" dirty="0" smtClean="0"/>
              <a:t>The </a:t>
            </a:r>
            <a:r>
              <a:rPr lang="en-US" dirty="0" err="1" smtClean="0"/>
              <a:t>Bitcoin</a:t>
            </a:r>
            <a:r>
              <a:rPr lang="en-US" dirty="0" smtClean="0"/>
              <a:t> algorithm stipulates a lifetime maximum of 21M </a:t>
            </a:r>
            <a:r>
              <a:rPr lang="en-US" dirty="0" err="1" smtClean="0"/>
              <a:t>Bitcoin</a:t>
            </a:r>
            <a:endParaRPr lang="en-US" dirty="0" smtClean="0"/>
          </a:p>
          <a:p>
            <a:pPr lvl="1"/>
            <a:r>
              <a:rPr lang="en-US" dirty="0" smtClean="0"/>
              <a:t>No central bank to control the supply of money</a:t>
            </a:r>
          </a:p>
          <a:p>
            <a:pPr lvl="1"/>
            <a:r>
              <a:rPr lang="en-US" dirty="0" smtClean="0"/>
              <a:t>No inflation!</a:t>
            </a:r>
          </a:p>
          <a:p>
            <a:r>
              <a:rPr lang="en-US" dirty="0" smtClean="0"/>
              <a:t>This is touted as a feature of </a:t>
            </a:r>
            <a:r>
              <a:rPr lang="en-US" dirty="0" err="1" smtClean="0"/>
              <a:t>Bitcoin</a:t>
            </a:r>
            <a:endParaRPr lang="en-US" dirty="0" smtClean="0"/>
          </a:p>
          <a:p>
            <a:pPr lvl="1"/>
            <a:endParaRPr lang="en-US" dirty="0"/>
          </a:p>
        </p:txBody>
      </p:sp>
    </p:spTree>
    <p:extLst>
      <p:ext uri="{BB962C8B-B14F-4D97-AF65-F5344CB8AC3E}">
        <p14:creationId xmlns:p14="http://schemas.microsoft.com/office/powerpoint/2010/main" val="181769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riddle!</a:t>
            </a:r>
            <a:endParaRPr lang="en-US" dirty="0"/>
          </a:p>
        </p:txBody>
      </p:sp>
      <p:sp>
        <p:nvSpPr>
          <p:cNvPr id="3" name="Content Placeholder 2"/>
          <p:cNvSpPr>
            <a:spLocks noGrp="1"/>
          </p:cNvSpPr>
          <p:nvPr>
            <p:ph idx="1"/>
          </p:nvPr>
        </p:nvSpPr>
        <p:spPr/>
        <p:txBody>
          <a:bodyPr/>
          <a:lstStyle/>
          <a:p>
            <a:r>
              <a:rPr lang="en-US" dirty="0" smtClean="0"/>
              <a:t>What do you call a tradable good with a limited supply, no implicit value, with a relatively constant purchasing power?</a:t>
            </a:r>
          </a:p>
          <a:p>
            <a:pPr lvl="1"/>
            <a:r>
              <a:rPr lang="en-US" dirty="0" smtClean="0"/>
              <a:t>Hint: Not a fiat currency</a:t>
            </a:r>
          </a:p>
          <a:p>
            <a:pPr lvl="1"/>
            <a:r>
              <a:rPr lang="en-US" dirty="0" smtClean="0"/>
              <a:t>Hint: Not a backed currency</a:t>
            </a:r>
          </a:p>
          <a:p>
            <a:pPr lvl="1"/>
            <a:r>
              <a:rPr lang="en-US" dirty="0" smtClean="0"/>
              <a:t>Hint: Not a commodity</a:t>
            </a:r>
            <a:endParaRPr lang="en-US" dirty="0"/>
          </a:p>
        </p:txBody>
      </p:sp>
    </p:spTree>
    <p:extLst>
      <p:ext uri="{BB962C8B-B14F-4D97-AF65-F5344CB8AC3E}">
        <p14:creationId xmlns:p14="http://schemas.microsoft.com/office/powerpoint/2010/main" val="297608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riddle!</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err="1" smtClean="0"/>
              <a:t>Bitcoin</a:t>
            </a:r>
            <a:r>
              <a:rPr lang="en-US" dirty="0" smtClean="0"/>
              <a:t> is none of </a:t>
            </a:r>
            <a:r>
              <a:rPr lang="en-US" smtClean="0"/>
              <a:t>the above!</a:t>
            </a:r>
          </a:p>
          <a:p>
            <a:pPr marL="342900" lvl="1" indent="-342900">
              <a:buFont typeface="Arial"/>
              <a:buChar char="•"/>
            </a:pPr>
            <a:endParaRPr lang="en-US" u="sng" dirty="0" smtClean="0"/>
          </a:p>
        </p:txBody>
      </p:sp>
    </p:spTree>
    <p:extLst>
      <p:ext uri="{BB962C8B-B14F-4D97-AF65-F5344CB8AC3E}">
        <p14:creationId xmlns:p14="http://schemas.microsoft.com/office/powerpoint/2010/main" val="409769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old days</a:t>
            </a:r>
            <a:endParaRPr lang="en-US" dirty="0"/>
          </a:p>
        </p:txBody>
      </p:sp>
      <p:sp>
        <p:nvSpPr>
          <p:cNvPr id="3" name="Content Placeholder 2"/>
          <p:cNvSpPr>
            <a:spLocks noGrp="1"/>
          </p:cNvSpPr>
          <p:nvPr>
            <p:ph idx="1"/>
          </p:nvPr>
        </p:nvSpPr>
        <p:spPr/>
        <p:txBody>
          <a:bodyPr/>
          <a:lstStyle/>
          <a:p>
            <a:r>
              <a:rPr lang="en-US" dirty="0" smtClean="0"/>
              <a:t>Literally traded wheat for sheep</a:t>
            </a:r>
            <a:endParaRPr lang="en-US" dirty="0"/>
          </a:p>
        </p:txBody>
      </p:sp>
    </p:spTree>
    <p:extLst>
      <p:ext uri="{BB962C8B-B14F-4D97-AF65-F5344CB8AC3E}">
        <p14:creationId xmlns:p14="http://schemas.microsoft.com/office/powerpoint/2010/main" val="839684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lstStyle/>
          <a:p>
            <a:r>
              <a:rPr lang="en-US" dirty="0" smtClean="0"/>
              <a:t>Exchanges collapse</a:t>
            </a:r>
          </a:p>
          <a:p>
            <a:r>
              <a:rPr lang="en-US" dirty="0" smtClean="0"/>
              <a:t>People steal your secret key!</a:t>
            </a:r>
          </a:p>
          <a:p>
            <a:pPr lvl="1"/>
            <a:r>
              <a:rPr lang="en-US" dirty="0" smtClean="0"/>
              <a:t>Who do you trust more: banks, or your own security?</a:t>
            </a:r>
          </a:p>
          <a:p>
            <a:pPr lvl="1"/>
            <a:r>
              <a:rPr lang="en-US" dirty="0" smtClean="0"/>
              <a:t>Transaction costs are a thing for a reason!</a:t>
            </a:r>
          </a:p>
          <a:p>
            <a:r>
              <a:rPr lang="en-US" dirty="0" smtClean="0"/>
              <a:t>What happens in economic panic?</a:t>
            </a:r>
          </a:p>
          <a:p>
            <a:r>
              <a:rPr lang="en-US" dirty="0" smtClean="0"/>
              <a:t>NO INFLATION!!!</a:t>
            </a:r>
            <a:endParaRPr lang="en-US" dirty="0"/>
          </a:p>
        </p:txBody>
      </p:sp>
    </p:spTree>
    <p:extLst>
      <p:ext uri="{BB962C8B-B14F-4D97-AF65-F5344CB8AC3E}">
        <p14:creationId xmlns:p14="http://schemas.microsoft.com/office/powerpoint/2010/main" val="97029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Sheep are </a:t>
            </a:r>
            <a:r>
              <a:rPr lang="en-US" dirty="0" err="1" smtClean="0"/>
              <a:t>ba</a:t>
            </a:r>
            <a:r>
              <a:rPr lang="en-US" dirty="0" smtClean="0"/>
              <a:t>-a-a-ad</a:t>
            </a:r>
            <a:endParaRPr lang="en-US" dirty="0"/>
          </a:p>
        </p:txBody>
      </p:sp>
      <p:sp>
        <p:nvSpPr>
          <p:cNvPr id="3" name="Content Placeholder 2"/>
          <p:cNvSpPr>
            <a:spLocks noGrp="1"/>
          </p:cNvSpPr>
          <p:nvPr>
            <p:ph idx="1"/>
          </p:nvPr>
        </p:nvSpPr>
        <p:spPr/>
        <p:txBody>
          <a:bodyPr/>
          <a:lstStyle/>
          <a:p>
            <a:r>
              <a:rPr lang="en-US" dirty="0" smtClean="0"/>
              <a:t>But that sucked for lots of reasons</a:t>
            </a:r>
          </a:p>
          <a:p>
            <a:r>
              <a:rPr lang="en-US" dirty="0" smtClean="0"/>
              <a:t>So we turned to coins made out of valuable stuff, like gold</a:t>
            </a:r>
          </a:p>
          <a:p>
            <a:r>
              <a:rPr lang="en-US" dirty="0" smtClean="0"/>
              <a:t>The value of the coin literally came from the value of the raw material- the stamp was just to ensure it was the proper size, weight, and material</a:t>
            </a:r>
          </a:p>
          <a:p>
            <a:r>
              <a:rPr lang="en-US" dirty="0" smtClean="0"/>
              <a:t>In a coinage system, you’ve incurred some small cost of printing money, and you may incur a small inefficiency by converting your wheat into dollars into sheep, instead of directly from wheat into sheep. But you get the benefit of being able to use your currency anytime, anywhere, to buy anything.  You can trade anything with value for money, and trade money for anything with value.</a:t>
            </a:r>
          </a:p>
        </p:txBody>
      </p:sp>
    </p:spTree>
    <p:extLst>
      <p:ext uri="{BB962C8B-B14F-4D97-AF65-F5344CB8AC3E}">
        <p14:creationId xmlns:p14="http://schemas.microsoft.com/office/powerpoint/2010/main" val="372103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 is Au-</a:t>
            </a:r>
            <a:r>
              <a:rPr lang="en-US" dirty="0" err="1" smtClean="0"/>
              <a:t>ful</a:t>
            </a:r>
            <a:endParaRPr lang="en-US" dirty="0"/>
          </a:p>
        </p:txBody>
      </p:sp>
      <p:sp>
        <p:nvSpPr>
          <p:cNvPr id="3" name="Content Placeholder 2"/>
          <p:cNvSpPr>
            <a:spLocks noGrp="1"/>
          </p:cNvSpPr>
          <p:nvPr>
            <p:ph idx="1"/>
          </p:nvPr>
        </p:nvSpPr>
        <p:spPr/>
        <p:txBody>
          <a:bodyPr/>
          <a:lstStyle/>
          <a:p>
            <a:r>
              <a:rPr lang="en-US" dirty="0" smtClean="0"/>
              <a:t>But that sucked for other reasons.</a:t>
            </a:r>
          </a:p>
          <a:p>
            <a:pPr lvl="1"/>
            <a:r>
              <a:rPr lang="en-US" dirty="0" smtClean="0"/>
              <a:t>Large transactions are hard</a:t>
            </a:r>
          </a:p>
          <a:p>
            <a:pPr lvl="1"/>
            <a:r>
              <a:rPr lang="en-US" dirty="0" smtClean="0"/>
              <a:t>Money is heavy</a:t>
            </a:r>
          </a:p>
          <a:p>
            <a:r>
              <a:rPr lang="en-US" dirty="0" smtClean="0"/>
              <a:t>So we started doing backed currency</a:t>
            </a:r>
          </a:p>
          <a:p>
            <a:r>
              <a:rPr lang="en-US" dirty="0" smtClean="0"/>
              <a:t>You could literally trade your dollars for gold</a:t>
            </a:r>
          </a:p>
          <a:p>
            <a:r>
              <a:rPr lang="en-US" dirty="0" smtClean="0"/>
              <a:t>IMPORTANT: Backed currency is only as valuable as the currency-issuing authority is trustworthy</a:t>
            </a:r>
          </a:p>
          <a:p>
            <a:endParaRPr lang="en-US" dirty="0"/>
          </a:p>
        </p:txBody>
      </p:sp>
    </p:spTree>
    <p:extLst>
      <p:ext uri="{BB962C8B-B14F-4D97-AF65-F5344CB8AC3E}">
        <p14:creationId xmlns:p14="http://schemas.microsoft.com/office/powerpoint/2010/main" val="268043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Counterfeiting Sheep</a:t>
            </a:r>
            <a:endParaRPr lang="en-US" dirty="0"/>
          </a:p>
        </p:txBody>
      </p:sp>
      <p:sp>
        <p:nvSpPr>
          <p:cNvPr id="3" name="Content Placeholder 2"/>
          <p:cNvSpPr>
            <a:spLocks noGrp="1"/>
          </p:cNvSpPr>
          <p:nvPr>
            <p:ph idx="1"/>
          </p:nvPr>
        </p:nvSpPr>
        <p:spPr/>
        <p:txBody>
          <a:bodyPr/>
          <a:lstStyle/>
          <a:p>
            <a:r>
              <a:rPr lang="en-US" dirty="0" smtClean="0"/>
              <a:t>Once you move to a backed currency, the most important feature is that its difficult to counterfeit</a:t>
            </a:r>
          </a:p>
          <a:p>
            <a:r>
              <a:rPr lang="en-US" dirty="0" smtClean="0"/>
              <a:t>If its easy to counterfeit, all hell breaks loose- there's not enough gold to cover the outstanding commitments and inflation can't happen in a backed currency!</a:t>
            </a:r>
          </a:p>
          <a:p>
            <a:endParaRPr lang="en-US" dirty="0"/>
          </a:p>
        </p:txBody>
      </p:sp>
    </p:spTree>
    <p:extLst>
      <p:ext uri="{BB962C8B-B14F-4D97-AF65-F5344CB8AC3E}">
        <p14:creationId xmlns:p14="http://schemas.microsoft.com/office/powerpoint/2010/main" val="237465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gold standard is terrible (maybe)</a:t>
            </a:r>
            <a:endParaRPr lang="en-US" dirty="0"/>
          </a:p>
        </p:txBody>
      </p:sp>
      <p:sp>
        <p:nvSpPr>
          <p:cNvPr id="3" name="Content Placeholder 2"/>
          <p:cNvSpPr>
            <a:spLocks noGrp="1"/>
          </p:cNvSpPr>
          <p:nvPr>
            <p:ph idx="1"/>
          </p:nvPr>
        </p:nvSpPr>
        <p:spPr/>
        <p:txBody>
          <a:bodyPr/>
          <a:lstStyle/>
          <a:p>
            <a:r>
              <a:rPr lang="en-US" dirty="0" smtClean="0"/>
              <a:t>The crucial weakness of a backed currency is a lack of inflation</a:t>
            </a:r>
          </a:p>
          <a:p>
            <a:r>
              <a:rPr lang="en-US" dirty="0" smtClean="0"/>
              <a:t>Dollars are pegged to gold, value is a function of rarity</a:t>
            </a:r>
          </a:p>
          <a:p>
            <a:r>
              <a:rPr lang="en-US" dirty="0" smtClean="0"/>
              <a:t>Inflation can only happen by government decree</a:t>
            </a:r>
          </a:p>
          <a:p>
            <a:pPr lvl="1"/>
            <a:r>
              <a:rPr lang="en-US" dirty="0" smtClean="0"/>
              <a:t>Changing the amount of gold each dollar is worth</a:t>
            </a:r>
          </a:p>
          <a:p>
            <a:pPr lvl="1"/>
            <a:r>
              <a:rPr lang="en-US" dirty="0" smtClean="0"/>
              <a:t>Happened in the US after WWII</a:t>
            </a:r>
          </a:p>
          <a:p>
            <a:r>
              <a:rPr lang="en-US" dirty="0" smtClean="0"/>
              <a:t>But (some) inflation is really good (we think)!</a:t>
            </a:r>
          </a:p>
          <a:p>
            <a:pPr lvl="1"/>
            <a:r>
              <a:rPr lang="en-US" dirty="0" smtClean="0"/>
              <a:t>Tax on wealth incentivizes investment</a:t>
            </a:r>
            <a:endParaRPr lang="en-US" dirty="0"/>
          </a:p>
        </p:txBody>
      </p:sp>
    </p:spTree>
    <p:extLst>
      <p:ext uri="{BB962C8B-B14F-4D97-AF65-F5344CB8AC3E}">
        <p14:creationId xmlns:p14="http://schemas.microsoft.com/office/powerpoint/2010/main" val="129945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The Imaginary Standard!</a:t>
            </a:r>
            <a:endParaRPr lang="en-US" dirty="0"/>
          </a:p>
        </p:txBody>
      </p:sp>
      <p:sp>
        <p:nvSpPr>
          <p:cNvPr id="3" name="Content Placeholder 2"/>
          <p:cNvSpPr>
            <a:spLocks noGrp="1"/>
          </p:cNvSpPr>
          <p:nvPr>
            <p:ph idx="1"/>
          </p:nvPr>
        </p:nvSpPr>
        <p:spPr/>
        <p:txBody>
          <a:bodyPr/>
          <a:lstStyle/>
          <a:p>
            <a:r>
              <a:rPr lang="en-US" dirty="0" smtClean="0"/>
              <a:t>The solution to the inflation problem is to move away from a gold standard</a:t>
            </a:r>
          </a:p>
          <a:p>
            <a:r>
              <a:rPr lang="en-US" dirty="0" smtClean="0"/>
              <a:t>USA was essentially forced into this move by inflationary pressure in 1976</a:t>
            </a:r>
          </a:p>
          <a:p>
            <a:r>
              <a:rPr lang="en-US" dirty="0" smtClean="0"/>
              <a:t>No country in the world today has an enforceable gold or silver backed currency</a:t>
            </a:r>
          </a:p>
          <a:p>
            <a:r>
              <a:rPr lang="en-US" dirty="0" smtClean="0"/>
              <a:t>Q: What's backing the dollar today?</a:t>
            </a:r>
          </a:p>
          <a:p>
            <a:r>
              <a:rPr lang="en-US" dirty="0" smtClean="0"/>
              <a:t>A: Absolutely Nothing</a:t>
            </a:r>
          </a:p>
          <a:p>
            <a:pPr lvl="1"/>
            <a:r>
              <a:rPr lang="en-US" dirty="0" smtClean="0"/>
              <a:t>Seriously. </a:t>
            </a:r>
          </a:p>
          <a:p>
            <a:pPr lvl="1"/>
            <a:r>
              <a:rPr lang="en-US" dirty="0" smtClean="0"/>
              <a:t>"Fiat Currency"</a:t>
            </a:r>
          </a:p>
          <a:p>
            <a:pPr lvl="1"/>
            <a:r>
              <a:rPr lang="en-US" dirty="0" smtClean="0"/>
              <a:t>It's better if you don't think too hard about it</a:t>
            </a:r>
          </a:p>
          <a:p>
            <a:pPr lvl="1"/>
            <a:r>
              <a:rPr lang="en-US" dirty="0" smtClean="0"/>
              <a:t>This is all a Jedi Mind trick</a:t>
            </a:r>
          </a:p>
          <a:p>
            <a:endParaRPr lang="en-US" dirty="0" smtClean="0"/>
          </a:p>
          <a:p>
            <a:endParaRPr lang="en-US" dirty="0"/>
          </a:p>
        </p:txBody>
      </p:sp>
    </p:spTree>
    <p:extLst>
      <p:ext uri="{BB962C8B-B14F-4D97-AF65-F5344CB8AC3E}">
        <p14:creationId xmlns:p14="http://schemas.microsoft.com/office/powerpoint/2010/main" val="353119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not the currency you're looking for</a:t>
            </a:r>
            <a:endParaRPr lang="en-US" dirty="0"/>
          </a:p>
        </p:txBody>
      </p:sp>
      <p:sp>
        <p:nvSpPr>
          <p:cNvPr id="3" name="Content Placeholder 2"/>
          <p:cNvSpPr>
            <a:spLocks noGrp="1"/>
          </p:cNvSpPr>
          <p:nvPr>
            <p:ph idx="1"/>
          </p:nvPr>
        </p:nvSpPr>
        <p:spPr/>
        <p:txBody>
          <a:bodyPr/>
          <a:lstStyle/>
          <a:p>
            <a:r>
              <a:rPr lang="en-US" dirty="0" smtClean="0"/>
              <a:t>Actual A: consumer confidence that the currency will be worth as much tomorrow as it is today</a:t>
            </a:r>
          </a:p>
          <a:p>
            <a:r>
              <a:rPr lang="en-US" dirty="0" smtClean="0"/>
              <a:t>It has value today because it had value yesterday, and we expect other people to still want it tomorrow</a:t>
            </a:r>
          </a:p>
          <a:p>
            <a:r>
              <a:rPr lang="en-US" dirty="0" smtClean="0"/>
              <a:t>On the other hand, we kind of always had this problem. Who says gold is worth anything? Well… people do. Why? Just kind of, because. Because it’s rare. And shiny. That’s about it. And if that’s a valid basis for currency, why shouldn’t pattern recognition be just as valid?</a:t>
            </a:r>
          </a:p>
          <a:p>
            <a:endParaRPr lang="en-US" dirty="0" smtClean="0"/>
          </a:p>
          <a:p>
            <a:endParaRPr lang="en-US" dirty="0"/>
          </a:p>
        </p:txBody>
      </p:sp>
    </p:spTree>
    <p:extLst>
      <p:ext uri="{BB962C8B-B14F-4D97-AF65-F5344CB8AC3E}">
        <p14:creationId xmlns:p14="http://schemas.microsoft.com/office/powerpoint/2010/main" val="3107629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Governments like power</a:t>
            </a:r>
            <a:endParaRPr lang="en-US" dirty="0"/>
          </a:p>
        </p:txBody>
      </p:sp>
      <p:sp>
        <p:nvSpPr>
          <p:cNvPr id="3" name="Content Placeholder 2"/>
          <p:cNvSpPr>
            <a:spLocks noGrp="1"/>
          </p:cNvSpPr>
          <p:nvPr>
            <p:ph idx="1"/>
          </p:nvPr>
        </p:nvSpPr>
        <p:spPr/>
        <p:txBody>
          <a:bodyPr/>
          <a:lstStyle/>
          <a:p>
            <a:r>
              <a:rPr lang="en-US" dirty="0" smtClean="0"/>
              <a:t>Governments have a few levers to control inflation</a:t>
            </a:r>
          </a:p>
          <a:p>
            <a:pPr lvl="1"/>
            <a:r>
              <a:rPr lang="en-US" dirty="0" smtClean="0"/>
              <a:t>Interest rates</a:t>
            </a:r>
          </a:p>
          <a:p>
            <a:pPr lvl="1"/>
            <a:r>
              <a:rPr lang="en-US" dirty="0" smtClean="0"/>
              <a:t>Trade policy</a:t>
            </a:r>
          </a:p>
          <a:p>
            <a:r>
              <a:rPr lang="en-US" dirty="0" smtClean="0"/>
              <a:t>Deflation is terrifying</a:t>
            </a:r>
          </a:p>
          <a:p>
            <a:pPr lvl="1"/>
            <a:r>
              <a:rPr lang="en-US" dirty="0" smtClean="0"/>
              <a:t>Tax on investment</a:t>
            </a:r>
          </a:p>
          <a:p>
            <a:r>
              <a:rPr lang="en-US" dirty="0" smtClean="0"/>
              <a:t>Hyper inflation is terrifying</a:t>
            </a:r>
          </a:p>
          <a:p>
            <a:pPr lvl="1"/>
            <a:r>
              <a:rPr lang="en-US" dirty="0" smtClean="0"/>
              <a:t>Loss of confidence in the future value of currency</a:t>
            </a:r>
          </a:p>
          <a:p>
            <a:r>
              <a:rPr lang="en-US" dirty="0" smtClean="0"/>
              <a:t>Government will work really, really hard to keep inflation low-but-positive</a:t>
            </a:r>
          </a:p>
          <a:p>
            <a:endParaRPr lang="en-US" dirty="0"/>
          </a:p>
        </p:txBody>
      </p:sp>
    </p:spTree>
    <p:extLst>
      <p:ext uri="{BB962C8B-B14F-4D97-AF65-F5344CB8AC3E}">
        <p14:creationId xmlns:p14="http://schemas.microsoft.com/office/powerpoint/2010/main" val="197744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1739</TotalTime>
  <Words>1083</Words>
  <Application>Microsoft Macintosh PowerPoint</Application>
  <PresentationFormat>On-screen Show (4:3)</PresentationFormat>
  <Paragraphs>105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Bitcoin</vt:lpstr>
      <vt:lpstr>The good old days</vt:lpstr>
      <vt:lpstr>Sheep are ba-a-a-ad</vt:lpstr>
      <vt:lpstr>Gold is Au-ful</vt:lpstr>
      <vt:lpstr>Counterfeiting Sheep</vt:lpstr>
      <vt:lpstr>Why the gold standard is terrible (maybe)</vt:lpstr>
      <vt:lpstr>Solution: The Imaginary Standard!</vt:lpstr>
      <vt:lpstr>This is not the currency you're looking for</vt:lpstr>
      <vt:lpstr>Also: Governments like power</vt:lpstr>
      <vt:lpstr>Digital Banking</vt:lpstr>
      <vt:lpstr>Enter Bitcoin</vt:lpstr>
      <vt:lpstr>Public-Private Key Cryptography</vt:lpstr>
      <vt:lpstr>How Bitcoin Works</vt:lpstr>
      <vt:lpstr>Implications</vt:lpstr>
      <vt:lpstr>That's a big IFF…</vt:lpstr>
      <vt:lpstr>Turns out this isn't even the biggest problem</vt:lpstr>
      <vt:lpstr>…But it turns out THIS isn't even the biggest problem!</vt:lpstr>
      <vt:lpstr>A riddle!</vt:lpstr>
      <vt:lpstr>A riddle!</vt:lpstr>
      <vt:lpstr>Risks</vt:lpstr>
    </vt:vector>
  </TitlesOfParts>
  <Company>Chicago Booth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dc:title>
  <dc:creator>Jake Walker</dc:creator>
  <cp:lastModifiedBy>Jake Walker</cp:lastModifiedBy>
  <cp:revision>16</cp:revision>
  <dcterms:created xsi:type="dcterms:W3CDTF">2015-02-10T17:46:52Z</dcterms:created>
  <dcterms:modified xsi:type="dcterms:W3CDTF">2015-02-11T22:46:06Z</dcterms:modified>
</cp:coreProperties>
</file>