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88" r:id="rId6"/>
    <p:sldId id="289" r:id="rId7"/>
    <p:sldId id="262" r:id="rId8"/>
    <p:sldId id="263" r:id="rId9"/>
    <p:sldId id="266" r:id="rId10"/>
    <p:sldId id="267" r:id="rId11"/>
    <p:sldId id="268" r:id="rId12"/>
    <p:sldId id="269" r:id="rId13"/>
    <p:sldId id="270" r:id="rId14"/>
    <p:sldId id="290" r:id="rId15"/>
    <p:sldId id="264" r:id="rId16"/>
    <p:sldId id="265" r:id="rId17"/>
    <p:sldId id="271" r:id="rId18"/>
    <p:sldId id="272" r:id="rId19"/>
    <p:sldId id="273" r:id="rId20"/>
    <p:sldId id="278" r:id="rId21"/>
    <p:sldId id="281" r:id="rId22"/>
    <p:sldId id="277" r:id="rId23"/>
    <p:sldId id="284" r:id="rId24"/>
    <p:sldId id="275" r:id="rId25"/>
    <p:sldId id="282" r:id="rId26"/>
    <p:sldId id="283" r:id="rId27"/>
    <p:sldId id="286" r:id="rId28"/>
    <p:sldId id="274" r:id="rId29"/>
    <p:sldId id="287" r:id="rId30"/>
    <p:sldId id="27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dc.gov/nchs/covid19/pulse/mental-health.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3600" dirty="0">
                <a:solidFill>
                  <a:schemeClr val="tx1"/>
                </a:solidFill>
              </a:rPr>
              <a:t>Statistical</a:t>
            </a:r>
            <a:r>
              <a:rPr lang="en-US" sz="4400" dirty="0">
                <a:solidFill>
                  <a:schemeClr val="tx1"/>
                </a:solidFill>
              </a:rPr>
              <a:t> </a:t>
            </a:r>
            <a:r>
              <a:rPr lang="en-US" sz="3600" dirty="0">
                <a:solidFill>
                  <a:schemeClr val="tx1"/>
                </a:solidFill>
              </a:rPr>
              <a:t>analysis of Anxiety in wake of COVID-19</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Jacob Walter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9F3-F27D-4651-96CE-F754B8060EFE}"/>
              </a:ext>
            </a:extLst>
          </p:cNvPr>
          <p:cNvSpPr>
            <a:spLocks noGrp="1"/>
          </p:cNvSpPr>
          <p:nvPr>
            <p:ph type="title"/>
          </p:nvPr>
        </p:nvSpPr>
        <p:spPr>
          <a:xfrm>
            <a:off x="954157" y="404055"/>
            <a:ext cx="10171043" cy="1371600"/>
          </a:xfrm>
        </p:spPr>
        <p:txBody>
          <a:bodyPr/>
          <a:lstStyle/>
          <a:p>
            <a:r>
              <a:rPr lang="en-US" dirty="0"/>
              <a:t>Summary Statistics for Age</a:t>
            </a:r>
          </a:p>
        </p:txBody>
      </p:sp>
      <p:sp>
        <p:nvSpPr>
          <p:cNvPr id="3" name="Content Placeholder 2">
            <a:extLst>
              <a:ext uri="{FF2B5EF4-FFF2-40B4-BE49-F238E27FC236}">
                <a16:creationId xmlns:a16="http://schemas.microsoft.com/office/drawing/2014/main" id="{AA199C9D-CCA6-4C9B-B1CF-0CB93032B5F3}"/>
              </a:ext>
            </a:extLst>
          </p:cNvPr>
          <p:cNvSpPr>
            <a:spLocks noGrp="1"/>
          </p:cNvSpPr>
          <p:nvPr>
            <p:ph idx="1"/>
          </p:nvPr>
        </p:nvSpPr>
        <p:spPr>
          <a:xfrm>
            <a:off x="1066800" y="1427123"/>
            <a:ext cx="3929270" cy="348532"/>
          </a:xfrm>
        </p:spPr>
        <p:txBody>
          <a:bodyPr/>
          <a:lstStyle/>
          <a:p>
            <a:pPr marL="0" indent="0">
              <a:buNone/>
            </a:pPr>
            <a:r>
              <a:rPr lang="en-US" dirty="0"/>
              <a:t>After the data was cleaned and sorted</a:t>
            </a:r>
          </a:p>
        </p:txBody>
      </p:sp>
      <p:pic>
        <p:nvPicPr>
          <p:cNvPr id="6" name="Picture 5">
            <a:extLst>
              <a:ext uri="{FF2B5EF4-FFF2-40B4-BE49-F238E27FC236}">
                <a16:creationId xmlns:a16="http://schemas.microsoft.com/office/drawing/2014/main" id="{9749BE8F-E320-4E19-B1F9-5EFF18B8BA65}"/>
              </a:ext>
            </a:extLst>
          </p:cNvPr>
          <p:cNvPicPr>
            <a:picLocks noChangeAspect="1"/>
          </p:cNvPicPr>
          <p:nvPr/>
        </p:nvPicPr>
        <p:blipFill>
          <a:blip r:embed="rId2"/>
          <a:stretch>
            <a:fillRect/>
          </a:stretch>
        </p:blipFill>
        <p:spPr>
          <a:xfrm>
            <a:off x="8807933" y="404055"/>
            <a:ext cx="1767302" cy="1477614"/>
          </a:xfrm>
          <a:prstGeom prst="rect">
            <a:avLst/>
          </a:prstGeom>
        </p:spPr>
      </p:pic>
      <p:pic>
        <p:nvPicPr>
          <p:cNvPr id="7" name="Picture 6">
            <a:extLst>
              <a:ext uri="{FF2B5EF4-FFF2-40B4-BE49-F238E27FC236}">
                <a16:creationId xmlns:a16="http://schemas.microsoft.com/office/drawing/2014/main" id="{450EE3F0-F387-4EAD-BED6-7E71D8A74AEE}"/>
              </a:ext>
            </a:extLst>
          </p:cNvPr>
          <p:cNvPicPr>
            <a:picLocks noChangeAspect="1"/>
          </p:cNvPicPr>
          <p:nvPr/>
        </p:nvPicPr>
        <p:blipFill>
          <a:blip r:embed="rId3"/>
          <a:stretch>
            <a:fillRect/>
          </a:stretch>
        </p:blipFill>
        <p:spPr>
          <a:xfrm>
            <a:off x="371059" y="1881669"/>
            <a:ext cx="5552663" cy="4572276"/>
          </a:xfrm>
          <a:prstGeom prst="rect">
            <a:avLst/>
          </a:prstGeom>
        </p:spPr>
      </p:pic>
      <p:pic>
        <p:nvPicPr>
          <p:cNvPr id="9" name="Picture 8">
            <a:extLst>
              <a:ext uri="{FF2B5EF4-FFF2-40B4-BE49-F238E27FC236}">
                <a16:creationId xmlns:a16="http://schemas.microsoft.com/office/drawing/2014/main" id="{B5A23560-9FA2-4B7A-8DDD-13F2C8E98288}"/>
              </a:ext>
            </a:extLst>
          </p:cNvPr>
          <p:cNvPicPr>
            <a:picLocks noChangeAspect="1"/>
          </p:cNvPicPr>
          <p:nvPr/>
        </p:nvPicPr>
        <p:blipFill>
          <a:blip r:embed="rId4"/>
          <a:stretch>
            <a:fillRect/>
          </a:stretch>
        </p:blipFill>
        <p:spPr>
          <a:xfrm>
            <a:off x="5923722" y="1881669"/>
            <a:ext cx="5897219" cy="4572276"/>
          </a:xfrm>
          <a:prstGeom prst="rect">
            <a:avLst/>
          </a:prstGeom>
        </p:spPr>
      </p:pic>
      <p:pic>
        <p:nvPicPr>
          <p:cNvPr id="10" name="Picture 9">
            <a:extLst>
              <a:ext uri="{FF2B5EF4-FFF2-40B4-BE49-F238E27FC236}">
                <a16:creationId xmlns:a16="http://schemas.microsoft.com/office/drawing/2014/main" id="{82F41E68-C237-44BD-802B-76BCF744EE64}"/>
              </a:ext>
            </a:extLst>
          </p:cNvPr>
          <p:cNvPicPr>
            <a:picLocks noChangeAspect="1"/>
          </p:cNvPicPr>
          <p:nvPr/>
        </p:nvPicPr>
        <p:blipFill>
          <a:blip r:embed="rId5"/>
          <a:stretch>
            <a:fillRect/>
          </a:stretch>
        </p:blipFill>
        <p:spPr>
          <a:xfrm>
            <a:off x="7315200" y="1427123"/>
            <a:ext cx="1492733" cy="450491"/>
          </a:xfrm>
          <a:prstGeom prst="rect">
            <a:avLst/>
          </a:prstGeom>
        </p:spPr>
      </p:pic>
    </p:spTree>
    <p:extLst>
      <p:ext uri="{BB962C8B-B14F-4D97-AF65-F5344CB8AC3E}">
        <p14:creationId xmlns:p14="http://schemas.microsoft.com/office/powerpoint/2010/main" val="129247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A6C1-78BA-4C2F-B884-CCB5696D0459}"/>
              </a:ext>
            </a:extLst>
          </p:cNvPr>
          <p:cNvSpPr>
            <a:spLocks noGrp="1"/>
          </p:cNvSpPr>
          <p:nvPr>
            <p:ph type="title"/>
          </p:nvPr>
        </p:nvSpPr>
        <p:spPr>
          <a:xfrm>
            <a:off x="1066800" y="417307"/>
            <a:ext cx="10058400" cy="1371600"/>
          </a:xfrm>
        </p:spPr>
        <p:txBody>
          <a:bodyPr/>
          <a:lstStyle/>
          <a:p>
            <a:r>
              <a:rPr lang="en-US" dirty="0"/>
              <a:t>Research Questions</a:t>
            </a:r>
          </a:p>
        </p:txBody>
      </p:sp>
      <p:sp>
        <p:nvSpPr>
          <p:cNvPr id="3" name="Content Placeholder 2">
            <a:extLst>
              <a:ext uri="{FF2B5EF4-FFF2-40B4-BE49-F238E27FC236}">
                <a16:creationId xmlns:a16="http://schemas.microsoft.com/office/drawing/2014/main" id="{7721BCBC-1C23-444E-BCF0-AD1116D7926C}"/>
              </a:ext>
            </a:extLst>
          </p:cNvPr>
          <p:cNvSpPr>
            <a:spLocks noGrp="1"/>
          </p:cNvSpPr>
          <p:nvPr>
            <p:ph idx="1"/>
          </p:nvPr>
        </p:nvSpPr>
        <p:spPr>
          <a:xfrm>
            <a:off x="1066800" y="1563757"/>
            <a:ext cx="10058400" cy="4521509"/>
          </a:xfrm>
        </p:spPr>
        <p:txBody>
          <a:bodyPr>
            <a:normAutofit/>
          </a:bodyPr>
          <a:lstStyle/>
          <a:p>
            <a:pPr marL="342900" indent="-342900">
              <a:buFont typeface="+mj-lt"/>
              <a:buAutoNum type="arabicPeriod"/>
            </a:pPr>
            <a:r>
              <a:rPr lang="en-US" sz="2400" b="1" dirty="0"/>
              <a:t>What group (sex, education, age) had the largest effect on anxiety due to COVID-19?</a:t>
            </a:r>
          </a:p>
          <a:p>
            <a:pPr marL="342900" indent="-342900">
              <a:buFont typeface="+mj-lt"/>
              <a:buAutoNum type="arabicPeriod"/>
            </a:pPr>
            <a:r>
              <a:rPr lang="en-US" sz="2400" b="1" dirty="0"/>
              <a:t>What subgroup (within sex, education, age) had the largest effect on anxiety due to COVID-19?</a:t>
            </a:r>
          </a:p>
          <a:p>
            <a:pPr marL="342900" indent="-342900">
              <a:buFont typeface="+mj-lt"/>
              <a:buAutoNum type="arabicPeriod"/>
            </a:pPr>
            <a:r>
              <a:rPr lang="en-US" sz="2400" b="1" dirty="0"/>
              <a:t>How have reported anxiety (GAD-2) scores changed over the course of time?</a:t>
            </a:r>
          </a:p>
        </p:txBody>
      </p:sp>
    </p:spTree>
    <p:extLst>
      <p:ext uri="{BB962C8B-B14F-4D97-AF65-F5344CB8AC3E}">
        <p14:creationId xmlns:p14="http://schemas.microsoft.com/office/powerpoint/2010/main" val="119217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4670-B0DA-4A82-BF2D-6E0ED87687AE}"/>
              </a:ext>
            </a:extLst>
          </p:cNvPr>
          <p:cNvSpPr>
            <a:spLocks noGrp="1"/>
          </p:cNvSpPr>
          <p:nvPr>
            <p:ph type="title"/>
          </p:nvPr>
        </p:nvSpPr>
        <p:spPr>
          <a:xfrm>
            <a:off x="1066800" y="390801"/>
            <a:ext cx="10058400" cy="1504259"/>
          </a:xfrm>
        </p:spPr>
        <p:txBody>
          <a:bodyPr>
            <a:normAutofit fontScale="90000"/>
          </a:bodyPr>
          <a:lstStyle/>
          <a:p>
            <a:r>
              <a:rPr lang="en-US" dirty="0"/>
              <a:t>What group (sex, education, age) had the largest effect on anxiety due to COVID-19?</a:t>
            </a:r>
          </a:p>
        </p:txBody>
      </p:sp>
      <p:sp>
        <p:nvSpPr>
          <p:cNvPr id="3" name="Content Placeholder 2">
            <a:extLst>
              <a:ext uri="{FF2B5EF4-FFF2-40B4-BE49-F238E27FC236}">
                <a16:creationId xmlns:a16="http://schemas.microsoft.com/office/drawing/2014/main" id="{9B00D938-A7C9-4D51-9637-E41DEBAC35CE}"/>
              </a:ext>
            </a:extLst>
          </p:cNvPr>
          <p:cNvSpPr>
            <a:spLocks noGrp="1"/>
          </p:cNvSpPr>
          <p:nvPr>
            <p:ph idx="1"/>
          </p:nvPr>
        </p:nvSpPr>
        <p:spPr>
          <a:xfrm>
            <a:off x="1066800" y="1895059"/>
            <a:ext cx="10058400" cy="4465983"/>
          </a:xfrm>
        </p:spPr>
        <p:txBody>
          <a:bodyPr>
            <a:normAutofit/>
          </a:bodyPr>
          <a:lstStyle/>
          <a:p>
            <a:pPr marL="0" indent="0">
              <a:buNone/>
            </a:pPr>
            <a:r>
              <a:rPr lang="en-US" sz="1800" i="1" dirty="0"/>
              <a:t>Hypothesis</a:t>
            </a:r>
            <a:r>
              <a:rPr lang="en-US" sz="1800" dirty="0"/>
              <a:t>: Age and education level will have a significant affect on COVID-19 related anxiety, while sex will not.</a:t>
            </a:r>
          </a:p>
          <a:p>
            <a:pPr marL="0" indent="0">
              <a:buNone/>
            </a:pPr>
            <a:r>
              <a:rPr lang="en-US" sz="1800" i="1" dirty="0"/>
              <a:t>Null Hypothesis</a:t>
            </a:r>
            <a:r>
              <a:rPr lang="en-US" sz="1800" dirty="0"/>
              <a:t>: Age and education level will not have a significant affect on COVID-19 related anxiety, while sex will.</a:t>
            </a:r>
          </a:p>
          <a:p>
            <a:pPr marL="0" indent="0">
              <a:buNone/>
            </a:pPr>
            <a:r>
              <a:rPr lang="en-US" sz="1800" dirty="0"/>
              <a:t>The variables are:</a:t>
            </a:r>
          </a:p>
          <a:p>
            <a:r>
              <a:rPr lang="en-US" sz="1800" dirty="0"/>
              <a:t>National GAD-2 Scores</a:t>
            </a:r>
          </a:p>
          <a:p>
            <a:r>
              <a:rPr lang="en-US" sz="1800" dirty="0"/>
              <a:t>Average Sex GAD-2 Scores</a:t>
            </a:r>
          </a:p>
          <a:p>
            <a:r>
              <a:rPr lang="en-US" sz="1800" dirty="0"/>
              <a:t>Average Education Level GAD-2 Scores</a:t>
            </a:r>
          </a:p>
          <a:p>
            <a:r>
              <a:rPr lang="en-US" sz="1800" dirty="0"/>
              <a:t>Average Age GAD-2 Scores</a:t>
            </a:r>
          </a:p>
          <a:p>
            <a:pPr marL="0" indent="0">
              <a:buNone/>
            </a:pPr>
            <a:r>
              <a:rPr lang="en-US" sz="1800" dirty="0"/>
              <a:t>Statistical test that will be used are density plots, Q-Q graphs (including Q-Q plot lines), Shapiro Wilk test, F-test, t-test, and correlation and scatterplot matrices.  </a:t>
            </a:r>
          </a:p>
          <a:p>
            <a:pPr marL="0" indent="0">
              <a:buNone/>
            </a:pPr>
            <a:endParaRPr lang="en-US" sz="1800" dirty="0"/>
          </a:p>
        </p:txBody>
      </p:sp>
    </p:spTree>
    <p:extLst>
      <p:ext uri="{BB962C8B-B14F-4D97-AF65-F5344CB8AC3E}">
        <p14:creationId xmlns:p14="http://schemas.microsoft.com/office/powerpoint/2010/main" val="3494451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6A2C-798E-476D-AC55-03107A758D50}"/>
              </a:ext>
            </a:extLst>
          </p:cNvPr>
          <p:cNvSpPr>
            <a:spLocks noGrp="1"/>
          </p:cNvSpPr>
          <p:nvPr>
            <p:ph type="title"/>
          </p:nvPr>
        </p:nvSpPr>
        <p:spPr>
          <a:xfrm>
            <a:off x="1066800" y="404054"/>
            <a:ext cx="10058400" cy="1119946"/>
          </a:xfrm>
        </p:spPr>
        <p:txBody>
          <a:bodyPr/>
          <a:lstStyle/>
          <a:p>
            <a:r>
              <a:rPr lang="en-US" dirty="0"/>
              <a:t>Gender Density and Q-Q Graphs</a:t>
            </a:r>
          </a:p>
        </p:txBody>
      </p:sp>
      <p:pic>
        <p:nvPicPr>
          <p:cNvPr id="4" name="Picture 3">
            <a:extLst>
              <a:ext uri="{FF2B5EF4-FFF2-40B4-BE49-F238E27FC236}">
                <a16:creationId xmlns:a16="http://schemas.microsoft.com/office/drawing/2014/main" id="{43A0FA3E-39A4-44AE-898A-DF347BA2F522}"/>
              </a:ext>
            </a:extLst>
          </p:cNvPr>
          <p:cNvPicPr>
            <a:picLocks noChangeAspect="1"/>
          </p:cNvPicPr>
          <p:nvPr/>
        </p:nvPicPr>
        <p:blipFill>
          <a:blip r:embed="rId2"/>
          <a:stretch>
            <a:fillRect/>
          </a:stretch>
        </p:blipFill>
        <p:spPr>
          <a:xfrm>
            <a:off x="398757" y="1524000"/>
            <a:ext cx="5697243" cy="4055165"/>
          </a:xfrm>
          <a:prstGeom prst="rect">
            <a:avLst/>
          </a:prstGeom>
        </p:spPr>
      </p:pic>
      <p:sp>
        <p:nvSpPr>
          <p:cNvPr id="6" name="TextBox 5">
            <a:extLst>
              <a:ext uri="{FF2B5EF4-FFF2-40B4-BE49-F238E27FC236}">
                <a16:creationId xmlns:a16="http://schemas.microsoft.com/office/drawing/2014/main" id="{1D814AEB-0D5B-42C3-B8AE-56C2DFA1E05A}"/>
              </a:ext>
            </a:extLst>
          </p:cNvPr>
          <p:cNvSpPr txBox="1"/>
          <p:nvPr/>
        </p:nvSpPr>
        <p:spPr>
          <a:xfrm>
            <a:off x="1265583" y="5804452"/>
            <a:ext cx="7030278" cy="369332"/>
          </a:xfrm>
          <a:prstGeom prst="rect">
            <a:avLst/>
          </a:prstGeom>
          <a:noFill/>
        </p:spPr>
        <p:txBody>
          <a:bodyPr wrap="square" rtlCol="0">
            <a:spAutoFit/>
          </a:bodyPr>
          <a:lstStyle/>
          <a:p>
            <a:r>
              <a:rPr lang="en-US" dirty="0"/>
              <a:t>The distribution appears to be almost perfectly bimodal.</a:t>
            </a:r>
          </a:p>
        </p:txBody>
      </p:sp>
      <p:pic>
        <p:nvPicPr>
          <p:cNvPr id="7" name="Picture 6">
            <a:extLst>
              <a:ext uri="{FF2B5EF4-FFF2-40B4-BE49-F238E27FC236}">
                <a16:creationId xmlns:a16="http://schemas.microsoft.com/office/drawing/2014/main" id="{5E627C54-2D60-48AC-B96D-E154C727E3CD}"/>
              </a:ext>
            </a:extLst>
          </p:cNvPr>
          <p:cNvPicPr>
            <a:picLocks noChangeAspect="1"/>
          </p:cNvPicPr>
          <p:nvPr/>
        </p:nvPicPr>
        <p:blipFill>
          <a:blip r:embed="rId3"/>
          <a:stretch>
            <a:fillRect/>
          </a:stretch>
        </p:blipFill>
        <p:spPr>
          <a:xfrm>
            <a:off x="6096000" y="1524000"/>
            <a:ext cx="5697243" cy="4055165"/>
          </a:xfrm>
          <a:prstGeom prst="rect">
            <a:avLst/>
          </a:prstGeom>
        </p:spPr>
      </p:pic>
    </p:spTree>
    <p:extLst>
      <p:ext uri="{BB962C8B-B14F-4D97-AF65-F5344CB8AC3E}">
        <p14:creationId xmlns:p14="http://schemas.microsoft.com/office/powerpoint/2010/main" val="78312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6A2C-798E-476D-AC55-03107A758D50}"/>
              </a:ext>
            </a:extLst>
          </p:cNvPr>
          <p:cNvSpPr>
            <a:spLocks noGrp="1"/>
          </p:cNvSpPr>
          <p:nvPr>
            <p:ph type="title"/>
          </p:nvPr>
        </p:nvSpPr>
        <p:spPr>
          <a:xfrm>
            <a:off x="1066800" y="404054"/>
            <a:ext cx="10058400" cy="1119946"/>
          </a:xfrm>
        </p:spPr>
        <p:txBody>
          <a:bodyPr/>
          <a:lstStyle/>
          <a:p>
            <a:r>
              <a:rPr lang="en-US" dirty="0"/>
              <a:t>Education Density and Q-Q Graphs</a:t>
            </a:r>
          </a:p>
        </p:txBody>
      </p:sp>
      <p:sp>
        <p:nvSpPr>
          <p:cNvPr id="6" name="TextBox 5">
            <a:extLst>
              <a:ext uri="{FF2B5EF4-FFF2-40B4-BE49-F238E27FC236}">
                <a16:creationId xmlns:a16="http://schemas.microsoft.com/office/drawing/2014/main" id="{1D814AEB-0D5B-42C3-B8AE-56C2DFA1E05A}"/>
              </a:ext>
            </a:extLst>
          </p:cNvPr>
          <p:cNvSpPr txBox="1"/>
          <p:nvPr/>
        </p:nvSpPr>
        <p:spPr>
          <a:xfrm>
            <a:off x="1265583" y="5804452"/>
            <a:ext cx="7030278" cy="369332"/>
          </a:xfrm>
          <a:prstGeom prst="rect">
            <a:avLst/>
          </a:prstGeom>
          <a:noFill/>
        </p:spPr>
        <p:txBody>
          <a:bodyPr wrap="square" rtlCol="0">
            <a:spAutoFit/>
          </a:bodyPr>
          <a:lstStyle/>
          <a:p>
            <a:r>
              <a:rPr lang="en-US" dirty="0"/>
              <a:t>The distribution appears to be fairly normally distributed.</a:t>
            </a:r>
          </a:p>
        </p:txBody>
      </p:sp>
      <p:pic>
        <p:nvPicPr>
          <p:cNvPr id="3" name="Picture 2">
            <a:extLst>
              <a:ext uri="{FF2B5EF4-FFF2-40B4-BE49-F238E27FC236}">
                <a16:creationId xmlns:a16="http://schemas.microsoft.com/office/drawing/2014/main" id="{09853F0C-1E3B-4E7C-8183-BA05EADB2E82}"/>
              </a:ext>
            </a:extLst>
          </p:cNvPr>
          <p:cNvPicPr>
            <a:picLocks noChangeAspect="1"/>
          </p:cNvPicPr>
          <p:nvPr/>
        </p:nvPicPr>
        <p:blipFill>
          <a:blip r:embed="rId2"/>
          <a:stretch>
            <a:fillRect/>
          </a:stretch>
        </p:blipFill>
        <p:spPr>
          <a:xfrm>
            <a:off x="398757" y="1524000"/>
            <a:ext cx="5697243" cy="4055165"/>
          </a:xfrm>
          <a:prstGeom prst="rect">
            <a:avLst/>
          </a:prstGeom>
        </p:spPr>
      </p:pic>
      <p:pic>
        <p:nvPicPr>
          <p:cNvPr id="8" name="Picture 7">
            <a:extLst>
              <a:ext uri="{FF2B5EF4-FFF2-40B4-BE49-F238E27FC236}">
                <a16:creationId xmlns:a16="http://schemas.microsoft.com/office/drawing/2014/main" id="{5E7886A7-2404-4695-ADD2-FED0F622C3DF}"/>
              </a:ext>
            </a:extLst>
          </p:cNvPr>
          <p:cNvPicPr>
            <a:picLocks noChangeAspect="1"/>
          </p:cNvPicPr>
          <p:nvPr/>
        </p:nvPicPr>
        <p:blipFill>
          <a:blip r:embed="rId3"/>
          <a:stretch>
            <a:fillRect/>
          </a:stretch>
        </p:blipFill>
        <p:spPr>
          <a:xfrm>
            <a:off x="6096000" y="1524000"/>
            <a:ext cx="5697243" cy="4055165"/>
          </a:xfrm>
          <a:prstGeom prst="rect">
            <a:avLst/>
          </a:prstGeom>
        </p:spPr>
      </p:pic>
    </p:spTree>
    <p:extLst>
      <p:ext uri="{BB962C8B-B14F-4D97-AF65-F5344CB8AC3E}">
        <p14:creationId xmlns:p14="http://schemas.microsoft.com/office/powerpoint/2010/main" val="424872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6A2C-798E-476D-AC55-03107A758D50}"/>
              </a:ext>
            </a:extLst>
          </p:cNvPr>
          <p:cNvSpPr>
            <a:spLocks noGrp="1"/>
          </p:cNvSpPr>
          <p:nvPr>
            <p:ph type="title"/>
          </p:nvPr>
        </p:nvSpPr>
        <p:spPr>
          <a:xfrm>
            <a:off x="1066800" y="404054"/>
            <a:ext cx="10058400" cy="1119946"/>
          </a:xfrm>
        </p:spPr>
        <p:txBody>
          <a:bodyPr/>
          <a:lstStyle/>
          <a:p>
            <a:r>
              <a:rPr lang="en-US" dirty="0"/>
              <a:t>Age Density and Q-Q Graphs</a:t>
            </a:r>
          </a:p>
        </p:txBody>
      </p:sp>
      <p:sp>
        <p:nvSpPr>
          <p:cNvPr id="6" name="TextBox 5">
            <a:extLst>
              <a:ext uri="{FF2B5EF4-FFF2-40B4-BE49-F238E27FC236}">
                <a16:creationId xmlns:a16="http://schemas.microsoft.com/office/drawing/2014/main" id="{1D814AEB-0D5B-42C3-B8AE-56C2DFA1E05A}"/>
              </a:ext>
            </a:extLst>
          </p:cNvPr>
          <p:cNvSpPr txBox="1"/>
          <p:nvPr/>
        </p:nvSpPr>
        <p:spPr>
          <a:xfrm>
            <a:off x="1477618" y="5685183"/>
            <a:ext cx="7030278" cy="646331"/>
          </a:xfrm>
          <a:prstGeom prst="rect">
            <a:avLst/>
          </a:prstGeom>
          <a:noFill/>
        </p:spPr>
        <p:txBody>
          <a:bodyPr wrap="square" rtlCol="0">
            <a:spAutoFit/>
          </a:bodyPr>
          <a:lstStyle/>
          <a:p>
            <a:r>
              <a:rPr lang="en-US" dirty="0"/>
              <a:t>The distribution appears to be bimodal, with a higher peak in the 30 – 40 range of values.</a:t>
            </a:r>
          </a:p>
        </p:txBody>
      </p:sp>
      <p:pic>
        <p:nvPicPr>
          <p:cNvPr id="3" name="Picture 2">
            <a:extLst>
              <a:ext uri="{FF2B5EF4-FFF2-40B4-BE49-F238E27FC236}">
                <a16:creationId xmlns:a16="http://schemas.microsoft.com/office/drawing/2014/main" id="{02709BE1-F19F-47C0-A8DF-52AA0FF59EDB}"/>
              </a:ext>
            </a:extLst>
          </p:cNvPr>
          <p:cNvPicPr>
            <a:picLocks noChangeAspect="1"/>
          </p:cNvPicPr>
          <p:nvPr/>
        </p:nvPicPr>
        <p:blipFill>
          <a:blip r:embed="rId2"/>
          <a:stretch>
            <a:fillRect/>
          </a:stretch>
        </p:blipFill>
        <p:spPr>
          <a:xfrm>
            <a:off x="398757" y="1524000"/>
            <a:ext cx="5697243" cy="4055165"/>
          </a:xfrm>
          <a:prstGeom prst="rect">
            <a:avLst/>
          </a:prstGeom>
        </p:spPr>
      </p:pic>
      <p:pic>
        <p:nvPicPr>
          <p:cNvPr id="8" name="Picture 7">
            <a:extLst>
              <a:ext uri="{FF2B5EF4-FFF2-40B4-BE49-F238E27FC236}">
                <a16:creationId xmlns:a16="http://schemas.microsoft.com/office/drawing/2014/main" id="{AAD17B72-7A87-478B-88FA-8E66357E50A5}"/>
              </a:ext>
            </a:extLst>
          </p:cNvPr>
          <p:cNvPicPr>
            <a:picLocks noChangeAspect="1"/>
          </p:cNvPicPr>
          <p:nvPr/>
        </p:nvPicPr>
        <p:blipFill>
          <a:blip r:embed="rId3"/>
          <a:stretch>
            <a:fillRect/>
          </a:stretch>
        </p:blipFill>
        <p:spPr>
          <a:xfrm>
            <a:off x="6096000" y="1524000"/>
            <a:ext cx="5697243" cy="4055165"/>
          </a:xfrm>
          <a:prstGeom prst="rect">
            <a:avLst/>
          </a:prstGeom>
        </p:spPr>
      </p:pic>
    </p:spTree>
    <p:extLst>
      <p:ext uri="{BB962C8B-B14F-4D97-AF65-F5344CB8AC3E}">
        <p14:creationId xmlns:p14="http://schemas.microsoft.com/office/powerpoint/2010/main" val="365122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6A2C-798E-476D-AC55-03107A758D50}"/>
              </a:ext>
            </a:extLst>
          </p:cNvPr>
          <p:cNvSpPr>
            <a:spLocks noGrp="1"/>
          </p:cNvSpPr>
          <p:nvPr>
            <p:ph type="title"/>
          </p:nvPr>
        </p:nvSpPr>
        <p:spPr>
          <a:xfrm>
            <a:off x="1066800" y="404054"/>
            <a:ext cx="10058400" cy="1119946"/>
          </a:xfrm>
        </p:spPr>
        <p:txBody>
          <a:bodyPr/>
          <a:lstStyle/>
          <a:p>
            <a:r>
              <a:rPr lang="en-US" dirty="0"/>
              <a:t>Shapiro-Wilk Test for Normality</a:t>
            </a:r>
          </a:p>
        </p:txBody>
      </p:sp>
      <p:sp>
        <p:nvSpPr>
          <p:cNvPr id="6" name="TextBox 5">
            <a:extLst>
              <a:ext uri="{FF2B5EF4-FFF2-40B4-BE49-F238E27FC236}">
                <a16:creationId xmlns:a16="http://schemas.microsoft.com/office/drawing/2014/main" id="{1D814AEB-0D5B-42C3-B8AE-56C2DFA1E05A}"/>
              </a:ext>
            </a:extLst>
          </p:cNvPr>
          <p:cNvSpPr txBox="1"/>
          <p:nvPr/>
        </p:nvSpPr>
        <p:spPr>
          <a:xfrm>
            <a:off x="2407548" y="3429000"/>
            <a:ext cx="7030278" cy="2308324"/>
          </a:xfrm>
          <a:prstGeom prst="rect">
            <a:avLst/>
          </a:prstGeom>
          <a:noFill/>
        </p:spPr>
        <p:txBody>
          <a:bodyPr wrap="square" rtlCol="0">
            <a:spAutoFit/>
          </a:bodyPr>
          <a:lstStyle/>
          <a:p>
            <a:r>
              <a:rPr lang="en-US" dirty="0"/>
              <a:t>The Shapiro-Wilk test showed that the entire sample, and the education sample were normally distributed (given a p-value above 0.05), and the gender and age samples were not normally distributed. This was predictable, given each samples density plot and q-q plot in the previous slides. </a:t>
            </a:r>
          </a:p>
          <a:p>
            <a:endParaRPr lang="en-US" dirty="0"/>
          </a:p>
          <a:p>
            <a:r>
              <a:rPr lang="en-US" dirty="0"/>
              <a:t>The average values across sex, education, and age were taken and each distribution was normally distributed. </a:t>
            </a:r>
          </a:p>
        </p:txBody>
      </p:sp>
      <p:pic>
        <p:nvPicPr>
          <p:cNvPr id="4" name="Picture 3">
            <a:extLst>
              <a:ext uri="{FF2B5EF4-FFF2-40B4-BE49-F238E27FC236}">
                <a16:creationId xmlns:a16="http://schemas.microsoft.com/office/drawing/2014/main" id="{052DBA83-3380-45DA-AEB9-753E17A4FF05}"/>
              </a:ext>
            </a:extLst>
          </p:cNvPr>
          <p:cNvPicPr>
            <a:picLocks noChangeAspect="1"/>
          </p:cNvPicPr>
          <p:nvPr/>
        </p:nvPicPr>
        <p:blipFill>
          <a:blip r:embed="rId2"/>
          <a:stretch>
            <a:fillRect/>
          </a:stretch>
        </p:blipFill>
        <p:spPr>
          <a:xfrm>
            <a:off x="514557" y="2003985"/>
            <a:ext cx="2867025" cy="991005"/>
          </a:xfrm>
          <a:prstGeom prst="rect">
            <a:avLst/>
          </a:prstGeom>
        </p:spPr>
      </p:pic>
      <p:sp>
        <p:nvSpPr>
          <p:cNvPr id="5" name="TextBox 4">
            <a:extLst>
              <a:ext uri="{FF2B5EF4-FFF2-40B4-BE49-F238E27FC236}">
                <a16:creationId xmlns:a16="http://schemas.microsoft.com/office/drawing/2014/main" id="{4F71A2D1-AA9A-4328-9F43-56DAE211C96E}"/>
              </a:ext>
            </a:extLst>
          </p:cNvPr>
          <p:cNvSpPr txBox="1"/>
          <p:nvPr/>
        </p:nvSpPr>
        <p:spPr>
          <a:xfrm>
            <a:off x="514558" y="1438769"/>
            <a:ext cx="2867025" cy="369332"/>
          </a:xfrm>
          <a:prstGeom prst="rect">
            <a:avLst/>
          </a:prstGeom>
          <a:noFill/>
        </p:spPr>
        <p:txBody>
          <a:bodyPr wrap="square" rtlCol="0">
            <a:spAutoFit/>
          </a:bodyPr>
          <a:lstStyle/>
          <a:p>
            <a:r>
              <a:rPr lang="en-US" dirty="0"/>
              <a:t>For the entire sample </a:t>
            </a:r>
          </a:p>
        </p:txBody>
      </p:sp>
      <p:sp>
        <p:nvSpPr>
          <p:cNvPr id="8" name="TextBox 7">
            <a:extLst>
              <a:ext uri="{FF2B5EF4-FFF2-40B4-BE49-F238E27FC236}">
                <a16:creationId xmlns:a16="http://schemas.microsoft.com/office/drawing/2014/main" id="{CE688403-691C-425A-9255-9B059685E8DC}"/>
              </a:ext>
            </a:extLst>
          </p:cNvPr>
          <p:cNvSpPr txBox="1"/>
          <p:nvPr/>
        </p:nvSpPr>
        <p:spPr>
          <a:xfrm>
            <a:off x="3381583" y="1438769"/>
            <a:ext cx="2867025" cy="369332"/>
          </a:xfrm>
          <a:prstGeom prst="rect">
            <a:avLst/>
          </a:prstGeom>
          <a:noFill/>
        </p:spPr>
        <p:txBody>
          <a:bodyPr wrap="square" rtlCol="0">
            <a:spAutoFit/>
          </a:bodyPr>
          <a:lstStyle/>
          <a:p>
            <a:r>
              <a:rPr lang="en-US" dirty="0"/>
              <a:t>For the gender sample</a:t>
            </a:r>
          </a:p>
        </p:txBody>
      </p:sp>
      <p:sp>
        <p:nvSpPr>
          <p:cNvPr id="9" name="TextBox 8">
            <a:extLst>
              <a:ext uri="{FF2B5EF4-FFF2-40B4-BE49-F238E27FC236}">
                <a16:creationId xmlns:a16="http://schemas.microsoft.com/office/drawing/2014/main" id="{0F3C8FCC-2E90-4965-AB17-96D56754E260}"/>
              </a:ext>
            </a:extLst>
          </p:cNvPr>
          <p:cNvSpPr txBox="1"/>
          <p:nvPr/>
        </p:nvSpPr>
        <p:spPr>
          <a:xfrm>
            <a:off x="6124577" y="1450183"/>
            <a:ext cx="3151945" cy="369332"/>
          </a:xfrm>
          <a:prstGeom prst="rect">
            <a:avLst/>
          </a:prstGeom>
          <a:noFill/>
        </p:spPr>
        <p:txBody>
          <a:bodyPr wrap="square" rtlCol="0">
            <a:spAutoFit/>
          </a:bodyPr>
          <a:lstStyle/>
          <a:p>
            <a:r>
              <a:rPr lang="en-US" dirty="0"/>
              <a:t>For the education sample</a:t>
            </a:r>
          </a:p>
        </p:txBody>
      </p:sp>
      <p:sp>
        <p:nvSpPr>
          <p:cNvPr id="10" name="TextBox 9">
            <a:extLst>
              <a:ext uri="{FF2B5EF4-FFF2-40B4-BE49-F238E27FC236}">
                <a16:creationId xmlns:a16="http://schemas.microsoft.com/office/drawing/2014/main" id="{213DE51F-394F-49CF-BA96-A73E7B7CC644}"/>
              </a:ext>
            </a:extLst>
          </p:cNvPr>
          <p:cNvSpPr txBox="1"/>
          <p:nvPr/>
        </p:nvSpPr>
        <p:spPr>
          <a:xfrm>
            <a:off x="9256332" y="1438769"/>
            <a:ext cx="2867025" cy="369332"/>
          </a:xfrm>
          <a:prstGeom prst="rect">
            <a:avLst/>
          </a:prstGeom>
          <a:noFill/>
        </p:spPr>
        <p:txBody>
          <a:bodyPr wrap="square" rtlCol="0">
            <a:spAutoFit/>
          </a:bodyPr>
          <a:lstStyle/>
          <a:p>
            <a:r>
              <a:rPr lang="en-US" dirty="0"/>
              <a:t>For the age sample</a:t>
            </a:r>
          </a:p>
        </p:txBody>
      </p:sp>
      <p:pic>
        <p:nvPicPr>
          <p:cNvPr id="11" name="Picture 10">
            <a:extLst>
              <a:ext uri="{FF2B5EF4-FFF2-40B4-BE49-F238E27FC236}">
                <a16:creationId xmlns:a16="http://schemas.microsoft.com/office/drawing/2014/main" id="{3C8B430F-3DA2-456D-854E-8A74D1D25E82}"/>
              </a:ext>
            </a:extLst>
          </p:cNvPr>
          <p:cNvPicPr>
            <a:picLocks noChangeAspect="1"/>
          </p:cNvPicPr>
          <p:nvPr/>
        </p:nvPicPr>
        <p:blipFill>
          <a:blip r:embed="rId3"/>
          <a:stretch>
            <a:fillRect/>
          </a:stretch>
        </p:blipFill>
        <p:spPr>
          <a:xfrm>
            <a:off x="3483251" y="2003986"/>
            <a:ext cx="2584174" cy="991005"/>
          </a:xfrm>
          <a:prstGeom prst="rect">
            <a:avLst/>
          </a:prstGeom>
        </p:spPr>
      </p:pic>
      <p:pic>
        <p:nvPicPr>
          <p:cNvPr id="12" name="Picture 11">
            <a:extLst>
              <a:ext uri="{FF2B5EF4-FFF2-40B4-BE49-F238E27FC236}">
                <a16:creationId xmlns:a16="http://schemas.microsoft.com/office/drawing/2014/main" id="{295F00DD-190A-4578-AEB6-2F1CC5E27E1B}"/>
              </a:ext>
            </a:extLst>
          </p:cNvPr>
          <p:cNvPicPr>
            <a:picLocks noChangeAspect="1"/>
          </p:cNvPicPr>
          <p:nvPr/>
        </p:nvPicPr>
        <p:blipFill>
          <a:blip r:embed="rId4"/>
          <a:stretch>
            <a:fillRect/>
          </a:stretch>
        </p:blipFill>
        <p:spPr>
          <a:xfrm>
            <a:off x="6350276" y="2003987"/>
            <a:ext cx="2509010" cy="991003"/>
          </a:xfrm>
          <a:prstGeom prst="rect">
            <a:avLst/>
          </a:prstGeom>
        </p:spPr>
      </p:pic>
      <p:pic>
        <p:nvPicPr>
          <p:cNvPr id="13" name="Picture 12">
            <a:extLst>
              <a:ext uri="{FF2B5EF4-FFF2-40B4-BE49-F238E27FC236}">
                <a16:creationId xmlns:a16="http://schemas.microsoft.com/office/drawing/2014/main" id="{F7E54157-FC49-4136-A8C4-7BF9CF21F468}"/>
              </a:ext>
            </a:extLst>
          </p:cNvPr>
          <p:cNvPicPr>
            <a:picLocks noChangeAspect="1"/>
          </p:cNvPicPr>
          <p:nvPr/>
        </p:nvPicPr>
        <p:blipFill>
          <a:blip r:embed="rId5"/>
          <a:stretch>
            <a:fillRect/>
          </a:stretch>
        </p:blipFill>
        <p:spPr>
          <a:xfrm>
            <a:off x="9093269" y="2003987"/>
            <a:ext cx="2584173" cy="991003"/>
          </a:xfrm>
          <a:prstGeom prst="rect">
            <a:avLst/>
          </a:prstGeom>
        </p:spPr>
      </p:pic>
    </p:spTree>
    <p:extLst>
      <p:ext uri="{BB962C8B-B14F-4D97-AF65-F5344CB8AC3E}">
        <p14:creationId xmlns:p14="http://schemas.microsoft.com/office/powerpoint/2010/main" val="167675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3A56-774E-4210-B50A-7A2A4192173A}"/>
              </a:ext>
            </a:extLst>
          </p:cNvPr>
          <p:cNvSpPr>
            <a:spLocks noGrp="1"/>
          </p:cNvSpPr>
          <p:nvPr>
            <p:ph type="title"/>
          </p:nvPr>
        </p:nvSpPr>
        <p:spPr>
          <a:xfrm>
            <a:off x="1066800" y="384314"/>
            <a:ext cx="10058400" cy="1073425"/>
          </a:xfrm>
        </p:spPr>
        <p:txBody>
          <a:bodyPr/>
          <a:lstStyle/>
          <a:p>
            <a:r>
              <a:rPr lang="en-US" dirty="0"/>
              <a:t>F-tests</a:t>
            </a:r>
          </a:p>
        </p:txBody>
      </p:sp>
      <p:sp>
        <p:nvSpPr>
          <p:cNvPr id="3" name="Content Placeholder 2">
            <a:extLst>
              <a:ext uri="{FF2B5EF4-FFF2-40B4-BE49-F238E27FC236}">
                <a16:creationId xmlns:a16="http://schemas.microsoft.com/office/drawing/2014/main" id="{1ACAED90-2A07-41A3-B46E-C481F9B5E865}"/>
              </a:ext>
            </a:extLst>
          </p:cNvPr>
          <p:cNvSpPr>
            <a:spLocks noGrp="1"/>
          </p:cNvSpPr>
          <p:nvPr>
            <p:ph idx="1"/>
          </p:nvPr>
        </p:nvSpPr>
        <p:spPr>
          <a:xfrm>
            <a:off x="1066800" y="1481096"/>
            <a:ext cx="3650974" cy="295523"/>
          </a:xfrm>
        </p:spPr>
        <p:txBody>
          <a:bodyPr>
            <a:normAutofit fontScale="85000" lnSpcReduction="10000"/>
          </a:bodyPr>
          <a:lstStyle/>
          <a:p>
            <a:pPr marL="0" indent="0">
              <a:buNone/>
            </a:pPr>
            <a:r>
              <a:rPr lang="en-US" dirty="0"/>
              <a:t>Between National Value and Average Sex</a:t>
            </a:r>
          </a:p>
        </p:txBody>
      </p:sp>
      <p:pic>
        <p:nvPicPr>
          <p:cNvPr id="4" name="Picture 3">
            <a:extLst>
              <a:ext uri="{FF2B5EF4-FFF2-40B4-BE49-F238E27FC236}">
                <a16:creationId xmlns:a16="http://schemas.microsoft.com/office/drawing/2014/main" id="{A110C7A0-B6D1-425F-8ECC-D7C5CB82E36E}"/>
              </a:ext>
            </a:extLst>
          </p:cNvPr>
          <p:cNvPicPr>
            <a:picLocks noChangeAspect="1"/>
          </p:cNvPicPr>
          <p:nvPr/>
        </p:nvPicPr>
        <p:blipFill>
          <a:blip r:embed="rId2"/>
          <a:stretch>
            <a:fillRect/>
          </a:stretch>
        </p:blipFill>
        <p:spPr>
          <a:xfrm>
            <a:off x="367540" y="1776619"/>
            <a:ext cx="5291138" cy="2146023"/>
          </a:xfrm>
          <a:prstGeom prst="rect">
            <a:avLst/>
          </a:prstGeom>
        </p:spPr>
      </p:pic>
      <p:sp>
        <p:nvSpPr>
          <p:cNvPr id="5" name="Content Placeholder 2">
            <a:extLst>
              <a:ext uri="{FF2B5EF4-FFF2-40B4-BE49-F238E27FC236}">
                <a16:creationId xmlns:a16="http://schemas.microsoft.com/office/drawing/2014/main" id="{FB31BE91-FF06-41C0-89D7-7BA8DDBECAA5}"/>
              </a:ext>
            </a:extLst>
          </p:cNvPr>
          <p:cNvSpPr txBox="1">
            <a:spLocks/>
          </p:cNvSpPr>
          <p:nvPr/>
        </p:nvSpPr>
        <p:spPr>
          <a:xfrm>
            <a:off x="6891130" y="1457739"/>
            <a:ext cx="4234070" cy="318880"/>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Between National Value and Average Education</a:t>
            </a:r>
          </a:p>
        </p:txBody>
      </p:sp>
      <p:sp>
        <p:nvSpPr>
          <p:cNvPr id="6" name="Content Placeholder 2">
            <a:extLst>
              <a:ext uri="{FF2B5EF4-FFF2-40B4-BE49-F238E27FC236}">
                <a16:creationId xmlns:a16="http://schemas.microsoft.com/office/drawing/2014/main" id="{39C8824F-8F4A-4DB3-89A3-93F057D512B9}"/>
              </a:ext>
            </a:extLst>
          </p:cNvPr>
          <p:cNvSpPr txBox="1">
            <a:spLocks/>
          </p:cNvSpPr>
          <p:nvPr/>
        </p:nvSpPr>
        <p:spPr>
          <a:xfrm>
            <a:off x="940905" y="4070403"/>
            <a:ext cx="3650974" cy="295523"/>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Between National Value and Average Age</a:t>
            </a:r>
          </a:p>
        </p:txBody>
      </p:sp>
      <p:pic>
        <p:nvPicPr>
          <p:cNvPr id="7" name="Picture 6">
            <a:extLst>
              <a:ext uri="{FF2B5EF4-FFF2-40B4-BE49-F238E27FC236}">
                <a16:creationId xmlns:a16="http://schemas.microsoft.com/office/drawing/2014/main" id="{83C5C61A-0980-4A79-99C3-8F2438E4EA1E}"/>
              </a:ext>
            </a:extLst>
          </p:cNvPr>
          <p:cNvPicPr>
            <a:picLocks noChangeAspect="1"/>
          </p:cNvPicPr>
          <p:nvPr/>
        </p:nvPicPr>
        <p:blipFill>
          <a:blip r:embed="rId3"/>
          <a:stretch>
            <a:fillRect/>
          </a:stretch>
        </p:blipFill>
        <p:spPr>
          <a:xfrm>
            <a:off x="6172408" y="1768007"/>
            <a:ext cx="5652052" cy="2146022"/>
          </a:xfrm>
          <a:prstGeom prst="rect">
            <a:avLst/>
          </a:prstGeom>
        </p:spPr>
      </p:pic>
      <p:pic>
        <p:nvPicPr>
          <p:cNvPr id="8" name="Picture 7">
            <a:extLst>
              <a:ext uri="{FF2B5EF4-FFF2-40B4-BE49-F238E27FC236}">
                <a16:creationId xmlns:a16="http://schemas.microsoft.com/office/drawing/2014/main" id="{02E8FC7C-68BF-41EA-80CF-C8201864E2D1}"/>
              </a:ext>
            </a:extLst>
          </p:cNvPr>
          <p:cNvPicPr>
            <a:picLocks noChangeAspect="1"/>
          </p:cNvPicPr>
          <p:nvPr/>
        </p:nvPicPr>
        <p:blipFill>
          <a:blip r:embed="rId4"/>
          <a:stretch>
            <a:fillRect/>
          </a:stretch>
        </p:blipFill>
        <p:spPr>
          <a:xfrm>
            <a:off x="387210" y="4365926"/>
            <a:ext cx="5271468" cy="2107760"/>
          </a:xfrm>
          <a:prstGeom prst="rect">
            <a:avLst/>
          </a:prstGeom>
        </p:spPr>
      </p:pic>
      <p:sp>
        <p:nvSpPr>
          <p:cNvPr id="9" name="TextBox 8">
            <a:extLst>
              <a:ext uri="{FF2B5EF4-FFF2-40B4-BE49-F238E27FC236}">
                <a16:creationId xmlns:a16="http://schemas.microsoft.com/office/drawing/2014/main" id="{17153CB5-A049-468B-8B50-22F04939E90E}"/>
              </a:ext>
            </a:extLst>
          </p:cNvPr>
          <p:cNvSpPr txBox="1"/>
          <p:nvPr/>
        </p:nvSpPr>
        <p:spPr>
          <a:xfrm>
            <a:off x="6374296" y="4218164"/>
            <a:ext cx="4174435" cy="1754326"/>
          </a:xfrm>
          <a:prstGeom prst="rect">
            <a:avLst/>
          </a:prstGeom>
          <a:noFill/>
        </p:spPr>
        <p:txBody>
          <a:bodyPr wrap="square" rtlCol="0">
            <a:spAutoFit/>
          </a:bodyPr>
          <a:lstStyle/>
          <a:p>
            <a:r>
              <a:rPr lang="en-US" dirty="0"/>
              <a:t>Since none of the values are statistically significant, it can be determined that neither sex, education, or age, are statistically different from the national GAD-2 score values. </a:t>
            </a:r>
          </a:p>
        </p:txBody>
      </p:sp>
    </p:spTree>
    <p:extLst>
      <p:ext uri="{BB962C8B-B14F-4D97-AF65-F5344CB8AC3E}">
        <p14:creationId xmlns:p14="http://schemas.microsoft.com/office/powerpoint/2010/main" val="294770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3A56-774E-4210-B50A-7A2A4192173A}"/>
              </a:ext>
            </a:extLst>
          </p:cNvPr>
          <p:cNvSpPr>
            <a:spLocks noGrp="1"/>
          </p:cNvSpPr>
          <p:nvPr>
            <p:ph type="title"/>
          </p:nvPr>
        </p:nvSpPr>
        <p:spPr>
          <a:xfrm>
            <a:off x="1066800" y="384314"/>
            <a:ext cx="10058400" cy="1073425"/>
          </a:xfrm>
        </p:spPr>
        <p:txBody>
          <a:bodyPr/>
          <a:lstStyle/>
          <a:p>
            <a:r>
              <a:rPr lang="en-US" dirty="0"/>
              <a:t>T-tests</a:t>
            </a:r>
          </a:p>
        </p:txBody>
      </p:sp>
      <p:sp>
        <p:nvSpPr>
          <p:cNvPr id="3" name="Content Placeholder 2">
            <a:extLst>
              <a:ext uri="{FF2B5EF4-FFF2-40B4-BE49-F238E27FC236}">
                <a16:creationId xmlns:a16="http://schemas.microsoft.com/office/drawing/2014/main" id="{1ACAED90-2A07-41A3-B46E-C481F9B5E865}"/>
              </a:ext>
            </a:extLst>
          </p:cNvPr>
          <p:cNvSpPr>
            <a:spLocks noGrp="1"/>
          </p:cNvSpPr>
          <p:nvPr>
            <p:ph idx="1"/>
          </p:nvPr>
        </p:nvSpPr>
        <p:spPr>
          <a:xfrm>
            <a:off x="1066800" y="1481096"/>
            <a:ext cx="3650974" cy="295523"/>
          </a:xfrm>
        </p:spPr>
        <p:txBody>
          <a:bodyPr>
            <a:normAutofit fontScale="85000" lnSpcReduction="10000"/>
          </a:bodyPr>
          <a:lstStyle/>
          <a:p>
            <a:pPr marL="0" indent="0">
              <a:buNone/>
            </a:pPr>
            <a:r>
              <a:rPr lang="en-US" dirty="0"/>
              <a:t>Between National Value and Average Sex</a:t>
            </a:r>
          </a:p>
        </p:txBody>
      </p:sp>
      <p:sp>
        <p:nvSpPr>
          <p:cNvPr id="5" name="Content Placeholder 2">
            <a:extLst>
              <a:ext uri="{FF2B5EF4-FFF2-40B4-BE49-F238E27FC236}">
                <a16:creationId xmlns:a16="http://schemas.microsoft.com/office/drawing/2014/main" id="{FB31BE91-FF06-41C0-89D7-7BA8DDBECAA5}"/>
              </a:ext>
            </a:extLst>
          </p:cNvPr>
          <p:cNvSpPr txBox="1">
            <a:spLocks/>
          </p:cNvSpPr>
          <p:nvPr/>
        </p:nvSpPr>
        <p:spPr>
          <a:xfrm>
            <a:off x="6891130" y="1457739"/>
            <a:ext cx="4234070" cy="318880"/>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Between National Value and Average Education</a:t>
            </a:r>
          </a:p>
        </p:txBody>
      </p:sp>
      <p:sp>
        <p:nvSpPr>
          <p:cNvPr id="6" name="Content Placeholder 2">
            <a:extLst>
              <a:ext uri="{FF2B5EF4-FFF2-40B4-BE49-F238E27FC236}">
                <a16:creationId xmlns:a16="http://schemas.microsoft.com/office/drawing/2014/main" id="{39C8824F-8F4A-4DB3-89A3-93F057D512B9}"/>
              </a:ext>
            </a:extLst>
          </p:cNvPr>
          <p:cNvSpPr txBox="1">
            <a:spLocks/>
          </p:cNvSpPr>
          <p:nvPr/>
        </p:nvSpPr>
        <p:spPr>
          <a:xfrm>
            <a:off x="940905" y="4070403"/>
            <a:ext cx="3650974" cy="295523"/>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Between National Value and Average Age</a:t>
            </a:r>
          </a:p>
        </p:txBody>
      </p:sp>
      <p:sp>
        <p:nvSpPr>
          <p:cNvPr id="9" name="TextBox 8">
            <a:extLst>
              <a:ext uri="{FF2B5EF4-FFF2-40B4-BE49-F238E27FC236}">
                <a16:creationId xmlns:a16="http://schemas.microsoft.com/office/drawing/2014/main" id="{17153CB5-A049-468B-8B50-22F04939E90E}"/>
              </a:ext>
            </a:extLst>
          </p:cNvPr>
          <p:cNvSpPr txBox="1"/>
          <p:nvPr/>
        </p:nvSpPr>
        <p:spPr>
          <a:xfrm>
            <a:off x="6400799" y="4218164"/>
            <a:ext cx="4850295" cy="2031325"/>
          </a:xfrm>
          <a:prstGeom prst="rect">
            <a:avLst/>
          </a:prstGeom>
          <a:noFill/>
        </p:spPr>
        <p:txBody>
          <a:bodyPr wrap="square" rtlCol="0">
            <a:spAutoFit/>
          </a:bodyPr>
          <a:lstStyle/>
          <a:p>
            <a:r>
              <a:rPr lang="en-US" dirty="0"/>
              <a:t>Since sex and education did not yield statistically significant results, they are not a significant indicator of national GAD-2 scores. Age; however, yielded very statistically significant results, showing that the age of participants altered the national value of GAD-2 scores.</a:t>
            </a:r>
          </a:p>
        </p:txBody>
      </p:sp>
      <p:pic>
        <p:nvPicPr>
          <p:cNvPr id="10" name="Picture 9">
            <a:extLst>
              <a:ext uri="{FF2B5EF4-FFF2-40B4-BE49-F238E27FC236}">
                <a16:creationId xmlns:a16="http://schemas.microsoft.com/office/drawing/2014/main" id="{CA995540-580A-4629-902A-B150A9A0CEF5}"/>
              </a:ext>
            </a:extLst>
          </p:cNvPr>
          <p:cNvPicPr>
            <a:picLocks noChangeAspect="1"/>
          </p:cNvPicPr>
          <p:nvPr/>
        </p:nvPicPr>
        <p:blipFill>
          <a:blip r:embed="rId2"/>
          <a:stretch>
            <a:fillRect/>
          </a:stretch>
        </p:blipFill>
        <p:spPr>
          <a:xfrm>
            <a:off x="371062" y="1776618"/>
            <a:ext cx="5586620" cy="2159277"/>
          </a:xfrm>
          <a:prstGeom prst="rect">
            <a:avLst/>
          </a:prstGeom>
        </p:spPr>
      </p:pic>
      <p:pic>
        <p:nvPicPr>
          <p:cNvPr id="11" name="Picture 10">
            <a:extLst>
              <a:ext uri="{FF2B5EF4-FFF2-40B4-BE49-F238E27FC236}">
                <a16:creationId xmlns:a16="http://schemas.microsoft.com/office/drawing/2014/main" id="{AE8BF4EE-FBE1-4F72-A93E-1A29C87165F9}"/>
              </a:ext>
            </a:extLst>
          </p:cNvPr>
          <p:cNvPicPr>
            <a:picLocks noChangeAspect="1"/>
          </p:cNvPicPr>
          <p:nvPr/>
        </p:nvPicPr>
        <p:blipFill>
          <a:blip r:embed="rId3"/>
          <a:stretch>
            <a:fillRect/>
          </a:stretch>
        </p:blipFill>
        <p:spPr>
          <a:xfrm>
            <a:off x="6400800" y="1773098"/>
            <a:ext cx="5420137" cy="2159277"/>
          </a:xfrm>
          <a:prstGeom prst="rect">
            <a:avLst/>
          </a:prstGeom>
        </p:spPr>
      </p:pic>
      <p:pic>
        <p:nvPicPr>
          <p:cNvPr id="12" name="Picture 11">
            <a:extLst>
              <a:ext uri="{FF2B5EF4-FFF2-40B4-BE49-F238E27FC236}">
                <a16:creationId xmlns:a16="http://schemas.microsoft.com/office/drawing/2014/main" id="{814B10B4-E9C7-44C6-952A-4CBEE72ED3A9}"/>
              </a:ext>
            </a:extLst>
          </p:cNvPr>
          <p:cNvPicPr>
            <a:picLocks noChangeAspect="1"/>
          </p:cNvPicPr>
          <p:nvPr/>
        </p:nvPicPr>
        <p:blipFill>
          <a:blip r:embed="rId4"/>
          <a:stretch>
            <a:fillRect/>
          </a:stretch>
        </p:blipFill>
        <p:spPr>
          <a:xfrm>
            <a:off x="390940" y="4365926"/>
            <a:ext cx="5566741" cy="2107760"/>
          </a:xfrm>
          <a:prstGeom prst="rect">
            <a:avLst/>
          </a:prstGeom>
        </p:spPr>
      </p:pic>
    </p:spTree>
    <p:extLst>
      <p:ext uri="{BB962C8B-B14F-4D97-AF65-F5344CB8AC3E}">
        <p14:creationId xmlns:p14="http://schemas.microsoft.com/office/powerpoint/2010/main" val="195975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B360-8A37-444F-BE7E-48C7095849EA}"/>
              </a:ext>
            </a:extLst>
          </p:cNvPr>
          <p:cNvSpPr>
            <a:spLocks noGrp="1"/>
          </p:cNvSpPr>
          <p:nvPr>
            <p:ph type="title"/>
          </p:nvPr>
        </p:nvSpPr>
        <p:spPr>
          <a:xfrm>
            <a:off x="1066800" y="390803"/>
            <a:ext cx="10058400" cy="1371600"/>
          </a:xfrm>
        </p:spPr>
        <p:txBody>
          <a:bodyPr/>
          <a:lstStyle/>
          <a:p>
            <a:r>
              <a:rPr lang="en-US" dirty="0"/>
              <a:t>Correlation and Scatterplot Matrices for Average Sex, Education, and Age</a:t>
            </a:r>
          </a:p>
        </p:txBody>
      </p:sp>
      <p:sp>
        <p:nvSpPr>
          <p:cNvPr id="3" name="Content Placeholder 2">
            <a:extLst>
              <a:ext uri="{FF2B5EF4-FFF2-40B4-BE49-F238E27FC236}">
                <a16:creationId xmlns:a16="http://schemas.microsoft.com/office/drawing/2014/main" id="{DB32AB1E-305D-4C63-AB80-EB951516F5E1}"/>
              </a:ext>
            </a:extLst>
          </p:cNvPr>
          <p:cNvSpPr>
            <a:spLocks noGrp="1"/>
          </p:cNvSpPr>
          <p:nvPr>
            <p:ph idx="1"/>
          </p:nvPr>
        </p:nvSpPr>
        <p:spPr>
          <a:xfrm>
            <a:off x="7421218" y="2023608"/>
            <a:ext cx="4234070" cy="3849624"/>
          </a:xfrm>
        </p:spPr>
        <p:txBody>
          <a:bodyPr>
            <a:normAutofit/>
          </a:bodyPr>
          <a:lstStyle/>
          <a:p>
            <a:pPr marL="0" indent="0">
              <a:buNone/>
            </a:pPr>
            <a:r>
              <a:rPr lang="en-US" sz="2000" dirty="0"/>
              <a:t>All variables contained significantly normally distributions and strong linear regressions when any other variable was changed. This was especially apparent with sex and education. Because of this, it can be determined that there was little covariation of variables on one another. </a:t>
            </a:r>
          </a:p>
        </p:txBody>
      </p:sp>
      <p:pic>
        <p:nvPicPr>
          <p:cNvPr id="4" name="Picture 3">
            <a:extLst>
              <a:ext uri="{FF2B5EF4-FFF2-40B4-BE49-F238E27FC236}">
                <a16:creationId xmlns:a16="http://schemas.microsoft.com/office/drawing/2014/main" id="{A95BA36F-8514-474C-96BC-55BCE53630D4}"/>
              </a:ext>
            </a:extLst>
          </p:cNvPr>
          <p:cNvPicPr>
            <a:picLocks noChangeAspect="1"/>
          </p:cNvPicPr>
          <p:nvPr/>
        </p:nvPicPr>
        <p:blipFill>
          <a:blip r:embed="rId2"/>
          <a:stretch>
            <a:fillRect/>
          </a:stretch>
        </p:blipFill>
        <p:spPr>
          <a:xfrm>
            <a:off x="377686" y="1762403"/>
            <a:ext cx="6924262" cy="4704794"/>
          </a:xfrm>
          <a:prstGeom prst="rect">
            <a:avLst/>
          </a:prstGeom>
        </p:spPr>
      </p:pic>
    </p:spTree>
    <p:extLst>
      <p:ext uri="{BB962C8B-B14F-4D97-AF65-F5344CB8AC3E}">
        <p14:creationId xmlns:p14="http://schemas.microsoft.com/office/powerpoint/2010/main" val="62252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A6C1-78BA-4C2F-B884-CCB5696D0459}"/>
              </a:ext>
            </a:extLst>
          </p:cNvPr>
          <p:cNvSpPr>
            <a:spLocks noGrp="1"/>
          </p:cNvSpPr>
          <p:nvPr>
            <p:ph type="title"/>
          </p:nvPr>
        </p:nvSpPr>
        <p:spPr>
          <a:xfrm>
            <a:off x="1066799" y="377551"/>
            <a:ext cx="10058400" cy="1013928"/>
          </a:xfrm>
        </p:spPr>
        <p:txBody>
          <a:bodyPr/>
          <a:lstStyle/>
          <a:p>
            <a:r>
              <a:rPr lang="en-US" dirty="0"/>
              <a:t>Abstract</a:t>
            </a:r>
          </a:p>
        </p:txBody>
      </p:sp>
      <p:sp>
        <p:nvSpPr>
          <p:cNvPr id="3" name="Content Placeholder 2">
            <a:extLst>
              <a:ext uri="{FF2B5EF4-FFF2-40B4-BE49-F238E27FC236}">
                <a16:creationId xmlns:a16="http://schemas.microsoft.com/office/drawing/2014/main" id="{7721BCBC-1C23-444E-BCF0-AD1116D7926C}"/>
              </a:ext>
            </a:extLst>
          </p:cNvPr>
          <p:cNvSpPr>
            <a:spLocks noGrp="1"/>
          </p:cNvSpPr>
          <p:nvPr>
            <p:ph idx="1"/>
          </p:nvPr>
        </p:nvSpPr>
        <p:spPr>
          <a:xfrm>
            <a:off x="589722" y="1285461"/>
            <a:ext cx="11217965" cy="5194988"/>
          </a:xfrm>
        </p:spPr>
        <p:txBody>
          <a:bodyPr>
            <a:noAutofit/>
          </a:bodyPr>
          <a:lstStyle/>
          <a:p>
            <a:pPr marL="0" indent="0">
              <a:buNone/>
            </a:pPr>
            <a:r>
              <a:rPr lang="en-US" sz="1900" dirty="0"/>
              <a:t>The advent of COVID-19 has left the world ravaged and individual’s mental health is no exception. Mental health is already a large issue; however, the COVID-19 related lockdown has amplified anxiety greatly across the United States. By understanding what groups are most affected by this anxiety, we could work to target specific programs towards these demographics. This research will use a dataset of United States inhabitants GAD-2 (an established psychiatric anxiety test) surveys taken to assess individuals self-reported anxiety. We begin by modelling and summarizing the general trends of three distinct groups and their differences: sex, education level, and age. We next use statistical tests to determine which specific groups have highest (or lowest) levels of self-reported anxiety and how they influence the national GAD-2 average. Finally, regression analysis will be used to determine if this self-reported anxiety is increasing at a statistically significant rate. We found that at a national level, age was the best predictive indicator of anxiety due to COVID-19, with younger audiences contributing to higher anxiety, and older audiences contributing to less anxiety. This research is limited by the time frame (April 23, 2020 – October 26, 2020) and the frequency of surveys (every two weeks as opposed to every week of every day), these could lead to imperfections and biases in analyzed data.</a:t>
            </a:r>
          </a:p>
        </p:txBody>
      </p:sp>
    </p:spTree>
    <p:extLst>
      <p:ext uri="{BB962C8B-B14F-4D97-AF65-F5344CB8AC3E}">
        <p14:creationId xmlns:p14="http://schemas.microsoft.com/office/powerpoint/2010/main" val="49753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4670-B0DA-4A82-BF2D-6E0ED87687AE}"/>
              </a:ext>
            </a:extLst>
          </p:cNvPr>
          <p:cNvSpPr>
            <a:spLocks noGrp="1"/>
          </p:cNvSpPr>
          <p:nvPr>
            <p:ph type="title"/>
          </p:nvPr>
        </p:nvSpPr>
        <p:spPr>
          <a:xfrm>
            <a:off x="1066800" y="417305"/>
            <a:ext cx="10058400" cy="1504259"/>
          </a:xfrm>
        </p:spPr>
        <p:txBody>
          <a:bodyPr>
            <a:normAutofit fontScale="90000"/>
          </a:bodyPr>
          <a:lstStyle/>
          <a:p>
            <a:r>
              <a:rPr lang="en-US" dirty="0"/>
              <a:t>What group (sex, education, age) had the largest effect on anxiety due to COVID-19? - </a:t>
            </a:r>
            <a:r>
              <a:rPr lang="en-US" b="1" i="1" dirty="0"/>
              <a:t>Results</a:t>
            </a:r>
          </a:p>
        </p:txBody>
      </p:sp>
      <p:sp>
        <p:nvSpPr>
          <p:cNvPr id="3" name="Content Placeholder 2">
            <a:extLst>
              <a:ext uri="{FF2B5EF4-FFF2-40B4-BE49-F238E27FC236}">
                <a16:creationId xmlns:a16="http://schemas.microsoft.com/office/drawing/2014/main" id="{9B00D938-A7C9-4D51-9637-E41DEBAC35CE}"/>
              </a:ext>
            </a:extLst>
          </p:cNvPr>
          <p:cNvSpPr>
            <a:spLocks noGrp="1"/>
          </p:cNvSpPr>
          <p:nvPr>
            <p:ph idx="1"/>
          </p:nvPr>
        </p:nvSpPr>
        <p:spPr/>
        <p:txBody>
          <a:bodyPr>
            <a:normAutofit/>
          </a:bodyPr>
          <a:lstStyle/>
          <a:p>
            <a:pPr marL="0" indent="0">
              <a:buNone/>
            </a:pPr>
            <a:r>
              <a:rPr lang="en-US" sz="2000" dirty="0"/>
              <a:t>The null hypothesis cannot be rejected. </a:t>
            </a:r>
          </a:p>
          <a:p>
            <a:pPr marL="0" indent="0">
              <a:buNone/>
            </a:pPr>
            <a:r>
              <a:rPr lang="en-US" sz="2000" dirty="0"/>
              <a:t>The analysis showed that sex and education level did not have a significant cause of higher or lower levels of COVID-19 lockdown related anxiety. </a:t>
            </a:r>
          </a:p>
          <a:p>
            <a:pPr marL="0" indent="0">
              <a:buNone/>
            </a:pPr>
            <a:r>
              <a:rPr lang="en-US" sz="2000" dirty="0"/>
              <a:t>The analysis did show that age was a significant cause and suitable predictor of COVID-19 lockdown related anxiety. </a:t>
            </a:r>
          </a:p>
        </p:txBody>
      </p:sp>
    </p:spTree>
    <p:extLst>
      <p:ext uri="{BB962C8B-B14F-4D97-AF65-F5344CB8AC3E}">
        <p14:creationId xmlns:p14="http://schemas.microsoft.com/office/powerpoint/2010/main" val="323230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4670-B0DA-4A82-BF2D-6E0ED87687AE}"/>
              </a:ext>
            </a:extLst>
          </p:cNvPr>
          <p:cNvSpPr>
            <a:spLocks noGrp="1"/>
          </p:cNvSpPr>
          <p:nvPr>
            <p:ph type="title"/>
          </p:nvPr>
        </p:nvSpPr>
        <p:spPr>
          <a:xfrm>
            <a:off x="1066800" y="404053"/>
            <a:ext cx="10058400" cy="1504259"/>
          </a:xfrm>
        </p:spPr>
        <p:txBody>
          <a:bodyPr>
            <a:normAutofit fontScale="90000"/>
          </a:bodyPr>
          <a:lstStyle/>
          <a:p>
            <a:r>
              <a:rPr lang="en-US" dirty="0"/>
              <a:t>What subgroup (within sex, education, age) had the largest effect on anxiety due to COVID-19?</a:t>
            </a:r>
          </a:p>
        </p:txBody>
      </p:sp>
      <p:sp>
        <p:nvSpPr>
          <p:cNvPr id="3" name="Content Placeholder 2">
            <a:extLst>
              <a:ext uri="{FF2B5EF4-FFF2-40B4-BE49-F238E27FC236}">
                <a16:creationId xmlns:a16="http://schemas.microsoft.com/office/drawing/2014/main" id="{9B00D938-A7C9-4D51-9637-E41DEBAC35CE}"/>
              </a:ext>
            </a:extLst>
          </p:cNvPr>
          <p:cNvSpPr>
            <a:spLocks noGrp="1"/>
          </p:cNvSpPr>
          <p:nvPr>
            <p:ph idx="1"/>
          </p:nvPr>
        </p:nvSpPr>
        <p:spPr>
          <a:xfrm>
            <a:off x="1066800" y="1908311"/>
            <a:ext cx="10058400" cy="4426228"/>
          </a:xfrm>
        </p:spPr>
        <p:txBody>
          <a:bodyPr>
            <a:normAutofit lnSpcReduction="10000"/>
          </a:bodyPr>
          <a:lstStyle/>
          <a:p>
            <a:pPr marL="0" indent="0">
              <a:buNone/>
            </a:pPr>
            <a:r>
              <a:rPr lang="en-US" sz="1800" i="1" dirty="0"/>
              <a:t>Hypothesis</a:t>
            </a:r>
            <a:r>
              <a:rPr lang="en-US" sz="1800" dirty="0"/>
              <a:t>: Females and those under age 70 will contribute to higher GAD-2 scores, there will be no difference between education levels.</a:t>
            </a:r>
          </a:p>
          <a:p>
            <a:pPr marL="0" indent="0">
              <a:buNone/>
            </a:pPr>
            <a:r>
              <a:rPr lang="en-US" sz="1800" i="1" dirty="0"/>
              <a:t>Null Hypothesis</a:t>
            </a:r>
            <a:r>
              <a:rPr lang="en-US" sz="1800" dirty="0"/>
              <a:t>: Females and those under age 70 will not contribute to higher GAD-2 scores, there will be significant difference between education levels and GAD-2 scores.</a:t>
            </a:r>
          </a:p>
          <a:p>
            <a:pPr marL="0" indent="0">
              <a:buNone/>
            </a:pPr>
            <a:r>
              <a:rPr lang="en-US" sz="1800" dirty="0"/>
              <a:t>The variables are:</a:t>
            </a:r>
          </a:p>
          <a:p>
            <a:pPr>
              <a:lnSpc>
                <a:spcPct val="100000"/>
              </a:lnSpc>
            </a:pPr>
            <a:r>
              <a:rPr lang="en-US" sz="1800" dirty="0"/>
              <a:t>National GAD-2 Scores</a:t>
            </a:r>
          </a:p>
          <a:p>
            <a:pPr>
              <a:lnSpc>
                <a:spcPct val="100000"/>
              </a:lnSpc>
            </a:pPr>
            <a:r>
              <a:rPr lang="en-US" sz="1800" dirty="0"/>
              <a:t>Male GAD-2 Scores</a:t>
            </a:r>
          </a:p>
          <a:p>
            <a:pPr>
              <a:lnSpc>
                <a:spcPct val="100000"/>
              </a:lnSpc>
            </a:pPr>
            <a:r>
              <a:rPr lang="en-US" sz="1800" dirty="0"/>
              <a:t>Female GAD-2 Scores</a:t>
            </a:r>
          </a:p>
          <a:p>
            <a:pPr>
              <a:lnSpc>
                <a:spcPct val="100000"/>
              </a:lnSpc>
            </a:pPr>
            <a:r>
              <a:rPr lang="en-US" sz="1800" dirty="0"/>
              <a:t>No High School GAD-2 Scores</a:t>
            </a:r>
          </a:p>
          <a:p>
            <a:pPr>
              <a:lnSpc>
                <a:spcPct val="100000"/>
              </a:lnSpc>
            </a:pPr>
            <a:r>
              <a:rPr lang="en-US" sz="1800" dirty="0"/>
              <a:t>High School GAD-2 Scores</a:t>
            </a:r>
          </a:p>
          <a:p>
            <a:pPr marL="0" indent="0">
              <a:lnSpc>
                <a:spcPct val="100000"/>
              </a:lnSpc>
              <a:buNone/>
            </a:pPr>
            <a:r>
              <a:rPr lang="en-US" sz="1800" dirty="0"/>
              <a:t>Statistical test that will be used are Chi-Squared tests, Confidence Interval Bootstrapping, and ANOVA tests </a:t>
            </a:r>
          </a:p>
          <a:p>
            <a:pPr marL="0" indent="0">
              <a:buNone/>
            </a:pPr>
            <a:endParaRPr lang="en-US" sz="2000" dirty="0"/>
          </a:p>
          <a:p>
            <a:pPr marL="0" indent="0">
              <a:buNone/>
            </a:pPr>
            <a:endParaRPr lang="en-US" sz="2000" dirty="0"/>
          </a:p>
          <a:p>
            <a:pPr marL="0" indent="0">
              <a:buNone/>
            </a:pPr>
            <a:endParaRPr lang="en-US" sz="1800" dirty="0"/>
          </a:p>
        </p:txBody>
      </p:sp>
      <p:sp>
        <p:nvSpPr>
          <p:cNvPr id="4" name="TextBox 3">
            <a:extLst>
              <a:ext uri="{FF2B5EF4-FFF2-40B4-BE49-F238E27FC236}">
                <a16:creationId xmlns:a16="http://schemas.microsoft.com/office/drawing/2014/main" id="{2488E06A-1EFC-453D-8C4A-9743DA2C489F}"/>
              </a:ext>
            </a:extLst>
          </p:cNvPr>
          <p:cNvSpPr txBox="1"/>
          <p:nvPr/>
        </p:nvSpPr>
        <p:spPr>
          <a:xfrm>
            <a:off x="4770782" y="3427776"/>
            <a:ext cx="34985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Associates GAD-2 Scores</a:t>
            </a:r>
          </a:p>
          <a:p>
            <a:pPr marL="285750" indent="-285750">
              <a:buFont typeface="Arial" panose="020B0604020202020204" pitchFamily="34" charset="0"/>
              <a:buChar char="•"/>
            </a:pPr>
            <a:r>
              <a:rPr lang="en-US" dirty="0"/>
              <a:t>Bachelor’s or more  GAD-2 Scores</a:t>
            </a:r>
          </a:p>
          <a:p>
            <a:pPr marL="285750" indent="-285750">
              <a:buFont typeface="Arial" panose="020B0604020202020204" pitchFamily="34" charset="0"/>
              <a:buChar char="•"/>
            </a:pPr>
            <a:r>
              <a:rPr lang="en-US" dirty="0"/>
              <a:t>18 - 29 year GAD-2 Scores</a:t>
            </a:r>
          </a:p>
          <a:p>
            <a:pPr marL="285750" indent="-285750">
              <a:buFont typeface="Arial" panose="020B0604020202020204" pitchFamily="34" charset="0"/>
              <a:buChar char="•"/>
            </a:pPr>
            <a:r>
              <a:rPr lang="en-US" dirty="0"/>
              <a:t>30 - 39 year GAD-2 Scores</a:t>
            </a:r>
          </a:p>
          <a:p>
            <a:pPr marL="285750" indent="-285750">
              <a:buFont typeface="Arial" panose="020B0604020202020204" pitchFamily="34" charset="0"/>
              <a:buChar char="•"/>
            </a:pPr>
            <a:r>
              <a:rPr lang="en-US" dirty="0"/>
              <a:t>40 - 49 year GAD-2 Scores</a:t>
            </a:r>
          </a:p>
          <a:p>
            <a:pPr marL="285750" indent="-285750">
              <a:buFont typeface="Arial" panose="020B0604020202020204" pitchFamily="34" charset="0"/>
              <a:buChar char="•"/>
            </a:pPr>
            <a:r>
              <a:rPr lang="en-US" dirty="0"/>
              <a:t>50 - 59 year GAD-2 Scores</a:t>
            </a:r>
          </a:p>
          <a:p>
            <a:endParaRPr lang="en-US" dirty="0"/>
          </a:p>
        </p:txBody>
      </p:sp>
      <p:sp>
        <p:nvSpPr>
          <p:cNvPr id="5" name="TextBox 4">
            <a:extLst>
              <a:ext uri="{FF2B5EF4-FFF2-40B4-BE49-F238E27FC236}">
                <a16:creationId xmlns:a16="http://schemas.microsoft.com/office/drawing/2014/main" id="{3BAF13B0-5621-405B-A5EB-861615066E7F}"/>
              </a:ext>
            </a:extLst>
          </p:cNvPr>
          <p:cNvSpPr txBox="1"/>
          <p:nvPr/>
        </p:nvSpPr>
        <p:spPr>
          <a:xfrm>
            <a:off x="8269356" y="3454999"/>
            <a:ext cx="349857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60 - 69 year GAD-2 Scores</a:t>
            </a:r>
          </a:p>
          <a:p>
            <a:pPr marL="285750" indent="-285750">
              <a:buFont typeface="Arial" panose="020B0604020202020204" pitchFamily="34" charset="0"/>
              <a:buChar char="•"/>
            </a:pPr>
            <a:r>
              <a:rPr lang="en-US" dirty="0"/>
              <a:t>70 - 79 year GAD-2 Scores</a:t>
            </a:r>
          </a:p>
          <a:p>
            <a:pPr marL="285750" indent="-285750">
              <a:buFont typeface="Arial" panose="020B0604020202020204" pitchFamily="34" charset="0"/>
              <a:buChar char="•"/>
            </a:pPr>
            <a:r>
              <a:rPr lang="en-US" dirty="0"/>
              <a:t>80+ year GAD-2 Scores</a:t>
            </a:r>
          </a:p>
          <a:p>
            <a:endParaRPr lang="en-US" dirty="0"/>
          </a:p>
        </p:txBody>
      </p:sp>
    </p:spTree>
    <p:extLst>
      <p:ext uri="{BB962C8B-B14F-4D97-AF65-F5344CB8AC3E}">
        <p14:creationId xmlns:p14="http://schemas.microsoft.com/office/powerpoint/2010/main" val="3630680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3A56-774E-4210-B50A-7A2A4192173A}"/>
              </a:ext>
            </a:extLst>
          </p:cNvPr>
          <p:cNvSpPr>
            <a:spLocks noGrp="1"/>
          </p:cNvSpPr>
          <p:nvPr>
            <p:ph type="title"/>
          </p:nvPr>
        </p:nvSpPr>
        <p:spPr>
          <a:xfrm>
            <a:off x="1066800" y="384314"/>
            <a:ext cx="10058400" cy="1073425"/>
          </a:xfrm>
        </p:spPr>
        <p:txBody>
          <a:bodyPr>
            <a:normAutofit fontScale="90000"/>
          </a:bodyPr>
          <a:lstStyle/>
          <a:p>
            <a:r>
              <a:rPr lang="en-US" dirty="0"/>
              <a:t>Chi-squared test and </a:t>
            </a:r>
            <a:r>
              <a:rPr lang="en-US" dirty="0" err="1"/>
              <a:t>Bootsrapped</a:t>
            </a:r>
            <a:r>
              <a:rPr lang="en-US" dirty="0"/>
              <a:t> CI for Sex </a:t>
            </a:r>
          </a:p>
        </p:txBody>
      </p:sp>
      <p:sp>
        <p:nvSpPr>
          <p:cNvPr id="3" name="Content Placeholder 2">
            <a:extLst>
              <a:ext uri="{FF2B5EF4-FFF2-40B4-BE49-F238E27FC236}">
                <a16:creationId xmlns:a16="http://schemas.microsoft.com/office/drawing/2014/main" id="{1ACAED90-2A07-41A3-B46E-C481F9B5E865}"/>
              </a:ext>
            </a:extLst>
          </p:cNvPr>
          <p:cNvSpPr>
            <a:spLocks noGrp="1"/>
          </p:cNvSpPr>
          <p:nvPr>
            <p:ph idx="1"/>
          </p:nvPr>
        </p:nvSpPr>
        <p:spPr>
          <a:xfrm>
            <a:off x="1066799" y="1481096"/>
            <a:ext cx="4008783" cy="599495"/>
          </a:xfrm>
        </p:spPr>
        <p:txBody>
          <a:bodyPr>
            <a:normAutofit/>
          </a:bodyPr>
          <a:lstStyle/>
          <a:p>
            <a:pPr marL="0" indent="0">
              <a:buNone/>
            </a:pPr>
            <a:r>
              <a:rPr lang="en-US" dirty="0"/>
              <a:t>Between National Value and Male</a:t>
            </a:r>
          </a:p>
        </p:txBody>
      </p:sp>
      <p:sp>
        <p:nvSpPr>
          <p:cNvPr id="5" name="Content Placeholder 2">
            <a:extLst>
              <a:ext uri="{FF2B5EF4-FFF2-40B4-BE49-F238E27FC236}">
                <a16:creationId xmlns:a16="http://schemas.microsoft.com/office/drawing/2014/main" id="{FB31BE91-FF06-41C0-89D7-7BA8DDBECAA5}"/>
              </a:ext>
            </a:extLst>
          </p:cNvPr>
          <p:cNvSpPr txBox="1">
            <a:spLocks/>
          </p:cNvSpPr>
          <p:nvPr/>
        </p:nvSpPr>
        <p:spPr>
          <a:xfrm>
            <a:off x="6891130" y="1457739"/>
            <a:ext cx="4399722" cy="59949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Between National Value and Female</a:t>
            </a:r>
          </a:p>
        </p:txBody>
      </p:sp>
      <p:sp>
        <p:nvSpPr>
          <p:cNvPr id="9" name="TextBox 8">
            <a:extLst>
              <a:ext uri="{FF2B5EF4-FFF2-40B4-BE49-F238E27FC236}">
                <a16:creationId xmlns:a16="http://schemas.microsoft.com/office/drawing/2014/main" id="{17153CB5-A049-468B-8B50-22F04939E90E}"/>
              </a:ext>
            </a:extLst>
          </p:cNvPr>
          <p:cNvSpPr txBox="1"/>
          <p:nvPr/>
        </p:nvSpPr>
        <p:spPr>
          <a:xfrm>
            <a:off x="1404730" y="4005137"/>
            <a:ext cx="4174435" cy="1754326"/>
          </a:xfrm>
          <a:prstGeom prst="rect">
            <a:avLst/>
          </a:prstGeom>
          <a:noFill/>
        </p:spPr>
        <p:txBody>
          <a:bodyPr wrap="square" rtlCol="0">
            <a:spAutoFit/>
          </a:bodyPr>
          <a:lstStyle/>
          <a:p>
            <a:r>
              <a:rPr lang="en-US" dirty="0"/>
              <a:t>Since neither p-value was below the value of 0.05, it can be determined that neither being male, nor female had a significant effect on higher or lower anxiety levels in survey respondents. </a:t>
            </a:r>
          </a:p>
        </p:txBody>
      </p:sp>
      <p:pic>
        <p:nvPicPr>
          <p:cNvPr id="10" name="Picture 9">
            <a:extLst>
              <a:ext uri="{FF2B5EF4-FFF2-40B4-BE49-F238E27FC236}">
                <a16:creationId xmlns:a16="http://schemas.microsoft.com/office/drawing/2014/main" id="{ABAFF94B-2B07-48C4-9FD8-B37BBD257CF9}"/>
              </a:ext>
            </a:extLst>
          </p:cNvPr>
          <p:cNvPicPr>
            <a:picLocks noChangeAspect="1"/>
          </p:cNvPicPr>
          <p:nvPr/>
        </p:nvPicPr>
        <p:blipFill>
          <a:blip r:embed="rId2"/>
          <a:stretch>
            <a:fillRect/>
          </a:stretch>
        </p:blipFill>
        <p:spPr>
          <a:xfrm>
            <a:off x="557626" y="2057233"/>
            <a:ext cx="5114304" cy="1348410"/>
          </a:xfrm>
          <a:prstGeom prst="rect">
            <a:avLst/>
          </a:prstGeom>
        </p:spPr>
      </p:pic>
      <p:pic>
        <p:nvPicPr>
          <p:cNvPr id="11" name="Picture 10">
            <a:extLst>
              <a:ext uri="{FF2B5EF4-FFF2-40B4-BE49-F238E27FC236}">
                <a16:creationId xmlns:a16="http://schemas.microsoft.com/office/drawing/2014/main" id="{9607502A-CBE2-4512-969E-4AE4EDEB3AA5}"/>
              </a:ext>
            </a:extLst>
          </p:cNvPr>
          <p:cNvPicPr>
            <a:picLocks noChangeAspect="1"/>
          </p:cNvPicPr>
          <p:nvPr/>
        </p:nvPicPr>
        <p:blipFill>
          <a:blip r:embed="rId3"/>
          <a:stretch>
            <a:fillRect/>
          </a:stretch>
        </p:blipFill>
        <p:spPr>
          <a:xfrm>
            <a:off x="6405561" y="1860686"/>
            <a:ext cx="5114304" cy="1340955"/>
          </a:xfrm>
          <a:prstGeom prst="rect">
            <a:avLst/>
          </a:prstGeom>
        </p:spPr>
      </p:pic>
      <p:pic>
        <p:nvPicPr>
          <p:cNvPr id="4" name="Picture 3">
            <a:extLst>
              <a:ext uri="{FF2B5EF4-FFF2-40B4-BE49-F238E27FC236}">
                <a16:creationId xmlns:a16="http://schemas.microsoft.com/office/drawing/2014/main" id="{E719B616-4C76-465C-B679-77305B6E0C73}"/>
              </a:ext>
            </a:extLst>
          </p:cNvPr>
          <p:cNvPicPr>
            <a:picLocks noChangeAspect="1"/>
          </p:cNvPicPr>
          <p:nvPr/>
        </p:nvPicPr>
        <p:blipFill>
          <a:blip r:embed="rId4"/>
          <a:stretch>
            <a:fillRect/>
          </a:stretch>
        </p:blipFill>
        <p:spPr>
          <a:xfrm>
            <a:off x="6294783" y="3299791"/>
            <a:ext cx="5225082" cy="3173895"/>
          </a:xfrm>
          <a:prstGeom prst="rect">
            <a:avLst/>
          </a:prstGeom>
        </p:spPr>
      </p:pic>
    </p:spTree>
    <p:extLst>
      <p:ext uri="{BB962C8B-B14F-4D97-AF65-F5344CB8AC3E}">
        <p14:creationId xmlns:p14="http://schemas.microsoft.com/office/powerpoint/2010/main" val="1800878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9925A0-0C24-464F-B7B8-E8238B22071F}"/>
              </a:ext>
            </a:extLst>
          </p:cNvPr>
          <p:cNvPicPr>
            <a:picLocks noChangeAspect="1"/>
          </p:cNvPicPr>
          <p:nvPr/>
        </p:nvPicPr>
        <p:blipFill>
          <a:blip r:embed="rId2"/>
          <a:stretch>
            <a:fillRect/>
          </a:stretch>
        </p:blipFill>
        <p:spPr>
          <a:xfrm>
            <a:off x="6798366" y="3864278"/>
            <a:ext cx="4837044" cy="2199216"/>
          </a:xfrm>
          <a:prstGeom prst="rect">
            <a:avLst/>
          </a:prstGeom>
        </p:spPr>
      </p:pic>
      <p:sp>
        <p:nvSpPr>
          <p:cNvPr id="2" name="Title 1">
            <a:extLst>
              <a:ext uri="{FF2B5EF4-FFF2-40B4-BE49-F238E27FC236}">
                <a16:creationId xmlns:a16="http://schemas.microsoft.com/office/drawing/2014/main" id="{B70E3A56-774E-4210-B50A-7A2A4192173A}"/>
              </a:ext>
            </a:extLst>
          </p:cNvPr>
          <p:cNvSpPr>
            <a:spLocks noGrp="1"/>
          </p:cNvSpPr>
          <p:nvPr>
            <p:ph type="title"/>
          </p:nvPr>
        </p:nvSpPr>
        <p:spPr>
          <a:xfrm>
            <a:off x="887895" y="384314"/>
            <a:ext cx="10747514" cy="1073425"/>
          </a:xfrm>
        </p:spPr>
        <p:txBody>
          <a:bodyPr>
            <a:normAutofit/>
          </a:bodyPr>
          <a:lstStyle/>
          <a:p>
            <a:r>
              <a:rPr lang="en-US" dirty="0"/>
              <a:t>ANOVA tests for Education and Age</a:t>
            </a:r>
          </a:p>
        </p:txBody>
      </p:sp>
      <p:sp>
        <p:nvSpPr>
          <p:cNvPr id="3" name="Content Placeholder 2">
            <a:extLst>
              <a:ext uri="{FF2B5EF4-FFF2-40B4-BE49-F238E27FC236}">
                <a16:creationId xmlns:a16="http://schemas.microsoft.com/office/drawing/2014/main" id="{1ACAED90-2A07-41A3-B46E-C481F9B5E865}"/>
              </a:ext>
            </a:extLst>
          </p:cNvPr>
          <p:cNvSpPr>
            <a:spLocks noGrp="1"/>
          </p:cNvSpPr>
          <p:nvPr>
            <p:ph idx="1"/>
          </p:nvPr>
        </p:nvSpPr>
        <p:spPr>
          <a:xfrm>
            <a:off x="1066800" y="1481096"/>
            <a:ext cx="3650974" cy="295523"/>
          </a:xfrm>
        </p:spPr>
        <p:txBody>
          <a:bodyPr>
            <a:normAutofit fontScale="92500" lnSpcReduction="20000"/>
          </a:bodyPr>
          <a:lstStyle/>
          <a:p>
            <a:pPr marL="0" indent="0">
              <a:buNone/>
            </a:pPr>
            <a:r>
              <a:rPr lang="en-US" dirty="0"/>
              <a:t>Between National Value and Education</a:t>
            </a:r>
          </a:p>
        </p:txBody>
      </p:sp>
      <p:sp>
        <p:nvSpPr>
          <p:cNvPr id="5" name="Content Placeholder 2">
            <a:extLst>
              <a:ext uri="{FF2B5EF4-FFF2-40B4-BE49-F238E27FC236}">
                <a16:creationId xmlns:a16="http://schemas.microsoft.com/office/drawing/2014/main" id="{FB31BE91-FF06-41C0-89D7-7BA8DDBECAA5}"/>
              </a:ext>
            </a:extLst>
          </p:cNvPr>
          <p:cNvSpPr txBox="1">
            <a:spLocks/>
          </p:cNvSpPr>
          <p:nvPr/>
        </p:nvSpPr>
        <p:spPr>
          <a:xfrm>
            <a:off x="6891130" y="1457739"/>
            <a:ext cx="4234070" cy="318880"/>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Between National Value and Age</a:t>
            </a:r>
          </a:p>
        </p:txBody>
      </p:sp>
      <p:sp>
        <p:nvSpPr>
          <p:cNvPr id="9" name="TextBox 8">
            <a:extLst>
              <a:ext uri="{FF2B5EF4-FFF2-40B4-BE49-F238E27FC236}">
                <a16:creationId xmlns:a16="http://schemas.microsoft.com/office/drawing/2014/main" id="{17153CB5-A049-468B-8B50-22F04939E90E}"/>
              </a:ext>
            </a:extLst>
          </p:cNvPr>
          <p:cNvSpPr txBox="1"/>
          <p:nvPr/>
        </p:nvSpPr>
        <p:spPr>
          <a:xfrm>
            <a:off x="647173" y="5011311"/>
            <a:ext cx="5238639" cy="1200329"/>
          </a:xfrm>
          <a:prstGeom prst="rect">
            <a:avLst/>
          </a:prstGeom>
          <a:noFill/>
        </p:spPr>
        <p:txBody>
          <a:bodyPr wrap="square" rtlCol="0">
            <a:spAutoFit/>
          </a:bodyPr>
          <a:lstStyle/>
          <a:p>
            <a:r>
              <a:rPr lang="en-US" dirty="0"/>
              <a:t>Since all results were statistically significant (besides over 80 years), it can be determined that all groups are different from the national values, besides being older than 80 years old. </a:t>
            </a:r>
          </a:p>
        </p:txBody>
      </p:sp>
      <p:pic>
        <p:nvPicPr>
          <p:cNvPr id="10" name="Picture 9">
            <a:extLst>
              <a:ext uri="{FF2B5EF4-FFF2-40B4-BE49-F238E27FC236}">
                <a16:creationId xmlns:a16="http://schemas.microsoft.com/office/drawing/2014/main" id="{7974E170-3631-42BC-91FA-33B60AF33877}"/>
              </a:ext>
            </a:extLst>
          </p:cNvPr>
          <p:cNvPicPr>
            <a:picLocks noChangeAspect="1"/>
          </p:cNvPicPr>
          <p:nvPr/>
        </p:nvPicPr>
        <p:blipFill>
          <a:blip r:embed="rId3"/>
          <a:stretch>
            <a:fillRect/>
          </a:stretch>
        </p:blipFill>
        <p:spPr>
          <a:xfrm>
            <a:off x="711254" y="1879490"/>
            <a:ext cx="4602868" cy="1338469"/>
          </a:xfrm>
          <a:prstGeom prst="rect">
            <a:avLst/>
          </a:prstGeom>
        </p:spPr>
      </p:pic>
      <p:pic>
        <p:nvPicPr>
          <p:cNvPr id="11" name="Picture 10">
            <a:extLst>
              <a:ext uri="{FF2B5EF4-FFF2-40B4-BE49-F238E27FC236}">
                <a16:creationId xmlns:a16="http://schemas.microsoft.com/office/drawing/2014/main" id="{CA7B7C18-8DF1-482A-B865-04EBE88A778A}"/>
              </a:ext>
            </a:extLst>
          </p:cNvPr>
          <p:cNvPicPr>
            <a:picLocks noChangeAspect="1"/>
          </p:cNvPicPr>
          <p:nvPr/>
        </p:nvPicPr>
        <p:blipFill>
          <a:blip r:embed="rId4"/>
          <a:stretch>
            <a:fillRect/>
          </a:stretch>
        </p:blipFill>
        <p:spPr>
          <a:xfrm>
            <a:off x="6096000" y="1879490"/>
            <a:ext cx="5689547" cy="2026964"/>
          </a:xfrm>
          <a:prstGeom prst="rect">
            <a:avLst/>
          </a:prstGeom>
        </p:spPr>
      </p:pic>
      <p:pic>
        <p:nvPicPr>
          <p:cNvPr id="4" name="Picture 3">
            <a:extLst>
              <a:ext uri="{FF2B5EF4-FFF2-40B4-BE49-F238E27FC236}">
                <a16:creationId xmlns:a16="http://schemas.microsoft.com/office/drawing/2014/main" id="{27958FEF-9132-408E-A99D-94BEBD8B329C}"/>
              </a:ext>
            </a:extLst>
          </p:cNvPr>
          <p:cNvPicPr>
            <a:picLocks noChangeAspect="1"/>
          </p:cNvPicPr>
          <p:nvPr/>
        </p:nvPicPr>
        <p:blipFill>
          <a:blip r:embed="rId5"/>
          <a:stretch>
            <a:fillRect/>
          </a:stretch>
        </p:blipFill>
        <p:spPr>
          <a:xfrm>
            <a:off x="406453" y="3185989"/>
            <a:ext cx="5479360" cy="1815548"/>
          </a:xfrm>
          <a:prstGeom prst="rect">
            <a:avLst/>
          </a:prstGeom>
        </p:spPr>
      </p:pic>
    </p:spTree>
    <p:extLst>
      <p:ext uri="{BB962C8B-B14F-4D97-AF65-F5344CB8AC3E}">
        <p14:creationId xmlns:p14="http://schemas.microsoft.com/office/powerpoint/2010/main" val="3309307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4670-B0DA-4A82-BF2D-6E0ED87687AE}"/>
              </a:ext>
            </a:extLst>
          </p:cNvPr>
          <p:cNvSpPr>
            <a:spLocks noGrp="1"/>
          </p:cNvSpPr>
          <p:nvPr>
            <p:ph type="title"/>
          </p:nvPr>
        </p:nvSpPr>
        <p:spPr>
          <a:xfrm>
            <a:off x="1066800" y="404053"/>
            <a:ext cx="10058400" cy="1504259"/>
          </a:xfrm>
        </p:spPr>
        <p:txBody>
          <a:bodyPr>
            <a:normAutofit fontScale="90000"/>
          </a:bodyPr>
          <a:lstStyle/>
          <a:p>
            <a:r>
              <a:rPr lang="en-US" dirty="0"/>
              <a:t>What subgroup (within sex, education, age) had the largest effect on anxiety due to COVID-19? - </a:t>
            </a:r>
            <a:r>
              <a:rPr lang="en-US" b="1" i="1" dirty="0"/>
              <a:t>Results</a:t>
            </a:r>
            <a:endParaRPr lang="en-US" dirty="0"/>
          </a:p>
        </p:txBody>
      </p:sp>
      <p:sp>
        <p:nvSpPr>
          <p:cNvPr id="3" name="Content Placeholder 2">
            <a:extLst>
              <a:ext uri="{FF2B5EF4-FFF2-40B4-BE49-F238E27FC236}">
                <a16:creationId xmlns:a16="http://schemas.microsoft.com/office/drawing/2014/main" id="{9B00D938-A7C9-4D51-9637-E41DEBAC35CE}"/>
              </a:ext>
            </a:extLst>
          </p:cNvPr>
          <p:cNvSpPr>
            <a:spLocks noGrp="1"/>
          </p:cNvSpPr>
          <p:nvPr>
            <p:ph idx="1"/>
          </p:nvPr>
        </p:nvSpPr>
        <p:spPr/>
        <p:txBody>
          <a:bodyPr>
            <a:normAutofit/>
          </a:bodyPr>
          <a:lstStyle/>
          <a:p>
            <a:pPr marL="0" indent="0">
              <a:buNone/>
            </a:pPr>
            <a:r>
              <a:rPr lang="en-US" sz="2000" dirty="0"/>
              <a:t>The null hypothesis cannot be rejected.</a:t>
            </a:r>
          </a:p>
          <a:p>
            <a:pPr marL="0" indent="0">
              <a:buNone/>
            </a:pPr>
            <a:r>
              <a:rPr lang="en-US" sz="2000" dirty="0"/>
              <a:t>This means that being male (or female) was a not a significant cause of higher anxiety in anxiety due to COVID-19 lockdowns. Neither gender caused higher or lower anxiety. </a:t>
            </a:r>
          </a:p>
          <a:p>
            <a:pPr marL="0" indent="0">
              <a:buNone/>
            </a:pPr>
            <a:r>
              <a:rPr lang="en-US" sz="2000" dirty="0"/>
              <a:t>This also means that separate education levels individually did not cause higher or lower levels of anxiety due to COVID-19 lockdowns. </a:t>
            </a:r>
          </a:p>
          <a:p>
            <a:pPr marL="0" indent="0">
              <a:buNone/>
            </a:pPr>
            <a:r>
              <a:rPr lang="en-US" sz="2000" dirty="0"/>
              <a:t>Finally, it can be determined that only ages under 80 did not cause higher or lower levels of anxiety due to COVID-19 lockdowns, but ages 80 and over caused decreased levels of anxiety. </a:t>
            </a:r>
          </a:p>
          <a:p>
            <a:pPr marL="0" indent="0">
              <a:buNone/>
            </a:pPr>
            <a:endParaRPr lang="en-US" sz="1800" dirty="0"/>
          </a:p>
        </p:txBody>
      </p:sp>
    </p:spTree>
    <p:extLst>
      <p:ext uri="{BB962C8B-B14F-4D97-AF65-F5344CB8AC3E}">
        <p14:creationId xmlns:p14="http://schemas.microsoft.com/office/powerpoint/2010/main" val="920839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387A-9764-4FAA-B131-6E046E4F39E8}"/>
              </a:ext>
            </a:extLst>
          </p:cNvPr>
          <p:cNvSpPr>
            <a:spLocks noGrp="1"/>
          </p:cNvSpPr>
          <p:nvPr>
            <p:ph type="title"/>
          </p:nvPr>
        </p:nvSpPr>
        <p:spPr>
          <a:xfrm>
            <a:off x="1066800" y="404055"/>
            <a:ext cx="10058400" cy="1371600"/>
          </a:xfrm>
        </p:spPr>
        <p:txBody>
          <a:bodyPr>
            <a:normAutofit fontScale="90000"/>
          </a:bodyPr>
          <a:lstStyle/>
          <a:p>
            <a:r>
              <a:rPr lang="en-US" dirty="0"/>
              <a:t>How have reported anxiety (GAD-2) scores changed over the course of time?</a:t>
            </a:r>
          </a:p>
        </p:txBody>
      </p:sp>
      <p:sp>
        <p:nvSpPr>
          <p:cNvPr id="3" name="Content Placeholder 2">
            <a:extLst>
              <a:ext uri="{FF2B5EF4-FFF2-40B4-BE49-F238E27FC236}">
                <a16:creationId xmlns:a16="http://schemas.microsoft.com/office/drawing/2014/main" id="{A2161885-65C6-4522-9582-C50BC300876F}"/>
              </a:ext>
            </a:extLst>
          </p:cNvPr>
          <p:cNvSpPr>
            <a:spLocks noGrp="1"/>
          </p:cNvSpPr>
          <p:nvPr>
            <p:ph idx="1"/>
          </p:nvPr>
        </p:nvSpPr>
        <p:spPr>
          <a:xfrm>
            <a:off x="1066800" y="1775655"/>
            <a:ext cx="10058400" cy="3849624"/>
          </a:xfrm>
        </p:spPr>
        <p:txBody>
          <a:bodyPr>
            <a:normAutofit/>
          </a:bodyPr>
          <a:lstStyle/>
          <a:p>
            <a:pPr marL="0" indent="0">
              <a:buNone/>
            </a:pPr>
            <a:r>
              <a:rPr lang="en-US" sz="1800" i="1" dirty="0"/>
              <a:t>Hypothesis</a:t>
            </a:r>
            <a:r>
              <a:rPr lang="en-US" sz="1800" dirty="0"/>
              <a:t>: Anxiety due to COVID-19 will increase over time.</a:t>
            </a:r>
          </a:p>
          <a:p>
            <a:pPr marL="0" indent="0">
              <a:buNone/>
            </a:pPr>
            <a:r>
              <a:rPr lang="en-US" sz="1800" i="1" dirty="0"/>
              <a:t>Null Hypothesis</a:t>
            </a:r>
            <a:r>
              <a:rPr lang="en-US" sz="1800" dirty="0"/>
              <a:t>: Anxiety due to COVID-19 will decrease or stay the same over time.</a:t>
            </a:r>
          </a:p>
          <a:p>
            <a:pPr marL="0" indent="0">
              <a:buNone/>
            </a:pPr>
            <a:r>
              <a:rPr lang="en-US" sz="1800" dirty="0"/>
              <a:t>The variables are:</a:t>
            </a:r>
          </a:p>
          <a:p>
            <a:pPr>
              <a:lnSpc>
                <a:spcPct val="100000"/>
              </a:lnSpc>
            </a:pPr>
            <a:r>
              <a:rPr lang="en-US" sz="1800" dirty="0"/>
              <a:t>National GAD-2 Scores</a:t>
            </a:r>
          </a:p>
          <a:p>
            <a:pPr>
              <a:lnSpc>
                <a:spcPct val="100000"/>
              </a:lnSpc>
            </a:pPr>
            <a:r>
              <a:rPr lang="en-US" sz="1800" dirty="0"/>
              <a:t>Time </a:t>
            </a:r>
          </a:p>
          <a:p>
            <a:pPr marL="0" indent="0">
              <a:lnSpc>
                <a:spcPct val="100000"/>
              </a:lnSpc>
              <a:buNone/>
            </a:pPr>
            <a:r>
              <a:rPr lang="en-US" sz="1800" dirty="0"/>
              <a:t>Statistical test that will be used are scatterplots, bar charts, Q-Q plots, Q-Q line graphs, and linear regression.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5786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9F3-F27D-4651-96CE-F754B8060EFE}"/>
              </a:ext>
            </a:extLst>
          </p:cNvPr>
          <p:cNvSpPr>
            <a:spLocks noGrp="1"/>
          </p:cNvSpPr>
          <p:nvPr>
            <p:ph type="title"/>
          </p:nvPr>
        </p:nvSpPr>
        <p:spPr>
          <a:xfrm>
            <a:off x="649357" y="404055"/>
            <a:ext cx="10475843" cy="1371600"/>
          </a:xfrm>
        </p:spPr>
        <p:txBody>
          <a:bodyPr/>
          <a:lstStyle/>
          <a:p>
            <a:r>
              <a:rPr lang="en-US" dirty="0"/>
              <a:t>Data Graphics for National Value</a:t>
            </a:r>
          </a:p>
        </p:txBody>
      </p:sp>
      <p:sp>
        <p:nvSpPr>
          <p:cNvPr id="3" name="Content Placeholder 2">
            <a:extLst>
              <a:ext uri="{FF2B5EF4-FFF2-40B4-BE49-F238E27FC236}">
                <a16:creationId xmlns:a16="http://schemas.microsoft.com/office/drawing/2014/main" id="{AA199C9D-CCA6-4C9B-B1CF-0CB93032B5F3}"/>
              </a:ext>
            </a:extLst>
          </p:cNvPr>
          <p:cNvSpPr>
            <a:spLocks noGrp="1"/>
          </p:cNvSpPr>
          <p:nvPr>
            <p:ph idx="1"/>
          </p:nvPr>
        </p:nvSpPr>
        <p:spPr>
          <a:xfrm>
            <a:off x="1066800" y="1427123"/>
            <a:ext cx="3929270" cy="348532"/>
          </a:xfrm>
        </p:spPr>
        <p:txBody>
          <a:bodyPr/>
          <a:lstStyle/>
          <a:p>
            <a:pPr marL="0" indent="0">
              <a:buNone/>
            </a:pPr>
            <a:r>
              <a:rPr lang="en-US" dirty="0"/>
              <a:t>After the data was cleaned and sorted</a:t>
            </a:r>
          </a:p>
        </p:txBody>
      </p:sp>
      <p:pic>
        <p:nvPicPr>
          <p:cNvPr id="4" name="Picture 3">
            <a:extLst>
              <a:ext uri="{FF2B5EF4-FFF2-40B4-BE49-F238E27FC236}">
                <a16:creationId xmlns:a16="http://schemas.microsoft.com/office/drawing/2014/main" id="{C45A9992-02B0-4D14-994E-C636A38F0AE4}"/>
              </a:ext>
            </a:extLst>
          </p:cNvPr>
          <p:cNvPicPr>
            <a:picLocks noChangeAspect="1"/>
          </p:cNvPicPr>
          <p:nvPr/>
        </p:nvPicPr>
        <p:blipFill>
          <a:blip r:embed="rId2"/>
          <a:stretch>
            <a:fillRect/>
          </a:stretch>
        </p:blipFill>
        <p:spPr>
          <a:xfrm>
            <a:off x="398759" y="1775655"/>
            <a:ext cx="5565914" cy="3763754"/>
          </a:xfrm>
          <a:prstGeom prst="rect">
            <a:avLst/>
          </a:prstGeom>
        </p:spPr>
      </p:pic>
      <p:pic>
        <p:nvPicPr>
          <p:cNvPr id="5" name="Picture 4">
            <a:extLst>
              <a:ext uri="{FF2B5EF4-FFF2-40B4-BE49-F238E27FC236}">
                <a16:creationId xmlns:a16="http://schemas.microsoft.com/office/drawing/2014/main" id="{7ED2F10F-C73A-47F8-92D7-0AAD51CC256F}"/>
              </a:ext>
            </a:extLst>
          </p:cNvPr>
          <p:cNvPicPr>
            <a:picLocks noChangeAspect="1"/>
          </p:cNvPicPr>
          <p:nvPr/>
        </p:nvPicPr>
        <p:blipFill>
          <a:blip r:embed="rId3"/>
          <a:stretch>
            <a:fillRect/>
          </a:stretch>
        </p:blipFill>
        <p:spPr>
          <a:xfrm>
            <a:off x="5964673" y="1775655"/>
            <a:ext cx="5828569" cy="3763754"/>
          </a:xfrm>
          <a:prstGeom prst="rect">
            <a:avLst/>
          </a:prstGeom>
        </p:spPr>
      </p:pic>
      <p:sp>
        <p:nvSpPr>
          <p:cNvPr id="6" name="TextBox 5">
            <a:extLst>
              <a:ext uri="{FF2B5EF4-FFF2-40B4-BE49-F238E27FC236}">
                <a16:creationId xmlns:a16="http://schemas.microsoft.com/office/drawing/2014/main" id="{72A0FEE2-ADEA-4A06-9D15-980E37F9997A}"/>
              </a:ext>
            </a:extLst>
          </p:cNvPr>
          <p:cNvSpPr txBox="1"/>
          <p:nvPr/>
        </p:nvSpPr>
        <p:spPr>
          <a:xfrm>
            <a:off x="1358348" y="5638531"/>
            <a:ext cx="9236766" cy="646331"/>
          </a:xfrm>
          <a:prstGeom prst="rect">
            <a:avLst/>
          </a:prstGeom>
          <a:noFill/>
        </p:spPr>
        <p:txBody>
          <a:bodyPr wrap="square" rtlCol="0">
            <a:spAutoFit/>
          </a:bodyPr>
          <a:lstStyle/>
          <a:p>
            <a:r>
              <a:rPr lang="en-US" dirty="0"/>
              <a:t>The data appears to be less random and has its highest GAD-2 scores between the 30 and 34 range.</a:t>
            </a:r>
          </a:p>
        </p:txBody>
      </p:sp>
      <p:pic>
        <p:nvPicPr>
          <p:cNvPr id="7" name="Picture 6">
            <a:extLst>
              <a:ext uri="{FF2B5EF4-FFF2-40B4-BE49-F238E27FC236}">
                <a16:creationId xmlns:a16="http://schemas.microsoft.com/office/drawing/2014/main" id="{A46736EA-5CE9-4684-83F6-DFAB5139E095}"/>
              </a:ext>
            </a:extLst>
          </p:cNvPr>
          <p:cNvPicPr>
            <a:picLocks noChangeAspect="1"/>
          </p:cNvPicPr>
          <p:nvPr/>
        </p:nvPicPr>
        <p:blipFill>
          <a:blip r:embed="rId4"/>
          <a:stretch>
            <a:fillRect/>
          </a:stretch>
        </p:blipFill>
        <p:spPr>
          <a:xfrm>
            <a:off x="4865254" y="1883246"/>
            <a:ext cx="1362075" cy="481882"/>
          </a:xfrm>
          <a:prstGeom prst="rect">
            <a:avLst/>
          </a:prstGeom>
        </p:spPr>
      </p:pic>
      <p:pic>
        <p:nvPicPr>
          <p:cNvPr id="8" name="Picture 7">
            <a:extLst>
              <a:ext uri="{FF2B5EF4-FFF2-40B4-BE49-F238E27FC236}">
                <a16:creationId xmlns:a16="http://schemas.microsoft.com/office/drawing/2014/main" id="{98D3FA4A-DB00-459D-ACF9-F0B17064C80E}"/>
              </a:ext>
            </a:extLst>
          </p:cNvPr>
          <p:cNvPicPr>
            <a:picLocks noChangeAspect="1"/>
          </p:cNvPicPr>
          <p:nvPr/>
        </p:nvPicPr>
        <p:blipFill>
          <a:blip r:embed="rId5"/>
          <a:stretch>
            <a:fillRect/>
          </a:stretch>
        </p:blipFill>
        <p:spPr>
          <a:xfrm>
            <a:off x="9756937" y="404055"/>
            <a:ext cx="1523051" cy="1394791"/>
          </a:xfrm>
          <a:prstGeom prst="rect">
            <a:avLst/>
          </a:prstGeom>
        </p:spPr>
      </p:pic>
    </p:spTree>
    <p:extLst>
      <p:ext uri="{BB962C8B-B14F-4D97-AF65-F5344CB8AC3E}">
        <p14:creationId xmlns:p14="http://schemas.microsoft.com/office/powerpoint/2010/main" val="2838052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0957-9AAE-4F0C-B090-CEC4A0E8EF2E}"/>
              </a:ext>
            </a:extLst>
          </p:cNvPr>
          <p:cNvSpPr>
            <a:spLocks noGrp="1"/>
          </p:cNvSpPr>
          <p:nvPr>
            <p:ph type="title"/>
          </p:nvPr>
        </p:nvSpPr>
        <p:spPr>
          <a:xfrm>
            <a:off x="1066800" y="417307"/>
            <a:ext cx="10058400" cy="1239215"/>
          </a:xfrm>
        </p:spPr>
        <p:txBody>
          <a:bodyPr/>
          <a:lstStyle/>
          <a:p>
            <a:r>
              <a:rPr lang="en-US" dirty="0"/>
              <a:t>Graphical Analysis of GAD-2 Over Time</a:t>
            </a:r>
          </a:p>
        </p:txBody>
      </p:sp>
      <p:sp>
        <p:nvSpPr>
          <p:cNvPr id="3" name="Content Placeholder 2">
            <a:extLst>
              <a:ext uri="{FF2B5EF4-FFF2-40B4-BE49-F238E27FC236}">
                <a16:creationId xmlns:a16="http://schemas.microsoft.com/office/drawing/2014/main" id="{FD19D5BE-F257-49EE-B488-B148B0A75DBC}"/>
              </a:ext>
            </a:extLst>
          </p:cNvPr>
          <p:cNvSpPr>
            <a:spLocks noGrp="1"/>
          </p:cNvSpPr>
          <p:nvPr>
            <p:ph idx="1"/>
          </p:nvPr>
        </p:nvSpPr>
        <p:spPr>
          <a:xfrm>
            <a:off x="6652590" y="4378731"/>
            <a:ext cx="4984937" cy="1849792"/>
          </a:xfrm>
        </p:spPr>
        <p:txBody>
          <a:bodyPr>
            <a:normAutofit/>
          </a:bodyPr>
          <a:lstStyle/>
          <a:p>
            <a:pPr marL="0" indent="0">
              <a:buNone/>
            </a:pPr>
            <a:r>
              <a:rPr lang="en-US" sz="1800" dirty="0"/>
              <a:t>Overall, the values of GAD-2 scores seemed to increase over each time interval, the linear regression determined that this pattern was statistically significant. </a:t>
            </a:r>
          </a:p>
        </p:txBody>
      </p:sp>
      <p:pic>
        <p:nvPicPr>
          <p:cNvPr id="4" name="Picture 3">
            <a:extLst>
              <a:ext uri="{FF2B5EF4-FFF2-40B4-BE49-F238E27FC236}">
                <a16:creationId xmlns:a16="http://schemas.microsoft.com/office/drawing/2014/main" id="{11AFC173-E114-49DB-8CD7-36A84CE2B069}"/>
              </a:ext>
            </a:extLst>
          </p:cNvPr>
          <p:cNvPicPr>
            <a:picLocks noChangeAspect="1"/>
          </p:cNvPicPr>
          <p:nvPr/>
        </p:nvPicPr>
        <p:blipFill>
          <a:blip r:embed="rId2"/>
          <a:stretch>
            <a:fillRect/>
          </a:stretch>
        </p:blipFill>
        <p:spPr>
          <a:xfrm>
            <a:off x="6652591" y="1471690"/>
            <a:ext cx="4984937" cy="2729249"/>
          </a:xfrm>
          <a:prstGeom prst="rect">
            <a:avLst/>
          </a:prstGeom>
        </p:spPr>
      </p:pic>
      <p:pic>
        <p:nvPicPr>
          <p:cNvPr id="8" name="Picture 7">
            <a:extLst>
              <a:ext uri="{FF2B5EF4-FFF2-40B4-BE49-F238E27FC236}">
                <a16:creationId xmlns:a16="http://schemas.microsoft.com/office/drawing/2014/main" id="{CD26EC9C-B538-4926-B878-D21C97BB334E}"/>
              </a:ext>
            </a:extLst>
          </p:cNvPr>
          <p:cNvPicPr>
            <a:picLocks noChangeAspect="1"/>
          </p:cNvPicPr>
          <p:nvPr/>
        </p:nvPicPr>
        <p:blipFill>
          <a:blip r:embed="rId3"/>
          <a:stretch>
            <a:fillRect/>
          </a:stretch>
        </p:blipFill>
        <p:spPr>
          <a:xfrm>
            <a:off x="554472" y="1471690"/>
            <a:ext cx="5828571" cy="3683406"/>
          </a:xfrm>
          <a:prstGeom prst="rect">
            <a:avLst/>
          </a:prstGeom>
        </p:spPr>
      </p:pic>
    </p:spTree>
    <p:extLst>
      <p:ext uri="{BB962C8B-B14F-4D97-AF65-F5344CB8AC3E}">
        <p14:creationId xmlns:p14="http://schemas.microsoft.com/office/powerpoint/2010/main" val="3172238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387A-9764-4FAA-B131-6E046E4F39E8}"/>
              </a:ext>
            </a:extLst>
          </p:cNvPr>
          <p:cNvSpPr>
            <a:spLocks noGrp="1"/>
          </p:cNvSpPr>
          <p:nvPr>
            <p:ph type="title"/>
          </p:nvPr>
        </p:nvSpPr>
        <p:spPr>
          <a:xfrm>
            <a:off x="1066800" y="404055"/>
            <a:ext cx="10058400" cy="1371600"/>
          </a:xfrm>
        </p:spPr>
        <p:txBody>
          <a:bodyPr>
            <a:normAutofit fontScale="90000"/>
          </a:bodyPr>
          <a:lstStyle/>
          <a:p>
            <a:r>
              <a:rPr lang="en-US" dirty="0"/>
              <a:t>How have reported anxiety (GAD-2) scores changed over the course of time? - </a:t>
            </a:r>
            <a:r>
              <a:rPr lang="en-US" b="1" i="1" dirty="0"/>
              <a:t>Results</a:t>
            </a:r>
            <a:endParaRPr lang="en-US" dirty="0"/>
          </a:p>
        </p:txBody>
      </p:sp>
      <p:sp>
        <p:nvSpPr>
          <p:cNvPr id="3" name="Content Placeholder 2">
            <a:extLst>
              <a:ext uri="{FF2B5EF4-FFF2-40B4-BE49-F238E27FC236}">
                <a16:creationId xmlns:a16="http://schemas.microsoft.com/office/drawing/2014/main" id="{A2161885-65C6-4522-9582-C50BC300876F}"/>
              </a:ext>
            </a:extLst>
          </p:cNvPr>
          <p:cNvSpPr>
            <a:spLocks noGrp="1"/>
          </p:cNvSpPr>
          <p:nvPr>
            <p:ph idx="1"/>
          </p:nvPr>
        </p:nvSpPr>
        <p:spPr>
          <a:xfrm>
            <a:off x="1066800" y="1775655"/>
            <a:ext cx="10058400" cy="3849624"/>
          </a:xfrm>
        </p:spPr>
        <p:txBody>
          <a:bodyPr>
            <a:normAutofit/>
          </a:bodyPr>
          <a:lstStyle/>
          <a:p>
            <a:pPr marL="0" indent="0">
              <a:buNone/>
            </a:pPr>
            <a:r>
              <a:rPr lang="en-US" sz="2000" dirty="0"/>
              <a:t>The null hypothesis can be rejected. </a:t>
            </a:r>
          </a:p>
          <a:p>
            <a:pPr marL="0" indent="0">
              <a:buNone/>
            </a:pPr>
            <a:r>
              <a:rPr lang="en-US" sz="2000" dirty="0"/>
              <a:t>This means that as time passed (from April 23, 2020 to October 26, 2020), participants feelings of self-reported anxiety (via the GAD-2 test) has rising in a statistically significant manner during the COVID-19 lockdown. </a:t>
            </a:r>
          </a:p>
        </p:txBody>
      </p:sp>
    </p:spTree>
    <p:extLst>
      <p:ext uri="{BB962C8B-B14F-4D97-AF65-F5344CB8AC3E}">
        <p14:creationId xmlns:p14="http://schemas.microsoft.com/office/powerpoint/2010/main" val="92216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A6C1-78BA-4C2F-B884-CCB5696D0459}"/>
              </a:ext>
            </a:extLst>
          </p:cNvPr>
          <p:cNvSpPr>
            <a:spLocks noGrp="1"/>
          </p:cNvSpPr>
          <p:nvPr>
            <p:ph type="title"/>
          </p:nvPr>
        </p:nvSpPr>
        <p:spPr>
          <a:xfrm>
            <a:off x="1066800" y="417307"/>
            <a:ext cx="10058400" cy="1371600"/>
          </a:xfrm>
        </p:spPr>
        <p:txBody>
          <a:bodyPr/>
          <a:lstStyle/>
          <a:p>
            <a:r>
              <a:rPr lang="en-US" dirty="0"/>
              <a:t>Subject of Interest and Data Source</a:t>
            </a:r>
          </a:p>
        </p:txBody>
      </p:sp>
      <p:sp>
        <p:nvSpPr>
          <p:cNvPr id="3" name="Content Placeholder 2">
            <a:extLst>
              <a:ext uri="{FF2B5EF4-FFF2-40B4-BE49-F238E27FC236}">
                <a16:creationId xmlns:a16="http://schemas.microsoft.com/office/drawing/2014/main" id="{7721BCBC-1C23-444E-BCF0-AD1116D7926C}"/>
              </a:ext>
            </a:extLst>
          </p:cNvPr>
          <p:cNvSpPr>
            <a:spLocks noGrp="1"/>
          </p:cNvSpPr>
          <p:nvPr>
            <p:ph idx="1"/>
          </p:nvPr>
        </p:nvSpPr>
        <p:spPr>
          <a:xfrm>
            <a:off x="1066800" y="1788907"/>
            <a:ext cx="10058400" cy="4163837"/>
          </a:xfrm>
        </p:spPr>
        <p:txBody>
          <a:bodyPr>
            <a:normAutofit/>
          </a:bodyPr>
          <a:lstStyle/>
          <a:p>
            <a:pPr marL="0" indent="0">
              <a:buNone/>
            </a:pPr>
            <a:r>
              <a:rPr lang="en-US" sz="2000" dirty="0"/>
              <a:t>The subject of interest is how anxiety has been altered by the COVID-19 lockdown, this topic is interesting seeing as how relevant it is to many people's lives, mine included. </a:t>
            </a:r>
          </a:p>
          <a:p>
            <a:pPr marL="0" indent="0">
              <a:buNone/>
            </a:pPr>
            <a:endParaRPr lang="en-US" sz="2000" dirty="0"/>
          </a:p>
          <a:p>
            <a:pPr marL="0" indent="0">
              <a:buNone/>
            </a:pPr>
            <a:r>
              <a:rPr lang="en-US" sz="2000" dirty="0"/>
              <a:t>Data Source Name: </a:t>
            </a:r>
            <a:r>
              <a:rPr lang="en-US" sz="2000" i="1" dirty="0"/>
              <a:t>National Center for Health Statistics (NCHS)</a:t>
            </a:r>
          </a:p>
          <a:p>
            <a:pPr marL="0" indent="0">
              <a:buNone/>
            </a:pPr>
            <a:r>
              <a:rPr lang="en-US" sz="2000" dirty="0"/>
              <a:t>Data Source Link: </a:t>
            </a:r>
            <a:r>
              <a:rPr lang="en-US" sz="2000" i="1" dirty="0">
                <a:hlinkClick r:id="rId2"/>
              </a:rPr>
              <a:t>https://www.cdc.gov/nchs/covid19/pulse/mental-health.htm</a:t>
            </a:r>
            <a:endParaRPr lang="en-US" sz="2000" i="1" dirty="0"/>
          </a:p>
          <a:p>
            <a:pPr marL="0" indent="0">
              <a:buNone/>
            </a:pPr>
            <a:r>
              <a:rPr lang="en-US" sz="2000" dirty="0"/>
              <a:t>Data Source Description: </a:t>
            </a:r>
            <a:r>
              <a:rPr lang="en-US" sz="2000" i="1" dirty="0"/>
              <a:t>A pulse study updated every 2 weeks to outline participants mental health response to COVID-19 lockdown.</a:t>
            </a:r>
          </a:p>
        </p:txBody>
      </p:sp>
    </p:spTree>
    <p:extLst>
      <p:ext uri="{BB962C8B-B14F-4D97-AF65-F5344CB8AC3E}">
        <p14:creationId xmlns:p14="http://schemas.microsoft.com/office/powerpoint/2010/main" val="381900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6EE8-161E-461E-8C1D-4B5FC146F1B1}"/>
              </a:ext>
            </a:extLst>
          </p:cNvPr>
          <p:cNvSpPr>
            <a:spLocks noGrp="1"/>
          </p:cNvSpPr>
          <p:nvPr>
            <p:ph type="title"/>
          </p:nvPr>
        </p:nvSpPr>
        <p:spPr>
          <a:xfrm>
            <a:off x="925168" y="397429"/>
            <a:ext cx="10058400" cy="1371600"/>
          </a:xfrm>
        </p:spPr>
        <p:txBody>
          <a:bodyPr/>
          <a:lstStyle/>
          <a:p>
            <a:r>
              <a:rPr lang="en-US" dirty="0"/>
              <a:t>Codebook and Summaries </a:t>
            </a:r>
          </a:p>
        </p:txBody>
      </p:sp>
      <p:sp>
        <p:nvSpPr>
          <p:cNvPr id="3" name="Content Placeholder 2">
            <a:extLst>
              <a:ext uri="{FF2B5EF4-FFF2-40B4-BE49-F238E27FC236}">
                <a16:creationId xmlns:a16="http://schemas.microsoft.com/office/drawing/2014/main" id="{C3047946-09EF-40B6-91FE-B5F302931052}"/>
              </a:ext>
            </a:extLst>
          </p:cNvPr>
          <p:cNvSpPr>
            <a:spLocks noGrp="1"/>
          </p:cNvSpPr>
          <p:nvPr>
            <p:ph idx="1"/>
          </p:nvPr>
        </p:nvSpPr>
        <p:spPr>
          <a:xfrm>
            <a:off x="7699513" y="2014194"/>
            <a:ext cx="3425687" cy="3849624"/>
          </a:xfrm>
        </p:spPr>
        <p:txBody>
          <a:bodyPr>
            <a:normAutofit lnSpcReduction="10000"/>
          </a:bodyPr>
          <a:lstStyle/>
          <a:p>
            <a:pPr marL="0" indent="0">
              <a:buNone/>
            </a:pPr>
            <a:r>
              <a:rPr lang="en-US" sz="1800" dirty="0"/>
              <a:t>There is a handful of data here, particularly nominal and ordinal data. The most important data in this data set is the quantitative ‘Value’ data. The ‘Value’ data represents the scores on the GAD-2 test, which is a test with numerical answers determining General Anxiety Disorder within patients. The higher the score, the higher the reported anxiety.</a:t>
            </a:r>
          </a:p>
          <a:p>
            <a:pPr marL="0" indent="0">
              <a:buNone/>
            </a:pPr>
            <a:endParaRPr lang="en-US" dirty="0"/>
          </a:p>
        </p:txBody>
      </p:sp>
      <p:pic>
        <p:nvPicPr>
          <p:cNvPr id="4" name="Picture 3">
            <a:extLst>
              <a:ext uri="{FF2B5EF4-FFF2-40B4-BE49-F238E27FC236}">
                <a16:creationId xmlns:a16="http://schemas.microsoft.com/office/drawing/2014/main" id="{5C9127B0-998C-490B-8E66-29D238EDE39F}"/>
              </a:ext>
            </a:extLst>
          </p:cNvPr>
          <p:cNvPicPr>
            <a:picLocks noChangeAspect="1"/>
          </p:cNvPicPr>
          <p:nvPr/>
        </p:nvPicPr>
        <p:blipFill>
          <a:blip r:embed="rId2"/>
          <a:stretch>
            <a:fillRect/>
          </a:stretch>
        </p:blipFill>
        <p:spPr>
          <a:xfrm>
            <a:off x="925168" y="1749287"/>
            <a:ext cx="6204502" cy="4466119"/>
          </a:xfrm>
          <a:prstGeom prst="rect">
            <a:avLst/>
          </a:prstGeom>
        </p:spPr>
      </p:pic>
    </p:spTree>
    <p:extLst>
      <p:ext uri="{BB962C8B-B14F-4D97-AF65-F5344CB8AC3E}">
        <p14:creationId xmlns:p14="http://schemas.microsoft.com/office/powerpoint/2010/main" val="402804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6D47-07F7-423B-A4F8-51A4AB5C149F}"/>
              </a:ext>
            </a:extLst>
          </p:cNvPr>
          <p:cNvSpPr>
            <a:spLocks noGrp="1"/>
          </p:cNvSpPr>
          <p:nvPr>
            <p:ph type="title"/>
          </p:nvPr>
        </p:nvSpPr>
        <p:spPr>
          <a:xfrm>
            <a:off x="1066800" y="417307"/>
            <a:ext cx="10058400" cy="1371600"/>
          </a:xfrm>
        </p:spPr>
        <p:txBody>
          <a:bodyPr/>
          <a:lstStyle/>
          <a:p>
            <a:r>
              <a:rPr lang="en-US" dirty="0"/>
              <a:t>GAD-2 Scores Graphical Summaries</a:t>
            </a:r>
          </a:p>
        </p:txBody>
      </p:sp>
      <p:pic>
        <p:nvPicPr>
          <p:cNvPr id="4" name="Picture 3">
            <a:extLst>
              <a:ext uri="{FF2B5EF4-FFF2-40B4-BE49-F238E27FC236}">
                <a16:creationId xmlns:a16="http://schemas.microsoft.com/office/drawing/2014/main" id="{FB173A76-6F6B-428E-8F3F-20BCE9B8B0B8}"/>
              </a:ext>
            </a:extLst>
          </p:cNvPr>
          <p:cNvPicPr>
            <a:picLocks noChangeAspect="1"/>
          </p:cNvPicPr>
          <p:nvPr/>
        </p:nvPicPr>
        <p:blipFill>
          <a:blip r:embed="rId2"/>
          <a:stretch>
            <a:fillRect/>
          </a:stretch>
        </p:blipFill>
        <p:spPr>
          <a:xfrm>
            <a:off x="384314" y="1788907"/>
            <a:ext cx="5830956" cy="3849624"/>
          </a:xfrm>
          <a:prstGeom prst="rect">
            <a:avLst/>
          </a:prstGeom>
        </p:spPr>
      </p:pic>
      <p:pic>
        <p:nvPicPr>
          <p:cNvPr id="5" name="Picture 4">
            <a:extLst>
              <a:ext uri="{FF2B5EF4-FFF2-40B4-BE49-F238E27FC236}">
                <a16:creationId xmlns:a16="http://schemas.microsoft.com/office/drawing/2014/main" id="{285F8929-F273-4455-BD66-CFFB059F9EDC}"/>
              </a:ext>
            </a:extLst>
          </p:cNvPr>
          <p:cNvPicPr>
            <a:picLocks noChangeAspect="1"/>
          </p:cNvPicPr>
          <p:nvPr/>
        </p:nvPicPr>
        <p:blipFill>
          <a:blip r:embed="rId3"/>
          <a:stretch>
            <a:fillRect/>
          </a:stretch>
        </p:blipFill>
        <p:spPr>
          <a:xfrm>
            <a:off x="6215270" y="1788907"/>
            <a:ext cx="5592417" cy="3849624"/>
          </a:xfrm>
          <a:prstGeom prst="rect">
            <a:avLst/>
          </a:prstGeom>
        </p:spPr>
      </p:pic>
      <p:sp>
        <p:nvSpPr>
          <p:cNvPr id="6" name="TextBox 5">
            <a:extLst>
              <a:ext uri="{FF2B5EF4-FFF2-40B4-BE49-F238E27FC236}">
                <a16:creationId xmlns:a16="http://schemas.microsoft.com/office/drawing/2014/main" id="{31AD6ED1-3C43-43AA-937C-3DED2264B7C1}"/>
              </a:ext>
            </a:extLst>
          </p:cNvPr>
          <p:cNvSpPr txBox="1"/>
          <p:nvPr/>
        </p:nvSpPr>
        <p:spPr>
          <a:xfrm>
            <a:off x="1358348" y="5638531"/>
            <a:ext cx="9236766" cy="646331"/>
          </a:xfrm>
          <a:prstGeom prst="rect">
            <a:avLst/>
          </a:prstGeom>
          <a:noFill/>
        </p:spPr>
        <p:txBody>
          <a:bodyPr wrap="square" rtlCol="0">
            <a:spAutoFit/>
          </a:bodyPr>
          <a:lstStyle/>
          <a:p>
            <a:r>
              <a:rPr lang="en-US" dirty="0"/>
              <a:t>The data appears to be fairly evenly distributed, with a higher concentration of GAD-2 score between the 25 and 35 range.</a:t>
            </a:r>
          </a:p>
        </p:txBody>
      </p:sp>
    </p:spTree>
    <p:extLst>
      <p:ext uri="{BB962C8B-B14F-4D97-AF65-F5344CB8AC3E}">
        <p14:creationId xmlns:p14="http://schemas.microsoft.com/office/powerpoint/2010/main" val="147806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9F3-F27D-4651-96CE-F754B8060EFE}"/>
              </a:ext>
            </a:extLst>
          </p:cNvPr>
          <p:cNvSpPr>
            <a:spLocks noGrp="1"/>
          </p:cNvSpPr>
          <p:nvPr>
            <p:ph type="title"/>
          </p:nvPr>
        </p:nvSpPr>
        <p:spPr>
          <a:xfrm>
            <a:off x="649357" y="404055"/>
            <a:ext cx="10475843" cy="1371600"/>
          </a:xfrm>
        </p:spPr>
        <p:txBody>
          <a:bodyPr/>
          <a:lstStyle/>
          <a:p>
            <a:r>
              <a:rPr lang="en-US" dirty="0"/>
              <a:t>Data Graphics for National Value</a:t>
            </a:r>
          </a:p>
        </p:txBody>
      </p:sp>
      <p:sp>
        <p:nvSpPr>
          <p:cNvPr id="3" name="Content Placeholder 2">
            <a:extLst>
              <a:ext uri="{FF2B5EF4-FFF2-40B4-BE49-F238E27FC236}">
                <a16:creationId xmlns:a16="http://schemas.microsoft.com/office/drawing/2014/main" id="{AA199C9D-CCA6-4C9B-B1CF-0CB93032B5F3}"/>
              </a:ext>
            </a:extLst>
          </p:cNvPr>
          <p:cNvSpPr>
            <a:spLocks noGrp="1"/>
          </p:cNvSpPr>
          <p:nvPr>
            <p:ph idx="1"/>
          </p:nvPr>
        </p:nvSpPr>
        <p:spPr>
          <a:xfrm>
            <a:off x="1066800" y="1427123"/>
            <a:ext cx="3929270" cy="348532"/>
          </a:xfrm>
        </p:spPr>
        <p:txBody>
          <a:bodyPr/>
          <a:lstStyle/>
          <a:p>
            <a:pPr marL="0" indent="0">
              <a:buNone/>
            </a:pPr>
            <a:r>
              <a:rPr lang="en-US" dirty="0"/>
              <a:t>After the data was cleaned and sorted</a:t>
            </a:r>
          </a:p>
        </p:txBody>
      </p:sp>
      <p:pic>
        <p:nvPicPr>
          <p:cNvPr id="4" name="Picture 3">
            <a:extLst>
              <a:ext uri="{FF2B5EF4-FFF2-40B4-BE49-F238E27FC236}">
                <a16:creationId xmlns:a16="http://schemas.microsoft.com/office/drawing/2014/main" id="{C45A9992-02B0-4D14-994E-C636A38F0AE4}"/>
              </a:ext>
            </a:extLst>
          </p:cNvPr>
          <p:cNvPicPr>
            <a:picLocks noChangeAspect="1"/>
          </p:cNvPicPr>
          <p:nvPr/>
        </p:nvPicPr>
        <p:blipFill>
          <a:blip r:embed="rId2"/>
          <a:stretch>
            <a:fillRect/>
          </a:stretch>
        </p:blipFill>
        <p:spPr>
          <a:xfrm>
            <a:off x="398759" y="1775655"/>
            <a:ext cx="5565914" cy="3763754"/>
          </a:xfrm>
          <a:prstGeom prst="rect">
            <a:avLst/>
          </a:prstGeom>
        </p:spPr>
      </p:pic>
      <p:pic>
        <p:nvPicPr>
          <p:cNvPr id="5" name="Picture 4">
            <a:extLst>
              <a:ext uri="{FF2B5EF4-FFF2-40B4-BE49-F238E27FC236}">
                <a16:creationId xmlns:a16="http://schemas.microsoft.com/office/drawing/2014/main" id="{7ED2F10F-C73A-47F8-92D7-0AAD51CC256F}"/>
              </a:ext>
            </a:extLst>
          </p:cNvPr>
          <p:cNvPicPr>
            <a:picLocks noChangeAspect="1"/>
          </p:cNvPicPr>
          <p:nvPr/>
        </p:nvPicPr>
        <p:blipFill>
          <a:blip r:embed="rId3"/>
          <a:stretch>
            <a:fillRect/>
          </a:stretch>
        </p:blipFill>
        <p:spPr>
          <a:xfrm>
            <a:off x="5964673" y="1775655"/>
            <a:ext cx="5828569" cy="3763754"/>
          </a:xfrm>
          <a:prstGeom prst="rect">
            <a:avLst/>
          </a:prstGeom>
        </p:spPr>
      </p:pic>
      <p:sp>
        <p:nvSpPr>
          <p:cNvPr id="6" name="TextBox 5">
            <a:extLst>
              <a:ext uri="{FF2B5EF4-FFF2-40B4-BE49-F238E27FC236}">
                <a16:creationId xmlns:a16="http://schemas.microsoft.com/office/drawing/2014/main" id="{72A0FEE2-ADEA-4A06-9D15-980E37F9997A}"/>
              </a:ext>
            </a:extLst>
          </p:cNvPr>
          <p:cNvSpPr txBox="1"/>
          <p:nvPr/>
        </p:nvSpPr>
        <p:spPr>
          <a:xfrm>
            <a:off x="1358348" y="5638531"/>
            <a:ext cx="9236766" cy="646331"/>
          </a:xfrm>
          <a:prstGeom prst="rect">
            <a:avLst/>
          </a:prstGeom>
          <a:noFill/>
        </p:spPr>
        <p:txBody>
          <a:bodyPr wrap="square" rtlCol="0">
            <a:spAutoFit/>
          </a:bodyPr>
          <a:lstStyle/>
          <a:p>
            <a:r>
              <a:rPr lang="en-US" dirty="0"/>
              <a:t>The data appears to be less random and has its highest GAD-2 scores between the 30 and 34 range.</a:t>
            </a:r>
          </a:p>
        </p:txBody>
      </p:sp>
      <p:pic>
        <p:nvPicPr>
          <p:cNvPr id="7" name="Picture 6">
            <a:extLst>
              <a:ext uri="{FF2B5EF4-FFF2-40B4-BE49-F238E27FC236}">
                <a16:creationId xmlns:a16="http://schemas.microsoft.com/office/drawing/2014/main" id="{A46736EA-5CE9-4684-83F6-DFAB5139E095}"/>
              </a:ext>
            </a:extLst>
          </p:cNvPr>
          <p:cNvPicPr>
            <a:picLocks noChangeAspect="1"/>
          </p:cNvPicPr>
          <p:nvPr/>
        </p:nvPicPr>
        <p:blipFill>
          <a:blip r:embed="rId4"/>
          <a:stretch>
            <a:fillRect/>
          </a:stretch>
        </p:blipFill>
        <p:spPr>
          <a:xfrm>
            <a:off x="4865254" y="1883246"/>
            <a:ext cx="1362075" cy="481882"/>
          </a:xfrm>
          <a:prstGeom prst="rect">
            <a:avLst/>
          </a:prstGeom>
        </p:spPr>
      </p:pic>
      <p:pic>
        <p:nvPicPr>
          <p:cNvPr id="8" name="Picture 7">
            <a:extLst>
              <a:ext uri="{FF2B5EF4-FFF2-40B4-BE49-F238E27FC236}">
                <a16:creationId xmlns:a16="http://schemas.microsoft.com/office/drawing/2014/main" id="{98D3FA4A-DB00-459D-ACF9-F0B17064C80E}"/>
              </a:ext>
            </a:extLst>
          </p:cNvPr>
          <p:cNvPicPr>
            <a:picLocks noChangeAspect="1"/>
          </p:cNvPicPr>
          <p:nvPr/>
        </p:nvPicPr>
        <p:blipFill>
          <a:blip r:embed="rId5"/>
          <a:stretch>
            <a:fillRect/>
          </a:stretch>
        </p:blipFill>
        <p:spPr>
          <a:xfrm>
            <a:off x="9756937" y="404055"/>
            <a:ext cx="1523051" cy="1394791"/>
          </a:xfrm>
          <a:prstGeom prst="rect">
            <a:avLst/>
          </a:prstGeom>
        </p:spPr>
      </p:pic>
    </p:spTree>
    <p:extLst>
      <p:ext uri="{BB962C8B-B14F-4D97-AF65-F5344CB8AC3E}">
        <p14:creationId xmlns:p14="http://schemas.microsoft.com/office/powerpoint/2010/main" val="391234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9F3-F27D-4651-96CE-F754B8060EFE}"/>
              </a:ext>
            </a:extLst>
          </p:cNvPr>
          <p:cNvSpPr>
            <a:spLocks noGrp="1"/>
          </p:cNvSpPr>
          <p:nvPr>
            <p:ph type="title"/>
          </p:nvPr>
        </p:nvSpPr>
        <p:spPr>
          <a:xfrm>
            <a:off x="609600" y="404055"/>
            <a:ext cx="10515600" cy="1371600"/>
          </a:xfrm>
        </p:spPr>
        <p:txBody>
          <a:bodyPr/>
          <a:lstStyle/>
          <a:p>
            <a:r>
              <a:rPr lang="en-US" dirty="0"/>
              <a:t>Data Graphics for National Value(cont.)</a:t>
            </a:r>
          </a:p>
        </p:txBody>
      </p:sp>
      <p:sp>
        <p:nvSpPr>
          <p:cNvPr id="3" name="Content Placeholder 2">
            <a:extLst>
              <a:ext uri="{FF2B5EF4-FFF2-40B4-BE49-F238E27FC236}">
                <a16:creationId xmlns:a16="http://schemas.microsoft.com/office/drawing/2014/main" id="{AA199C9D-CCA6-4C9B-B1CF-0CB93032B5F3}"/>
              </a:ext>
            </a:extLst>
          </p:cNvPr>
          <p:cNvSpPr>
            <a:spLocks noGrp="1"/>
          </p:cNvSpPr>
          <p:nvPr>
            <p:ph idx="1"/>
          </p:nvPr>
        </p:nvSpPr>
        <p:spPr>
          <a:xfrm>
            <a:off x="1066800" y="1427123"/>
            <a:ext cx="3929270" cy="348532"/>
          </a:xfrm>
        </p:spPr>
        <p:txBody>
          <a:bodyPr/>
          <a:lstStyle/>
          <a:p>
            <a:pPr marL="0" indent="0">
              <a:buNone/>
            </a:pPr>
            <a:r>
              <a:rPr lang="en-US" dirty="0"/>
              <a:t>After the data was cleaned and sorted</a:t>
            </a:r>
          </a:p>
        </p:txBody>
      </p:sp>
      <p:pic>
        <p:nvPicPr>
          <p:cNvPr id="6" name="Picture 5">
            <a:extLst>
              <a:ext uri="{FF2B5EF4-FFF2-40B4-BE49-F238E27FC236}">
                <a16:creationId xmlns:a16="http://schemas.microsoft.com/office/drawing/2014/main" id="{A13876FB-072E-477F-873C-FEC6A87243F6}"/>
              </a:ext>
            </a:extLst>
          </p:cNvPr>
          <p:cNvPicPr>
            <a:picLocks noChangeAspect="1"/>
          </p:cNvPicPr>
          <p:nvPr/>
        </p:nvPicPr>
        <p:blipFill>
          <a:blip r:embed="rId2"/>
          <a:stretch>
            <a:fillRect/>
          </a:stretch>
        </p:blipFill>
        <p:spPr>
          <a:xfrm>
            <a:off x="398758" y="1775655"/>
            <a:ext cx="5869519" cy="3763754"/>
          </a:xfrm>
          <a:prstGeom prst="rect">
            <a:avLst/>
          </a:prstGeom>
        </p:spPr>
      </p:pic>
      <p:sp>
        <p:nvSpPr>
          <p:cNvPr id="8" name="TextBox 7">
            <a:extLst>
              <a:ext uri="{FF2B5EF4-FFF2-40B4-BE49-F238E27FC236}">
                <a16:creationId xmlns:a16="http://schemas.microsoft.com/office/drawing/2014/main" id="{829C4FB0-7E72-452A-B514-2FA068927FA8}"/>
              </a:ext>
            </a:extLst>
          </p:cNvPr>
          <p:cNvSpPr txBox="1"/>
          <p:nvPr/>
        </p:nvSpPr>
        <p:spPr>
          <a:xfrm>
            <a:off x="1358348" y="5638531"/>
            <a:ext cx="9236766" cy="646331"/>
          </a:xfrm>
          <a:prstGeom prst="rect">
            <a:avLst/>
          </a:prstGeom>
          <a:noFill/>
        </p:spPr>
        <p:txBody>
          <a:bodyPr wrap="square" rtlCol="0">
            <a:spAutoFit/>
          </a:bodyPr>
          <a:lstStyle/>
          <a:p>
            <a:r>
              <a:rPr lang="en-US" dirty="0"/>
              <a:t>The data appears to be fairly normally distributed with the exception of a small hump around the values 35-37.</a:t>
            </a:r>
          </a:p>
        </p:txBody>
      </p:sp>
      <p:pic>
        <p:nvPicPr>
          <p:cNvPr id="10" name="Picture 9">
            <a:extLst>
              <a:ext uri="{FF2B5EF4-FFF2-40B4-BE49-F238E27FC236}">
                <a16:creationId xmlns:a16="http://schemas.microsoft.com/office/drawing/2014/main" id="{6C65CED9-4A61-4712-BBA1-666F0877A54F}"/>
              </a:ext>
            </a:extLst>
          </p:cNvPr>
          <p:cNvPicPr>
            <a:picLocks noChangeAspect="1"/>
          </p:cNvPicPr>
          <p:nvPr/>
        </p:nvPicPr>
        <p:blipFill>
          <a:blip r:embed="rId3"/>
          <a:stretch>
            <a:fillRect/>
          </a:stretch>
        </p:blipFill>
        <p:spPr>
          <a:xfrm>
            <a:off x="6268278" y="1775655"/>
            <a:ext cx="5524964" cy="3763754"/>
          </a:xfrm>
          <a:prstGeom prst="rect">
            <a:avLst/>
          </a:prstGeom>
        </p:spPr>
      </p:pic>
    </p:spTree>
    <p:extLst>
      <p:ext uri="{BB962C8B-B14F-4D97-AF65-F5344CB8AC3E}">
        <p14:creationId xmlns:p14="http://schemas.microsoft.com/office/powerpoint/2010/main" val="402014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9F3-F27D-4651-96CE-F754B8060EFE}"/>
              </a:ext>
            </a:extLst>
          </p:cNvPr>
          <p:cNvSpPr>
            <a:spLocks noGrp="1"/>
          </p:cNvSpPr>
          <p:nvPr>
            <p:ph type="title"/>
          </p:nvPr>
        </p:nvSpPr>
        <p:spPr>
          <a:xfrm>
            <a:off x="954157" y="404055"/>
            <a:ext cx="10171043" cy="1371600"/>
          </a:xfrm>
        </p:spPr>
        <p:txBody>
          <a:bodyPr/>
          <a:lstStyle/>
          <a:p>
            <a:r>
              <a:rPr lang="en-US" dirty="0"/>
              <a:t>Summary Statistics for Gender</a:t>
            </a:r>
          </a:p>
        </p:txBody>
      </p:sp>
      <p:sp>
        <p:nvSpPr>
          <p:cNvPr id="3" name="Content Placeholder 2">
            <a:extLst>
              <a:ext uri="{FF2B5EF4-FFF2-40B4-BE49-F238E27FC236}">
                <a16:creationId xmlns:a16="http://schemas.microsoft.com/office/drawing/2014/main" id="{AA199C9D-CCA6-4C9B-B1CF-0CB93032B5F3}"/>
              </a:ext>
            </a:extLst>
          </p:cNvPr>
          <p:cNvSpPr>
            <a:spLocks noGrp="1"/>
          </p:cNvSpPr>
          <p:nvPr>
            <p:ph idx="1"/>
          </p:nvPr>
        </p:nvSpPr>
        <p:spPr>
          <a:xfrm>
            <a:off x="1066800" y="1427123"/>
            <a:ext cx="3929270" cy="348532"/>
          </a:xfrm>
        </p:spPr>
        <p:txBody>
          <a:bodyPr/>
          <a:lstStyle/>
          <a:p>
            <a:pPr marL="0" indent="0">
              <a:buNone/>
            </a:pPr>
            <a:r>
              <a:rPr lang="en-US" dirty="0"/>
              <a:t>After the data was cleaned and sorted</a:t>
            </a:r>
          </a:p>
        </p:txBody>
      </p:sp>
      <p:pic>
        <p:nvPicPr>
          <p:cNvPr id="4" name="Picture 3">
            <a:extLst>
              <a:ext uri="{FF2B5EF4-FFF2-40B4-BE49-F238E27FC236}">
                <a16:creationId xmlns:a16="http://schemas.microsoft.com/office/drawing/2014/main" id="{C6963EE5-D624-4FEF-9837-6197938A05C7}"/>
              </a:ext>
            </a:extLst>
          </p:cNvPr>
          <p:cNvPicPr>
            <a:picLocks noChangeAspect="1"/>
          </p:cNvPicPr>
          <p:nvPr/>
        </p:nvPicPr>
        <p:blipFill>
          <a:blip r:embed="rId2"/>
          <a:stretch>
            <a:fillRect/>
          </a:stretch>
        </p:blipFill>
        <p:spPr>
          <a:xfrm>
            <a:off x="9289774" y="404055"/>
            <a:ext cx="1835425" cy="1477614"/>
          </a:xfrm>
          <a:prstGeom prst="rect">
            <a:avLst/>
          </a:prstGeom>
        </p:spPr>
      </p:pic>
      <p:pic>
        <p:nvPicPr>
          <p:cNvPr id="5" name="Picture 4">
            <a:extLst>
              <a:ext uri="{FF2B5EF4-FFF2-40B4-BE49-F238E27FC236}">
                <a16:creationId xmlns:a16="http://schemas.microsoft.com/office/drawing/2014/main" id="{6ABF888B-FEBA-42AA-9C7A-92FFFBDC020A}"/>
              </a:ext>
            </a:extLst>
          </p:cNvPr>
          <p:cNvPicPr>
            <a:picLocks noChangeAspect="1"/>
          </p:cNvPicPr>
          <p:nvPr/>
        </p:nvPicPr>
        <p:blipFill>
          <a:blip r:embed="rId3"/>
          <a:stretch>
            <a:fillRect/>
          </a:stretch>
        </p:blipFill>
        <p:spPr>
          <a:xfrm>
            <a:off x="371060" y="1881669"/>
            <a:ext cx="5724939" cy="4572276"/>
          </a:xfrm>
          <a:prstGeom prst="rect">
            <a:avLst/>
          </a:prstGeom>
        </p:spPr>
      </p:pic>
      <p:pic>
        <p:nvPicPr>
          <p:cNvPr id="8" name="Picture 7">
            <a:extLst>
              <a:ext uri="{FF2B5EF4-FFF2-40B4-BE49-F238E27FC236}">
                <a16:creationId xmlns:a16="http://schemas.microsoft.com/office/drawing/2014/main" id="{201A6012-B488-4D76-9945-66CE68F8B6A4}"/>
              </a:ext>
            </a:extLst>
          </p:cNvPr>
          <p:cNvPicPr>
            <a:picLocks noChangeAspect="1"/>
          </p:cNvPicPr>
          <p:nvPr/>
        </p:nvPicPr>
        <p:blipFill>
          <a:blip r:embed="rId4"/>
          <a:stretch>
            <a:fillRect/>
          </a:stretch>
        </p:blipFill>
        <p:spPr>
          <a:xfrm>
            <a:off x="6095999" y="1881669"/>
            <a:ext cx="5724941" cy="4572276"/>
          </a:xfrm>
          <a:prstGeom prst="rect">
            <a:avLst/>
          </a:prstGeom>
        </p:spPr>
      </p:pic>
      <p:pic>
        <p:nvPicPr>
          <p:cNvPr id="11" name="Picture 10">
            <a:extLst>
              <a:ext uri="{FF2B5EF4-FFF2-40B4-BE49-F238E27FC236}">
                <a16:creationId xmlns:a16="http://schemas.microsoft.com/office/drawing/2014/main" id="{BC539881-DBC5-4981-956B-1357E71CAF3A}"/>
              </a:ext>
            </a:extLst>
          </p:cNvPr>
          <p:cNvPicPr>
            <a:picLocks noChangeAspect="1"/>
          </p:cNvPicPr>
          <p:nvPr/>
        </p:nvPicPr>
        <p:blipFill>
          <a:blip r:embed="rId5"/>
          <a:stretch>
            <a:fillRect/>
          </a:stretch>
        </p:blipFill>
        <p:spPr>
          <a:xfrm>
            <a:off x="7765774" y="1385499"/>
            <a:ext cx="1524000" cy="496170"/>
          </a:xfrm>
          <a:prstGeom prst="rect">
            <a:avLst/>
          </a:prstGeom>
        </p:spPr>
      </p:pic>
    </p:spTree>
    <p:extLst>
      <p:ext uri="{BB962C8B-B14F-4D97-AF65-F5344CB8AC3E}">
        <p14:creationId xmlns:p14="http://schemas.microsoft.com/office/powerpoint/2010/main" val="59239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99F3-F27D-4651-96CE-F754B8060EFE}"/>
              </a:ext>
            </a:extLst>
          </p:cNvPr>
          <p:cNvSpPr>
            <a:spLocks noGrp="1"/>
          </p:cNvSpPr>
          <p:nvPr>
            <p:ph type="title"/>
          </p:nvPr>
        </p:nvSpPr>
        <p:spPr>
          <a:xfrm>
            <a:off x="954157" y="404055"/>
            <a:ext cx="10171043" cy="1371600"/>
          </a:xfrm>
        </p:spPr>
        <p:txBody>
          <a:bodyPr/>
          <a:lstStyle/>
          <a:p>
            <a:r>
              <a:rPr lang="en-US" dirty="0"/>
              <a:t>Summary Statistics for Education</a:t>
            </a:r>
          </a:p>
        </p:txBody>
      </p:sp>
      <p:sp>
        <p:nvSpPr>
          <p:cNvPr id="3" name="Content Placeholder 2">
            <a:extLst>
              <a:ext uri="{FF2B5EF4-FFF2-40B4-BE49-F238E27FC236}">
                <a16:creationId xmlns:a16="http://schemas.microsoft.com/office/drawing/2014/main" id="{AA199C9D-CCA6-4C9B-B1CF-0CB93032B5F3}"/>
              </a:ext>
            </a:extLst>
          </p:cNvPr>
          <p:cNvSpPr>
            <a:spLocks noGrp="1"/>
          </p:cNvSpPr>
          <p:nvPr>
            <p:ph idx="1"/>
          </p:nvPr>
        </p:nvSpPr>
        <p:spPr>
          <a:xfrm>
            <a:off x="1066800" y="1427123"/>
            <a:ext cx="3929270" cy="348532"/>
          </a:xfrm>
        </p:spPr>
        <p:txBody>
          <a:bodyPr/>
          <a:lstStyle/>
          <a:p>
            <a:pPr marL="0" indent="0">
              <a:buNone/>
            </a:pPr>
            <a:r>
              <a:rPr lang="en-US" dirty="0"/>
              <a:t>After the data was cleaned and sorted</a:t>
            </a:r>
          </a:p>
        </p:txBody>
      </p:sp>
      <p:pic>
        <p:nvPicPr>
          <p:cNvPr id="6" name="Picture 5">
            <a:extLst>
              <a:ext uri="{FF2B5EF4-FFF2-40B4-BE49-F238E27FC236}">
                <a16:creationId xmlns:a16="http://schemas.microsoft.com/office/drawing/2014/main" id="{810E7045-717D-4321-9909-4950037DFBD9}"/>
              </a:ext>
            </a:extLst>
          </p:cNvPr>
          <p:cNvPicPr>
            <a:picLocks noChangeAspect="1"/>
          </p:cNvPicPr>
          <p:nvPr/>
        </p:nvPicPr>
        <p:blipFill>
          <a:blip r:embed="rId2"/>
          <a:stretch>
            <a:fillRect/>
          </a:stretch>
        </p:blipFill>
        <p:spPr>
          <a:xfrm>
            <a:off x="9263270" y="404055"/>
            <a:ext cx="1861930" cy="1477613"/>
          </a:xfrm>
          <a:prstGeom prst="rect">
            <a:avLst/>
          </a:prstGeom>
        </p:spPr>
      </p:pic>
      <p:pic>
        <p:nvPicPr>
          <p:cNvPr id="7" name="Picture 6">
            <a:extLst>
              <a:ext uri="{FF2B5EF4-FFF2-40B4-BE49-F238E27FC236}">
                <a16:creationId xmlns:a16="http://schemas.microsoft.com/office/drawing/2014/main" id="{258B2036-2DD9-44FF-9875-44AAA5649F19}"/>
              </a:ext>
            </a:extLst>
          </p:cNvPr>
          <p:cNvPicPr>
            <a:picLocks noChangeAspect="1"/>
          </p:cNvPicPr>
          <p:nvPr/>
        </p:nvPicPr>
        <p:blipFill>
          <a:blip r:embed="rId3"/>
          <a:stretch>
            <a:fillRect/>
          </a:stretch>
        </p:blipFill>
        <p:spPr>
          <a:xfrm>
            <a:off x="371059" y="1881668"/>
            <a:ext cx="5724939" cy="4572276"/>
          </a:xfrm>
          <a:prstGeom prst="rect">
            <a:avLst/>
          </a:prstGeom>
        </p:spPr>
      </p:pic>
      <p:pic>
        <p:nvPicPr>
          <p:cNvPr id="9" name="Picture 8">
            <a:extLst>
              <a:ext uri="{FF2B5EF4-FFF2-40B4-BE49-F238E27FC236}">
                <a16:creationId xmlns:a16="http://schemas.microsoft.com/office/drawing/2014/main" id="{B8EDDA19-3C79-4F80-92B8-5FE6D9497959}"/>
              </a:ext>
            </a:extLst>
          </p:cNvPr>
          <p:cNvPicPr>
            <a:picLocks noChangeAspect="1"/>
          </p:cNvPicPr>
          <p:nvPr/>
        </p:nvPicPr>
        <p:blipFill>
          <a:blip r:embed="rId4"/>
          <a:stretch>
            <a:fillRect/>
          </a:stretch>
        </p:blipFill>
        <p:spPr>
          <a:xfrm>
            <a:off x="6095998" y="1883382"/>
            <a:ext cx="5724938" cy="4570562"/>
          </a:xfrm>
          <a:prstGeom prst="rect">
            <a:avLst/>
          </a:prstGeom>
        </p:spPr>
      </p:pic>
      <p:pic>
        <p:nvPicPr>
          <p:cNvPr id="10" name="Picture 9">
            <a:extLst>
              <a:ext uri="{FF2B5EF4-FFF2-40B4-BE49-F238E27FC236}">
                <a16:creationId xmlns:a16="http://schemas.microsoft.com/office/drawing/2014/main" id="{7B0D3F49-55E5-49FF-A075-5363273568E4}"/>
              </a:ext>
            </a:extLst>
          </p:cNvPr>
          <p:cNvPicPr>
            <a:picLocks noChangeAspect="1"/>
          </p:cNvPicPr>
          <p:nvPr/>
        </p:nvPicPr>
        <p:blipFill>
          <a:blip r:embed="rId5"/>
          <a:stretch>
            <a:fillRect/>
          </a:stretch>
        </p:blipFill>
        <p:spPr>
          <a:xfrm>
            <a:off x="7752522" y="1427122"/>
            <a:ext cx="1510748" cy="454545"/>
          </a:xfrm>
          <a:prstGeom prst="rect">
            <a:avLst/>
          </a:prstGeom>
        </p:spPr>
      </p:pic>
    </p:spTree>
    <p:extLst>
      <p:ext uri="{BB962C8B-B14F-4D97-AF65-F5344CB8AC3E}">
        <p14:creationId xmlns:p14="http://schemas.microsoft.com/office/powerpoint/2010/main" val="2189064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{E3A1F1FB-BD76-46C0-9CD7-FC9E62206F20}tf78438558_win32</Template>
  <TotalTime>12064</TotalTime>
  <Words>1693</Words>
  <Application>Microsoft Office PowerPoint</Application>
  <PresentationFormat>Widescreen</PresentationFormat>
  <Paragraphs>117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Garamond</vt:lpstr>
      <vt:lpstr>SavonVTI</vt:lpstr>
      <vt:lpstr>Statistical analysis of Anxiety in wake of COVID-19</vt:lpstr>
      <vt:lpstr>Abstract</vt:lpstr>
      <vt:lpstr>Subject of Interest and Data Source</vt:lpstr>
      <vt:lpstr>Codebook and Summaries </vt:lpstr>
      <vt:lpstr>GAD-2 Scores Graphical Summaries</vt:lpstr>
      <vt:lpstr>Data Graphics for National Value</vt:lpstr>
      <vt:lpstr>Data Graphics for National Value(cont.)</vt:lpstr>
      <vt:lpstr>Summary Statistics for Gender</vt:lpstr>
      <vt:lpstr>Summary Statistics for Education</vt:lpstr>
      <vt:lpstr>Summary Statistics for Age</vt:lpstr>
      <vt:lpstr>Research Questions</vt:lpstr>
      <vt:lpstr>What group (sex, education, age) had the largest effect on anxiety due to COVID-19?</vt:lpstr>
      <vt:lpstr>Gender Density and Q-Q Graphs</vt:lpstr>
      <vt:lpstr>Education Density and Q-Q Graphs</vt:lpstr>
      <vt:lpstr>Age Density and Q-Q Graphs</vt:lpstr>
      <vt:lpstr>Shapiro-Wilk Test for Normality</vt:lpstr>
      <vt:lpstr>F-tests</vt:lpstr>
      <vt:lpstr>T-tests</vt:lpstr>
      <vt:lpstr>Correlation and Scatterplot Matrices for Average Sex, Education, and Age</vt:lpstr>
      <vt:lpstr>What group (sex, education, age) had the largest effect on anxiety due to COVID-19? - Results</vt:lpstr>
      <vt:lpstr>What subgroup (within sex, education, age) had the largest effect on anxiety due to COVID-19?</vt:lpstr>
      <vt:lpstr>Chi-squared test and Bootsrapped CI for Sex </vt:lpstr>
      <vt:lpstr>ANOVA tests for Education and Age</vt:lpstr>
      <vt:lpstr>What subgroup (within sex, education, age) had the largest effect on anxiety due to COVID-19? - Results</vt:lpstr>
      <vt:lpstr>How have reported anxiety (GAD-2) scores changed over the course of time?</vt:lpstr>
      <vt:lpstr>Data Graphics for National Value</vt:lpstr>
      <vt:lpstr>Graphical Analysis of GAD-2 Over Time</vt:lpstr>
      <vt:lpstr>How have reported anxiety (GAD-2) scores changed over the course of time? -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mental health in wake of COVID-19</dc:title>
  <dc:creator>Jacob Martin Walter</dc:creator>
  <cp:lastModifiedBy>Jacob Martin Walter</cp:lastModifiedBy>
  <cp:revision>82</cp:revision>
  <dcterms:created xsi:type="dcterms:W3CDTF">2020-12-03T17:54:07Z</dcterms:created>
  <dcterms:modified xsi:type="dcterms:W3CDTF">2020-12-14T20:12:17Z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