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dustin-graham/RxAndroid-Sample/blob/master/app/src/main/java/com/example/rxandroid/ImperativeWageCalculatorActivity.java" TargetMode="External"/><Relationship Id="rId3" Type="http://schemas.openxmlformats.org/officeDocument/2006/relationships/hyperlink" Target="https://github.com/dustin-graham/RxAndroid-Sample/blob/master/app/src/main/java/com/example/rxandroid/ReactiveWageCalculatorActivity.java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Reactive Extensions</a:t>
            </a:r>
          </a:p>
          <a:p>
            <a:pPr>
              <a:defRPr sz="5000"/>
            </a:pPr>
            <a:r>
              <a:t>(RXJava &amp; RXAndroid)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5029200"/>
            <a:ext cx="10464800" cy="2384475"/>
          </a:xfrm>
          <a:prstGeom prst="rect">
            <a:avLst/>
          </a:prstGeom>
        </p:spPr>
        <p:txBody>
          <a:bodyPr/>
          <a:lstStyle/>
          <a:p>
            <a:pPr defTabSz="554990">
              <a:defRPr sz="3040"/>
            </a:pPr>
            <a:r>
              <a:t>The prescription your app needs</a:t>
            </a:r>
          </a:p>
          <a:p>
            <a:pPr defTabSz="554990">
              <a:defRPr sz="3040"/>
            </a:pPr>
            <a:r>
              <a:t>Jake Wilson</a:t>
            </a:r>
          </a:p>
          <a:p>
            <a:pPr defTabSz="554990">
              <a:defRPr sz="3040"/>
            </a:pPr>
          </a:p>
          <a:p>
            <a:pPr defTabSz="554990">
              <a:defRPr sz="3040"/>
            </a:pPr>
            <a:r>
              <a:t>Twitter @JakeWilson801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744" y="2708187"/>
            <a:ext cx="12673312" cy="4337226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/>
        </p:nvSpPr>
        <p:spPr>
          <a:xfrm>
            <a:off x="5416550" y="266699"/>
            <a:ext cx="1892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Map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Combine Latest</a:t>
            </a:r>
          </a:p>
        </p:txBody>
      </p:sp>
      <p:pic>
        <p:nvPicPr>
          <p:cNvPr id="17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4367" y="2820089"/>
            <a:ext cx="11507183" cy="51174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Filter</a:t>
            </a:r>
          </a:p>
        </p:txBody>
      </p:sp>
      <p:pic>
        <p:nvPicPr>
          <p:cNvPr id="17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494" y="2841497"/>
            <a:ext cx="11907606" cy="40706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Reduce</a:t>
            </a:r>
          </a:p>
        </p:txBody>
      </p:sp>
      <p:pic>
        <p:nvPicPr>
          <p:cNvPr id="18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756" y="2880629"/>
            <a:ext cx="11721288" cy="39923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Sequence Equal</a:t>
            </a:r>
          </a:p>
        </p:txBody>
      </p:sp>
      <p:pic>
        <p:nvPicPr>
          <p:cNvPr id="18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090" y="2786159"/>
            <a:ext cx="12426620" cy="5679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xfrm>
            <a:off x="952500" y="-508000"/>
            <a:ext cx="11099800" cy="2159000"/>
          </a:xfrm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</a:p>
          <a:p>
            <a:pPr defTabSz="490727">
              <a:defRPr sz="6719"/>
            </a:pPr>
            <a:r>
              <a:t>Concurrency </a:t>
            </a:r>
          </a:p>
        </p:txBody>
      </p:sp>
      <p:sp>
        <p:nvSpPr>
          <p:cNvPr id="188" name="Shape 188"/>
          <p:cNvSpPr/>
          <p:nvPr/>
        </p:nvSpPr>
        <p:spPr>
          <a:xfrm>
            <a:off x="419199" y="2241549"/>
            <a:ext cx="12166402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21105" indent="-421105">
              <a:buSzPct val="75000"/>
              <a:buChar char="•"/>
            </a:pPr>
            <a:r>
              <a:t>Most of us have had the dreaded NetworkOnMainThread exception </a:t>
            </a:r>
          </a:p>
          <a:p>
            <a:pPr marL="421105" indent="-421105">
              <a:buSzPct val="75000"/>
              <a:buChar char="•"/>
            </a:pPr>
            <a:r>
              <a:t>Async Tasks suck, Retrofit's .enqueue works? </a:t>
            </a:r>
          </a:p>
          <a:p>
            <a:pPr marL="421105" indent="-421105">
              <a:buSzPct val="75000"/>
              <a:buChar char="•"/>
            </a:pPr>
            <a:r>
              <a:t>Schedulers provide a simple way to manage which threads do the heavy lifting and which run on the UI</a:t>
            </a:r>
          </a:p>
        </p:txBody>
      </p:sp>
      <p:pic>
        <p:nvPicPr>
          <p:cNvPr id="18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6150" y="5149797"/>
            <a:ext cx="6228630" cy="44641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RX shines</a:t>
            </a:r>
          </a:p>
        </p:txBody>
      </p:sp>
      <p:sp>
        <p:nvSpPr>
          <p:cNvPr id="192" name="Shape 192"/>
          <p:cNvSpPr/>
          <p:nvPr/>
        </p:nvSpPr>
        <p:spPr>
          <a:xfrm>
            <a:off x="466445" y="2749549"/>
            <a:ext cx="12071910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https://github.com/dustin-graham/RxAndroid-Sample/blob/master/app/src/main/java/com/example/rxandroid/ImperativeWageCalculatorActivity.java</a:t>
            </a:r>
          </a:p>
        </p:txBody>
      </p:sp>
      <p:sp>
        <p:nvSpPr>
          <p:cNvPr id="193" name="Shape 193"/>
          <p:cNvSpPr/>
          <p:nvPr/>
        </p:nvSpPr>
        <p:spPr>
          <a:xfrm>
            <a:off x="466445" y="5276850"/>
            <a:ext cx="12071910" cy="173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https://github.com/dustin-graham/RxAndroid-Sample/blob/master/app/src/main/java/com/example/rxandroid/ReactiveWageCalculatorActivity.java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RX Shines</a:t>
            </a:r>
          </a:p>
        </p:txBody>
      </p:sp>
      <p:pic>
        <p:nvPicPr>
          <p:cNvPr id="19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2997200"/>
            <a:ext cx="6045201" cy="157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2825699" y="2076450"/>
            <a:ext cx="69860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RX</a:t>
            </a:r>
          </a:p>
        </p:txBody>
      </p:sp>
      <p:sp>
        <p:nvSpPr>
          <p:cNvPr id="198" name="Shape 198"/>
          <p:cNvSpPr/>
          <p:nvPr/>
        </p:nvSpPr>
        <p:spPr>
          <a:xfrm>
            <a:off x="9048623" y="2076450"/>
            <a:ext cx="2146555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Callbacks</a:t>
            </a:r>
          </a:p>
        </p:txBody>
      </p:sp>
      <p:pic>
        <p:nvPicPr>
          <p:cNvPr id="19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54800" y="3200400"/>
            <a:ext cx="6324600" cy="1168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650" y="4845050"/>
            <a:ext cx="5854701" cy="466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11900" y="5850565"/>
            <a:ext cx="6618238" cy="22180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xfrm>
            <a:off x="952500" y="-381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Where RX Shines </a:t>
            </a:r>
          </a:p>
        </p:txBody>
      </p:sp>
      <p:pic>
        <p:nvPicPr>
          <p:cNvPr id="20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79453" y="3652772"/>
            <a:ext cx="5868197" cy="3471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099" y="2931182"/>
            <a:ext cx="6435485" cy="3092125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/>
        </p:nvSpPr>
        <p:spPr>
          <a:xfrm>
            <a:off x="3160541" y="1885950"/>
            <a:ext cx="69860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RX</a:t>
            </a:r>
          </a:p>
        </p:txBody>
      </p:sp>
      <p:sp>
        <p:nvSpPr>
          <p:cNvPr id="207" name="Shape 207"/>
          <p:cNvSpPr/>
          <p:nvPr/>
        </p:nvSpPr>
        <p:spPr>
          <a:xfrm>
            <a:off x="8680322" y="2495550"/>
            <a:ext cx="1917955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Callback</a:t>
            </a:r>
          </a:p>
        </p:txBody>
      </p:sp>
      <p:pic>
        <p:nvPicPr>
          <p:cNvPr id="208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750" y="7634222"/>
            <a:ext cx="8420100" cy="142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1965604" y="1009650"/>
            <a:ext cx="907359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Declarative versus Imperative Programming</a:t>
            </a:r>
          </a:p>
        </p:txBody>
      </p:sp>
      <p:sp>
        <p:nvSpPr>
          <p:cNvPr id="123" name="Shape 123"/>
          <p:cNvSpPr/>
          <p:nvPr/>
        </p:nvSpPr>
        <p:spPr>
          <a:xfrm>
            <a:off x="1572107" y="1974849"/>
            <a:ext cx="986058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Imperative: Use statements to control the programs state. Think Java, C</a:t>
            </a:r>
          </a:p>
        </p:txBody>
      </p:sp>
      <p:sp>
        <p:nvSpPr>
          <p:cNvPr id="124" name="Shape 124"/>
          <p:cNvSpPr/>
          <p:nvPr/>
        </p:nvSpPr>
        <p:spPr>
          <a:xfrm>
            <a:off x="166522" y="5206999"/>
            <a:ext cx="1267175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Declarative: program that describes </a:t>
            </a:r>
            <a:r>
              <a:rPr i="1"/>
              <a:t>what</a:t>
            </a:r>
            <a:r>
              <a:t> computation should be performed and not </a:t>
            </a:r>
            <a:r>
              <a:rPr i="1"/>
              <a:t>how</a:t>
            </a:r>
            <a:r>
              <a:t> to compute it. Think SQL, Regular Expressions</a:t>
            </a:r>
          </a:p>
        </p:txBody>
      </p:sp>
      <p:pic>
        <p:nvPicPr>
          <p:cNvPr id="12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245" y="6544294"/>
            <a:ext cx="6236464" cy="6274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05600" y="3052678"/>
            <a:ext cx="5449420" cy="1397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83245" y="6587551"/>
            <a:ext cx="6169155" cy="5408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46227" y="2752724"/>
            <a:ext cx="4762501" cy="2146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2"/>
      <p:bldP build="whole" bldLvl="1" animBg="1" rev="0" advAuto="0" spid="125" grpId="5"/>
      <p:bldP build="whole" bldLvl="1" animBg="1" rev="0" advAuto="0" spid="127" grpId="6"/>
      <p:bldP build="whole" bldLvl="1" animBg="1" rev="0" advAuto="0" spid="126" grpId="3"/>
      <p:bldP build="whole" bldLvl="1" animBg="1" rev="0" advAuto="0" spid="123" grpId="1"/>
      <p:bldP build="whole" bldLvl="1" animBg="1" rev="0" advAuto="0" spid="124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Functional trade offs</a:t>
            </a:r>
          </a:p>
        </p:txBody>
      </p:sp>
      <p:pic>
        <p:nvPicPr>
          <p:cNvPr id="13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13256" y="2585049"/>
            <a:ext cx="5712367" cy="4100902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792479" y="3581400"/>
            <a:ext cx="557784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Most schools don't teach it</a:t>
            </a:r>
          </a:p>
        </p:txBody>
      </p:sp>
      <p:sp>
        <p:nvSpPr>
          <p:cNvPr id="133" name="Shape 133"/>
          <p:cNvSpPr/>
          <p:nvPr/>
        </p:nvSpPr>
        <p:spPr>
          <a:xfrm>
            <a:off x="641097" y="2851150"/>
            <a:ext cx="323895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New/Old idea</a:t>
            </a:r>
          </a:p>
        </p:txBody>
      </p:sp>
      <p:sp>
        <p:nvSpPr>
          <p:cNvPr id="134" name="Shape 134"/>
          <p:cNvSpPr/>
          <p:nvPr/>
        </p:nvSpPr>
        <p:spPr>
          <a:xfrm>
            <a:off x="738428" y="4311650"/>
            <a:ext cx="433974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High barrier to entry </a:t>
            </a:r>
          </a:p>
        </p:txBody>
      </p:sp>
      <p:sp>
        <p:nvSpPr>
          <p:cNvPr id="135" name="Shape 135"/>
          <p:cNvSpPr/>
          <p:nvPr/>
        </p:nvSpPr>
        <p:spPr>
          <a:xfrm>
            <a:off x="491668" y="6191249"/>
            <a:ext cx="5823814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"Pure" functional languages</a:t>
            </a:r>
          </a:p>
          <a:p>
            <a:pPr/>
            <a:r>
              <a:t>Elm</a:t>
            </a:r>
          </a:p>
          <a:p>
            <a:pPr/>
            <a:r>
              <a:t>Haskell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4"/>
      <p:bldP build="whole" bldLvl="1" animBg="1" rev="0" advAuto="0" spid="132" grpId="3"/>
      <p:bldP build="whole" bldLvl="1" animBg="1" rev="0" advAuto="0" spid="133" grpId="2"/>
      <p:bldP build="whole" bldLvl="1" animBg="1" rev="0" advAuto="0" spid="130" grpId="1"/>
      <p:bldP build="whole" bldLvl="1" animBg="1" rev="0" advAuto="0" spid="135" grpId="5"/>
      <p:bldP build="whole" bldLvl="1" animBg="1" rev="0" advAuto="0" spid="131" grpId="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1270000" y="368300"/>
            <a:ext cx="10103743" cy="1218407"/>
          </a:xfrm>
          <a:prstGeom prst="rect">
            <a:avLst/>
          </a:prstGeom>
        </p:spPr>
        <p:txBody>
          <a:bodyPr/>
          <a:lstStyle>
            <a:lvl1pPr defTabSz="379729">
              <a:defRPr sz="5200"/>
            </a:lvl1pPr>
          </a:lstStyle>
          <a:p>
            <a:pPr/>
            <a:r>
              <a:t>Functional Reactive Programming</a:t>
            </a:r>
          </a:p>
        </p:txBody>
      </p:sp>
      <p:sp>
        <p:nvSpPr>
          <p:cNvPr id="138" name="Shape 138"/>
          <p:cNvSpPr/>
          <p:nvPr/>
        </p:nvSpPr>
        <p:spPr>
          <a:xfrm>
            <a:off x="207073" y="1879599"/>
            <a:ext cx="1276845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Reactive programming is is programming with asynchronous data streams</a:t>
            </a:r>
          </a:p>
        </p:txBody>
      </p:sp>
      <p:pic>
        <p:nvPicPr>
          <p:cNvPr id="13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1200" y="4514850"/>
            <a:ext cx="6502400" cy="3314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2414651" y="2549524"/>
            <a:ext cx="817549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Think event buses and click events on steroids </a:t>
            </a:r>
          </a:p>
        </p:txBody>
      </p:sp>
      <p:sp>
        <p:nvSpPr>
          <p:cNvPr id="141" name="Shape 141"/>
          <p:cNvSpPr/>
          <p:nvPr/>
        </p:nvSpPr>
        <p:spPr>
          <a:xfrm>
            <a:off x="1379092" y="3419474"/>
            <a:ext cx="1024661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Imagine each element in your Twitter feed was a click event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2"/>
      <p:bldP build="whole" bldLvl="1" animBg="1" rev="0" advAuto="0" spid="138" grpId="1"/>
      <p:bldP build="whole" bldLvl="1" animBg="1" rev="0" advAuto="0" spid="141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xfrm>
            <a:off x="1007814" y="127000"/>
            <a:ext cx="10989172" cy="2121397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Why not just use an Event Bus? </a:t>
            </a:r>
          </a:p>
        </p:txBody>
      </p:sp>
      <p:sp>
        <p:nvSpPr>
          <p:cNvPr id="144" name="Shape 144"/>
          <p:cNvSpPr/>
          <p:nvPr/>
        </p:nvSpPr>
        <p:spPr>
          <a:xfrm>
            <a:off x="4344568" y="1892299"/>
            <a:ext cx="431566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The answer is you can!</a:t>
            </a:r>
          </a:p>
        </p:txBody>
      </p:sp>
      <p:sp>
        <p:nvSpPr>
          <p:cNvPr id="145" name="Shape 145"/>
          <p:cNvSpPr/>
          <p:nvPr/>
        </p:nvSpPr>
        <p:spPr>
          <a:xfrm>
            <a:off x="2292858" y="2539999"/>
            <a:ext cx="84190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/>
            </a:pPr>
            <a:r>
              <a:t>This medicine has </a:t>
            </a:r>
            <a:r>
              <a:rPr i="1"/>
              <a:t>worse</a:t>
            </a:r>
            <a:r>
              <a:t> side effects though. </a:t>
            </a:r>
          </a:p>
        </p:txBody>
      </p:sp>
      <p:sp>
        <p:nvSpPr>
          <p:cNvPr id="146" name="Shape 146"/>
          <p:cNvSpPr/>
          <p:nvPr/>
        </p:nvSpPr>
        <p:spPr>
          <a:xfrm>
            <a:off x="663156" y="3619499"/>
            <a:ext cx="11678488" cy="251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21105" indent="-421105">
              <a:buSzPct val="75000"/>
              <a:buChar char="•"/>
              <a:defRPr sz="3200"/>
            </a:pPr>
            <a:r>
              <a:t>Event buses are generally global to the application</a:t>
            </a:r>
          </a:p>
          <a:p>
            <a:pPr marL="421105" indent="-421105">
              <a:buSzPct val="75000"/>
              <a:buChar char="•"/>
              <a:defRPr sz="3200"/>
            </a:pPr>
            <a:r>
              <a:t>NOOO Global variables are bad!</a:t>
            </a:r>
          </a:p>
          <a:p>
            <a:pPr marL="421105" indent="-421105">
              <a:buSzPct val="75000"/>
              <a:buChar char="•"/>
              <a:defRPr sz="3200"/>
            </a:pPr>
            <a:r>
              <a:t>No clear relationship between event producer and consumer</a:t>
            </a:r>
          </a:p>
          <a:p>
            <a:pPr marL="421105" indent="-421105">
              <a:buSzPct val="75000"/>
              <a:buChar char="•"/>
              <a:defRPr sz="3200"/>
            </a:pPr>
            <a:r>
              <a:t>More state and side effects to manage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01345" y="399553"/>
            <a:ext cx="128021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>
              <a:defRPr sz="3600"/>
            </a:pPr>
            <a:r>
              <a:rPr sz="8000"/>
              <a:t> Don't forget about futures...</a:t>
            </a:r>
          </a:p>
        </p:txBody>
      </p:sp>
      <p:sp>
        <p:nvSpPr>
          <p:cNvPr id="149" name="Shape 149"/>
          <p:cNvSpPr/>
          <p:nvPr/>
        </p:nvSpPr>
        <p:spPr>
          <a:xfrm>
            <a:off x="407274" y="2552700"/>
            <a:ext cx="7932677" cy="325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50921" indent="-350921">
              <a:buSzPct val="75000"/>
              <a:buChar char="•"/>
              <a:defRPr sz="2600"/>
            </a:pPr>
            <a:r>
              <a:t>Straightforward for single level of asynchronous execution</a:t>
            </a:r>
          </a:p>
          <a:p>
            <a:pPr marL="350921" indent="-350921">
              <a:buSzPct val="75000"/>
              <a:buChar char="•"/>
              <a:defRPr sz="2600"/>
            </a:pPr>
            <a:r>
              <a:t>Nesting adds complexity(prior to Java 8 CompletableFuture).</a:t>
            </a:r>
          </a:p>
          <a:p>
            <a:pPr marL="350921" indent="-350921">
              <a:buSzPct val="75000"/>
              <a:buChar char="•"/>
              <a:defRPr sz="2600"/>
            </a:pPr>
            <a:r>
              <a:t>Difficult to use Futures to optimally compose conditional async execution flows</a:t>
            </a:r>
          </a:p>
          <a:p>
            <a:pPr marL="350921" indent="-350921">
              <a:buSzPct val="75000"/>
              <a:buChar char="•"/>
              <a:defRPr sz="2600"/>
            </a:pPr>
            <a:r>
              <a:t>Error prone, can block on</a:t>
            </a:r>
          </a:p>
          <a:p>
            <a:pPr marL="350921" indent="-350921">
              <a:buSzPct val="75000"/>
              <a:buChar char="•"/>
              <a:defRPr sz="2600"/>
            </a:pPr>
            <a:r>
              <a:t>Only produces single scalar values </a:t>
            </a:r>
          </a:p>
        </p:txBody>
      </p:sp>
      <p:pic>
        <p:nvPicPr>
          <p:cNvPr id="15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94750" y="1958933"/>
            <a:ext cx="3800829" cy="58357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15100" y="4851400"/>
            <a:ext cx="1447800" cy="279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76" y="395289"/>
            <a:ext cx="12790248" cy="8963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Observer Contract</a:t>
            </a:r>
          </a:p>
        </p:txBody>
      </p:sp>
      <p:pic>
        <p:nvPicPr>
          <p:cNvPr id="15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0490" y="5503206"/>
            <a:ext cx="5518098" cy="2058992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7350490" y="3856498"/>
            <a:ext cx="5518098" cy="1206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/>
            </a:pPr>
            <a:r>
              <a:t>Think of Iterables in Java. Difference is iterables are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pull</a:t>
            </a:r>
            <a:r>
              <a:t>-based and Rx observables are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push</a:t>
            </a:r>
            <a:r>
              <a:t>-based</a:t>
            </a:r>
          </a:p>
        </p:txBody>
      </p:sp>
      <p:pic>
        <p:nvPicPr>
          <p:cNvPr id="15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700" y="2786472"/>
            <a:ext cx="6554957" cy="38627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ctrTitle"/>
          </p:nvPr>
        </p:nvSpPr>
        <p:spPr>
          <a:xfrm>
            <a:off x="1270000" y="-177800"/>
            <a:ext cx="10464800" cy="3424387"/>
          </a:xfrm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Higher Order functions</a:t>
            </a:r>
          </a:p>
        </p:txBody>
      </p:sp>
      <p:sp>
        <p:nvSpPr>
          <p:cNvPr id="161" name="Shape 161"/>
          <p:cNvSpPr/>
          <p:nvPr/>
        </p:nvSpPr>
        <p:spPr>
          <a:xfrm>
            <a:off x="2448712" y="2647950"/>
            <a:ext cx="2773376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Transforming</a:t>
            </a:r>
          </a:p>
        </p:txBody>
      </p:sp>
      <p:sp>
        <p:nvSpPr>
          <p:cNvPr id="162" name="Shape 162"/>
          <p:cNvSpPr/>
          <p:nvPr/>
        </p:nvSpPr>
        <p:spPr>
          <a:xfrm>
            <a:off x="2900875" y="3308350"/>
            <a:ext cx="1869050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80736" indent="-280736">
              <a:buSzPct val="75000"/>
              <a:buChar char="•"/>
              <a:defRPr sz="2400"/>
            </a:pPr>
            <a:r>
              <a:t>delay</a:t>
            </a:r>
          </a:p>
          <a:p>
            <a:pPr marL="280736" indent="-280736">
              <a:buSzPct val="75000"/>
              <a:buChar char="•"/>
              <a:defRPr sz="2400"/>
            </a:pPr>
            <a:r>
              <a:t>map</a:t>
            </a:r>
          </a:p>
          <a:p>
            <a:pPr marL="280736" indent="-280736">
              <a:buSzPct val="75000"/>
              <a:buChar char="•"/>
              <a:defRPr sz="2400"/>
            </a:pPr>
            <a:r>
              <a:t>scan</a:t>
            </a:r>
          </a:p>
          <a:p>
            <a:pPr marL="280736" indent="-280736">
              <a:buSzPct val="75000"/>
              <a:buChar char="•"/>
              <a:defRPr sz="2400"/>
            </a:pPr>
            <a:r>
              <a:t>debounce</a:t>
            </a:r>
          </a:p>
        </p:txBody>
      </p:sp>
      <p:sp>
        <p:nvSpPr>
          <p:cNvPr id="163" name="Shape 163"/>
          <p:cNvSpPr/>
          <p:nvPr/>
        </p:nvSpPr>
        <p:spPr>
          <a:xfrm>
            <a:off x="9010624" y="2647950"/>
            <a:ext cx="234955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Combining</a:t>
            </a:r>
          </a:p>
        </p:txBody>
      </p:sp>
      <p:sp>
        <p:nvSpPr>
          <p:cNvPr id="164" name="Shape 164"/>
          <p:cNvSpPr/>
          <p:nvPr/>
        </p:nvSpPr>
        <p:spPr>
          <a:xfrm>
            <a:off x="8937540" y="3308350"/>
            <a:ext cx="2495720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80736" indent="-280736">
              <a:buSzPct val="75000"/>
              <a:buChar char="•"/>
              <a:defRPr sz="2400"/>
            </a:pPr>
            <a:r>
              <a:t>combineLatest</a:t>
            </a:r>
          </a:p>
          <a:p>
            <a:pPr marL="280736" indent="-280736">
              <a:buSzPct val="75000"/>
              <a:buChar char="•"/>
              <a:defRPr sz="2400"/>
            </a:pPr>
            <a:r>
              <a:t>concat</a:t>
            </a:r>
          </a:p>
          <a:p>
            <a:pPr marL="280736" indent="-280736">
              <a:buSzPct val="75000"/>
              <a:buChar char="•"/>
              <a:defRPr sz="2400"/>
            </a:pPr>
            <a:r>
              <a:t>merge</a:t>
            </a:r>
          </a:p>
          <a:p>
            <a:pPr marL="280736" indent="-280736">
              <a:buSzPct val="75000"/>
              <a:buChar char="•"/>
              <a:defRPr sz="2400"/>
            </a:pPr>
            <a:r>
              <a:t>startWith</a:t>
            </a:r>
          </a:p>
          <a:p>
            <a:pPr marL="280736" indent="-280736">
              <a:buSzPct val="75000"/>
              <a:buChar char="•"/>
              <a:defRPr sz="2400"/>
            </a:pPr>
            <a:r>
              <a:t>zip</a:t>
            </a:r>
          </a:p>
        </p:txBody>
      </p:sp>
      <p:sp>
        <p:nvSpPr>
          <p:cNvPr id="165" name="Shape 165"/>
          <p:cNvSpPr/>
          <p:nvPr/>
        </p:nvSpPr>
        <p:spPr>
          <a:xfrm>
            <a:off x="5983681" y="4070350"/>
            <a:ext cx="1740104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Filtering</a:t>
            </a:r>
          </a:p>
        </p:txBody>
      </p:sp>
      <p:sp>
        <p:nvSpPr>
          <p:cNvPr id="166" name="Shape 166"/>
          <p:cNvSpPr/>
          <p:nvPr/>
        </p:nvSpPr>
        <p:spPr>
          <a:xfrm>
            <a:off x="6094844" y="4629150"/>
            <a:ext cx="1517777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21105" indent="-421105">
              <a:buSzPct val="75000"/>
              <a:buChar char="•"/>
              <a:defRPr sz="2400"/>
            </a:pPr>
            <a:r>
              <a:t>filter</a:t>
            </a:r>
          </a:p>
          <a:p>
            <a:pPr marL="421105" indent="-421105">
              <a:buSzPct val="75000"/>
              <a:buChar char="•"/>
              <a:defRPr sz="2400"/>
            </a:pPr>
            <a:r>
              <a:t>find</a:t>
            </a:r>
          </a:p>
          <a:p>
            <a:pPr marL="421105" indent="-421105">
              <a:buSzPct val="75000"/>
              <a:buChar char="•"/>
              <a:defRPr sz="2400"/>
            </a:pPr>
            <a:r>
              <a:t>first</a:t>
            </a:r>
          </a:p>
          <a:p>
            <a:pPr marL="421105" indent="-421105">
              <a:buSzPct val="75000"/>
              <a:buChar char="•"/>
              <a:defRPr sz="2400"/>
            </a:pPr>
            <a:r>
              <a:t>last</a:t>
            </a:r>
          </a:p>
          <a:p>
            <a:pPr marL="421105" indent="-421105">
              <a:buSzPct val="75000"/>
              <a:buChar char="•"/>
              <a:defRPr sz="2400"/>
            </a:pPr>
            <a:r>
              <a:t>distinct</a:t>
            </a:r>
          </a:p>
        </p:txBody>
      </p:sp>
      <p:sp>
        <p:nvSpPr>
          <p:cNvPr id="167" name="Shape 167"/>
          <p:cNvSpPr/>
          <p:nvPr/>
        </p:nvSpPr>
        <p:spPr>
          <a:xfrm>
            <a:off x="2825610" y="6064250"/>
            <a:ext cx="1130656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Math</a:t>
            </a:r>
          </a:p>
        </p:txBody>
      </p:sp>
      <p:sp>
        <p:nvSpPr>
          <p:cNvPr id="168" name="Shape 168"/>
          <p:cNvSpPr/>
          <p:nvPr/>
        </p:nvSpPr>
        <p:spPr>
          <a:xfrm>
            <a:off x="2592049" y="6629399"/>
            <a:ext cx="1597778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80736" indent="-280736">
              <a:buSzPct val="75000"/>
              <a:buChar char="•"/>
              <a:defRPr sz="2400"/>
            </a:pPr>
            <a:r>
              <a:t>average</a:t>
            </a:r>
          </a:p>
          <a:p>
            <a:pPr marL="280736" indent="-280736">
              <a:buSzPct val="75000"/>
              <a:buChar char="•"/>
              <a:defRPr sz="2400"/>
            </a:pPr>
            <a:r>
              <a:t>sum</a:t>
            </a:r>
          </a:p>
          <a:p>
            <a:pPr marL="280736" indent="-280736">
              <a:buSzPct val="75000"/>
              <a:buChar char="•"/>
              <a:defRPr sz="2400"/>
            </a:pPr>
            <a:r>
              <a:t>max</a:t>
            </a:r>
          </a:p>
          <a:p>
            <a:pPr marL="280736" indent="-280736">
              <a:buSzPct val="75000"/>
              <a:buChar char="•"/>
              <a:defRPr sz="2400"/>
            </a:pPr>
            <a:r>
              <a:t>min</a:t>
            </a:r>
          </a:p>
          <a:p>
            <a:pPr marL="280736" indent="-280736">
              <a:buSzPct val="75000"/>
              <a:buChar char="•"/>
              <a:defRPr sz="2400"/>
            </a:pPr>
            <a:r>
              <a:t>reduce</a:t>
            </a:r>
          </a:p>
          <a:p>
            <a:pPr marL="280736" indent="-280736">
              <a:buSzPct val="75000"/>
              <a:buChar char="•"/>
              <a:defRPr sz="2400"/>
            </a:pPr>
            <a:r>
              <a:t>sum</a:t>
            </a:r>
          </a:p>
        </p:txBody>
      </p:sp>
      <p:sp>
        <p:nvSpPr>
          <p:cNvPr id="169" name="Shape 169"/>
          <p:cNvSpPr/>
          <p:nvPr/>
        </p:nvSpPr>
        <p:spPr>
          <a:xfrm>
            <a:off x="8502116" y="6064250"/>
            <a:ext cx="1791768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Boolean</a:t>
            </a:r>
          </a:p>
        </p:txBody>
      </p:sp>
      <p:sp>
        <p:nvSpPr>
          <p:cNvPr id="170" name="Shape 170"/>
          <p:cNvSpPr/>
          <p:nvPr/>
        </p:nvSpPr>
        <p:spPr>
          <a:xfrm>
            <a:off x="8133224" y="6756399"/>
            <a:ext cx="2529552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80736" indent="-280736">
              <a:buSzPct val="75000"/>
              <a:buChar char="•"/>
              <a:defRPr sz="2400"/>
            </a:pPr>
            <a:r>
              <a:t>every</a:t>
            </a:r>
          </a:p>
          <a:p>
            <a:pPr marL="280736" indent="-280736">
              <a:buSzPct val="75000"/>
              <a:buChar char="•"/>
              <a:defRPr sz="2400"/>
            </a:pPr>
            <a:r>
              <a:t>some</a:t>
            </a:r>
          </a:p>
          <a:p>
            <a:pPr marL="280736" indent="-280736">
              <a:buSzPct val="75000"/>
              <a:buChar char="•"/>
              <a:defRPr sz="2400"/>
            </a:pPr>
            <a:r>
              <a:t>includes</a:t>
            </a:r>
          </a:p>
          <a:p>
            <a:pPr marL="280736" indent="-280736">
              <a:buSzPct val="75000"/>
              <a:buChar char="•"/>
              <a:defRPr sz="2400"/>
            </a:pPr>
            <a:r>
              <a:t>sequenceEqual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