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handoutMasterIdLst>
    <p:handoutMasterId r:id="rId31"/>
  </p:handoutMasterIdLst>
  <p:sldIdLst>
    <p:sldId id="256" r:id="rId2"/>
    <p:sldId id="304" r:id="rId3"/>
    <p:sldId id="386" r:id="rId4"/>
    <p:sldId id="344" r:id="rId5"/>
    <p:sldId id="345" r:id="rId6"/>
    <p:sldId id="346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397" r:id="rId19"/>
    <p:sldId id="426" r:id="rId20"/>
    <p:sldId id="380" r:id="rId21"/>
    <p:sldId id="381" r:id="rId22"/>
    <p:sldId id="382" r:id="rId23"/>
    <p:sldId id="383" r:id="rId24"/>
    <p:sldId id="398" r:id="rId25"/>
    <p:sldId id="362" r:id="rId26"/>
    <p:sldId id="363" r:id="rId27"/>
    <p:sldId id="364" r:id="rId28"/>
    <p:sldId id="365" r:id="rId29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273"/>
    <p:restoredTop sz="95073" autoAdjust="0"/>
  </p:normalViewPr>
  <p:slideViewPr>
    <p:cSldViewPr>
      <p:cViewPr varScale="1">
        <p:scale>
          <a:sx n="52" d="100"/>
          <a:sy n="52" d="100"/>
        </p:scale>
        <p:origin x="200" y="9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5416BCC-8C8E-4B2C-9610-39BE7B126F7E}" type="datetimeFigureOut">
              <a:rPr lang="en-US" smtClean="0"/>
              <a:pPr/>
              <a:t>10/11/22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334D1BE-998D-4D4F-99BE-AAD26D711B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043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F010ADF-0B54-4F2F-AA00-C77C4A050816}" type="datetimeFigureOut">
              <a:rPr lang="en-US" smtClean="0"/>
              <a:pPr/>
              <a:t>10/11/22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8B8BA8F-5EA8-42AF-8778-1BF5425889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06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16940F9-EEC7-CC4F-83C8-D1F2AF6477B3}" type="slidenum">
              <a:rPr lang="en-AU" altLang="en-US" sz="1200"/>
              <a:pPr eaLnBrk="1" hangingPunct="1"/>
              <a:t>2</a:t>
            </a:fld>
            <a:endParaRPr lang="en-AU" altLang="en-US" sz="120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9705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FEB8C91-432C-BB46-984A-774E6ACD0334}" type="slidenum">
              <a:rPr lang="en-US" sz="1300">
                <a:latin typeface="Times New Roman" charset="0"/>
              </a:rPr>
              <a:pPr/>
              <a:t>11</a:t>
            </a:fld>
            <a:endParaRPr lang="en-US" sz="13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925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FEB8C91-432C-BB46-984A-774E6ACD0334}" type="slidenum">
              <a:rPr lang="en-US" sz="1300">
                <a:latin typeface="Times New Roman" charset="0"/>
              </a:rPr>
              <a:pPr/>
              <a:t>12</a:t>
            </a:fld>
            <a:endParaRPr lang="en-US" sz="13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530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FEB8C91-432C-BB46-984A-774E6ACD0334}" type="slidenum">
              <a:rPr lang="en-US" sz="1300">
                <a:latin typeface="Times New Roman" charset="0"/>
              </a:rPr>
              <a:pPr/>
              <a:t>13</a:t>
            </a:fld>
            <a:endParaRPr lang="en-US" sz="13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523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FEB8C91-432C-BB46-984A-774E6ACD0334}" type="slidenum">
              <a:rPr lang="en-US" sz="1300">
                <a:latin typeface="Times New Roman" charset="0"/>
              </a:rPr>
              <a:pPr/>
              <a:t>14</a:t>
            </a:fld>
            <a:endParaRPr lang="en-US" sz="13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6622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FEB8C91-432C-BB46-984A-774E6ACD0334}" type="slidenum">
              <a:rPr lang="en-US" sz="1300">
                <a:latin typeface="Times New Roman" charset="0"/>
              </a:rPr>
              <a:pPr/>
              <a:t>15</a:t>
            </a:fld>
            <a:endParaRPr lang="en-US" sz="13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3766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FEB8C91-432C-BB46-984A-774E6ACD0334}" type="slidenum">
              <a:rPr lang="en-US" sz="1300">
                <a:latin typeface="Times New Roman" charset="0"/>
              </a:rPr>
              <a:pPr/>
              <a:t>16</a:t>
            </a:fld>
            <a:endParaRPr lang="en-US" sz="13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400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FEB8C91-432C-BB46-984A-774E6ACD0334}" type="slidenum">
              <a:rPr lang="en-US" sz="1300">
                <a:latin typeface="Times New Roman" charset="0"/>
              </a:rPr>
              <a:pPr/>
              <a:t>17</a:t>
            </a:fld>
            <a:endParaRPr lang="en-US" sz="13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5938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FEB8C91-432C-BB46-984A-774E6ACD0334}" type="slidenum">
              <a:rPr lang="en-US" sz="1300">
                <a:latin typeface="Times New Roman" charset="0"/>
              </a:rPr>
              <a:pPr/>
              <a:t>18</a:t>
            </a:fld>
            <a:endParaRPr lang="en-US" sz="13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4361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FEB8C91-432C-BB46-984A-774E6ACD0334}" type="slidenum">
              <a:rPr lang="en-US" sz="1300">
                <a:latin typeface="Times New Roman" charset="0"/>
              </a:rPr>
              <a:pPr/>
              <a:t>19</a:t>
            </a:fld>
            <a:endParaRPr lang="en-US" sz="13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0417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FEB8C91-432C-BB46-984A-774E6ACD0334}" type="slidenum">
              <a:rPr lang="en-US" sz="1300">
                <a:latin typeface="Times New Roman" charset="0"/>
              </a:rPr>
              <a:pPr/>
              <a:t>20</a:t>
            </a:fld>
            <a:endParaRPr lang="en-US" sz="13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344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4A1325C-7983-F84E-9CD0-6F1CAC121F9F}" type="slidenum">
              <a:rPr lang="en-US" sz="1300">
                <a:latin typeface="Times New Roman" charset="0"/>
              </a:rPr>
              <a:pPr/>
              <a:t>3</a:t>
            </a:fld>
            <a:endParaRPr lang="en-US" sz="13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4582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FEB8C91-432C-BB46-984A-774E6ACD0334}" type="slidenum">
              <a:rPr lang="en-US" sz="1300">
                <a:latin typeface="Times New Roman" charset="0"/>
              </a:rPr>
              <a:pPr/>
              <a:t>21</a:t>
            </a:fld>
            <a:endParaRPr lang="en-US" sz="13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3223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FEB8C91-432C-BB46-984A-774E6ACD0334}" type="slidenum">
              <a:rPr lang="en-US" sz="1300">
                <a:latin typeface="Times New Roman" charset="0"/>
              </a:rPr>
              <a:pPr/>
              <a:t>22</a:t>
            </a:fld>
            <a:endParaRPr lang="en-US" sz="13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8827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FEB8C91-432C-BB46-984A-774E6ACD0334}" type="slidenum">
              <a:rPr lang="en-US" sz="1300">
                <a:latin typeface="Times New Roman" charset="0"/>
              </a:rPr>
              <a:pPr/>
              <a:t>23</a:t>
            </a:fld>
            <a:endParaRPr lang="en-US" sz="13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6140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FEB8C91-432C-BB46-984A-774E6ACD0334}" type="slidenum">
              <a:rPr lang="en-US" sz="1300">
                <a:latin typeface="Times New Roman" charset="0"/>
              </a:rPr>
              <a:pPr/>
              <a:t>24</a:t>
            </a:fld>
            <a:endParaRPr lang="en-US" sz="13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536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FEB8C91-432C-BB46-984A-774E6ACD0334}" type="slidenum">
              <a:rPr lang="en-US" sz="1300">
                <a:latin typeface="Times New Roman" charset="0"/>
              </a:rPr>
              <a:pPr/>
              <a:t>25</a:t>
            </a:fld>
            <a:endParaRPr lang="en-US" sz="13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9678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FEB8C91-432C-BB46-984A-774E6ACD0334}" type="slidenum">
              <a:rPr lang="en-US" sz="1300">
                <a:latin typeface="Times New Roman" charset="0"/>
              </a:rPr>
              <a:pPr/>
              <a:t>26</a:t>
            </a:fld>
            <a:endParaRPr lang="en-US" sz="13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7917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FEB8C91-432C-BB46-984A-774E6ACD0334}" type="slidenum">
              <a:rPr lang="en-US" sz="1300">
                <a:latin typeface="Times New Roman" charset="0"/>
              </a:rPr>
              <a:pPr/>
              <a:t>27</a:t>
            </a:fld>
            <a:endParaRPr lang="en-US" sz="13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162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FEB8C91-432C-BB46-984A-774E6ACD0334}" type="slidenum">
              <a:rPr lang="en-US" sz="1300">
                <a:latin typeface="Times New Roman" charset="0"/>
              </a:rPr>
              <a:pPr/>
              <a:t>28</a:t>
            </a:fld>
            <a:endParaRPr lang="en-US" sz="13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495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FEB8C91-432C-BB46-984A-774E6ACD0334}" type="slidenum">
              <a:rPr lang="en-US" sz="1300">
                <a:latin typeface="Times New Roman" charset="0"/>
              </a:rPr>
              <a:pPr/>
              <a:t>4</a:t>
            </a:fld>
            <a:endParaRPr lang="en-US" sz="13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924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FEB8C91-432C-BB46-984A-774E6ACD0334}" type="slidenum">
              <a:rPr lang="en-US" sz="1300">
                <a:latin typeface="Times New Roman" charset="0"/>
              </a:rPr>
              <a:pPr/>
              <a:t>5</a:t>
            </a:fld>
            <a:endParaRPr lang="en-US" sz="13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435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FEB8C91-432C-BB46-984A-774E6ACD0334}" type="slidenum">
              <a:rPr lang="en-US" sz="1300">
                <a:latin typeface="Times New Roman" charset="0"/>
              </a:rPr>
              <a:pPr/>
              <a:t>6</a:t>
            </a:fld>
            <a:endParaRPr lang="en-US" sz="13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008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FEB8C91-432C-BB46-984A-774E6ACD0334}" type="slidenum">
              <a:rPr lang="en-US" sz="1300">
                <a:latin typeface="Times New Roman" charset="0"/>
              </a:rPr>
              <a:pPr/>
              <a:t>7</a:t>
            </a:fld>
            <a:endParaRPr lang="en-US" sz="13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659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FEB8C91-432C-BB46-984A-774E6ACD0334}" type="slidenum">
              <a:rPr lang="en-US" sz="1300">
                <a:latin typeface="Times New Roman" charset="0"/>
              </a:rPr>
              <a:pPr/>
              <a:t>8</a:t>
            </a:fld>
            <a:endParaRPr lang="en-US" sz="13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388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FEB8C91-432C-BB46-984A-774E6ACD0334}" type="slidenum">
              <a:rPr lang="en-US" sz="1300">
                <a:latin typeface="Times New Roman" charset="0"/>
              </a:rPr>
              <a:pPr/>
              <a:t>9</a:t>
            </a:fld>
            <a:endParaRPr lang="en-US" sz="13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537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FEB8C91-432C-BB46-984A-774E6ACD0334}" type="slidenum">
              <a:rPr lang="en-US" sz="1300">
                <a:latin typeface="Times New Roman" charset="0"/>
              </a:rPr>
              <a:pPr/>
              <a:t>10</a:t>
            </a:fld>
            <a:endParaRPr lang="en-US" sz="13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03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C8A4-164E-40A5-874A-ED934B22A29F}" type="datetime1">
              <a:rPr lang="zh-CN" altLang="en-US" smtClean="0"/>
              <a:pPr/>
              <a:t>2022/10/11</a:t>
            </a:fld>
            <a:endParaRPr lang="zh-CN" alt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4B74-0E06-4F36-9BB9-FC363984574C}" type="datetime1">
              <a:rPr lang="zh-CN" altLang="en-US" smtClean="0"/>
              <a:pPr/>
              <a:t>2022/10/11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E9A1A-3883-4A1D-8DDD-9F6B143D7D33}" type="datetime1">
              <a:rPr lang="zh-CN" altLang="en-US" smtClean="0"/>
              <a:pPr/>
              <a:t>2022/10/11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984A9-7251-40A2-AFA3-6ADB6448F142}" type="datetime1">
              <a:rPr lang="zh-CN" altLang="en-US" smtClean="0"/>
              <a:pPr/>
              <a:t>2022/10/11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DDC6-98E4-41C3-9700-C05C8C649673}" type="datetime1">
              <a:rPr lang="zh-CN" altLang="en-US" smtClean="0"/>
              <a:pPr/>
              <a:t>2022/10/11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47FF-057A-4275-B121-7EB1B55F16E2}" type="datetime1">
              <a:rPr lang="zh-CN" altLang="en-US" smtClean="0"/>
              <a:pPr/>
              <a:t>2022/10/11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5882-896C-4732-8483-C97CA0AE27D0}" type="datetime1">
              <a:rPr lang="zh-CN" altLang="en-US" smtClean="0"/>
              <a:pPr/>
              <a:t>2022/10/11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02D4-9AE1-4DA5-8FAF-59F8B82B23B8}" type="datetime1">
              <a:rPr lang="zh-CN" altLang="en-US" smtClean="0"/>
              <a:pPr/>
              <a:t>2022/10/11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8CB4-C458-48A8-B36C-AD0591226469}" type="datetime1">
              <a:rPr lang="zh-CN" altLang="en-US" smtClean="0"/>
              <a:pPr/>
              <a:t>2022/10/11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CD68-33FA-476A-BBDE-889CD6C855F7}" type="datetime1">
              <a:rPr lang="zh-CN" altLang="en-US" smtClean="0"/>
              <a:pPr/>
              <a:t>2022/10/11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2272-E9DA-4BF0-9F2E-5CC509EC3045}" type="datetime1">
              <a:rPr lang="zh-CN" altLang="en-US" smtClean="0"/>
              <a:pPr/>
              <a:t>2022/10/11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fld id="{A58C60F4-9D4E-4DD5-A3B8-6D0D07D894BB}" type="datetime1">
              <a:rPr lang="zh-CN" altLang="en-US" smtClean="0"/>
              <a:pPr/>
              <a:t>2022/10/11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endParaRPr lang="zh-CN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1164728"/>
            <a:ext cx="7406640" cy="1472184"/>
          </a:xfrm>
        </p:spPr>
        <p:txBody>
          <a:bodyPr>
            <a:normAutofit/>
          </a:bodyPr>
          <a:lstStyle/>
          <a:p>
            <a:r>
              <a:rPr lang="en-US" dirty="0"/>
              <a:t>CS 366</a:t>
            </a:r>
            <a:br>
              <a:rPr lang="en-US" dirty="0"/>
            </a:br>
            <a:r>
              <a:rPr lang="en-US" dirty="0"/>
              <a:t>Intro to Cybersecurity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2066088"/>
            <a:ext cx="7406640" cy="39552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Dr.  Stella Sun</a:t>
            </a:r>
          </a:p>
          <a:p>
            <a:r>
              <a:rPr lang="en-US" dirty="0"/>
              <a:t>EECS</a:t>
            </a:r>
          </a:p>
          <a:p>
            <a:r>
              <a:rPr lang="en-US" dirty="0"/>
              <a:t>University of Tennessee </a:t>
            </a:r>
          </a:p>
          <a:p>
            <a:r>
              <a:rPr lang="en-US" dirty="0"/>
              <a:t>Fall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1004242" y="100013"/>
            <a:ext cx="8896350" cy="892175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Whitelisting vs. Blacklisting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44600"/>
            <a:ext cx="8343900" cy="5246688"/>
          </a:xfrm>
        </p:spPr>
        <p:txBody>
          <a:bodyPr/>
          <a:lstStyle/>
          <a:p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latin typeface="Gill Sans MT" charset="0"/>
            </a:endParaRPr>
          </a:p>
          <a:p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  <a:latin typeface="Gill Sans MT" charset="0"/>
            </a:endParaRPr>
          </a:p>
        </p:txBody>
      </p:sp>
      <p:pic>
        <p:nvPicPr>
          <p:cNvPr id="69638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005" y="895350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31238" y="1308100"/>
            <a:ext cx="7846062" cy="51831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9pPr>
          </a:lstStyle>
          <a:p>
            <a:r>
              <a:rPr lang="en-US" dirty="0">
                <a:latin typeface="Gill Sans MT" charset="0"/>
              </a:rPr>
              <a:t>Whitelisting: only allow what’s known to be good</a:t>
            </a:r>
          </a:p>
          <a:p>
            <a:r>
              <a:rPr lang="en-US" dirty="0">
                <a:latin typeface="Gill Sans MT" charset="0"/>
              </a:rPr>
              <a:t>Blacklisting: disallow what’s known to be bad</a:t>
            </a:r>
          </a:p>
          <a:p>
            <a:pPr marL="0" indent="0">
              <a:buNone/>
            </a:pPr>
            <a:r>
              <a:rPr lang="en-US" dirty="0">
                <a:latin typeface="Gill Sans MT" charset="0"/>
              </a:rPr>
              <a:t>	</a:t>
            </a:r>
            <a:r>
              <a:rPr lang="en-US" sz="2400" dirty="0">
                <a:latin typeface="Gill Sans MT" charset="0"/>
              </a:rPr>
              <a:t>- It looks for malicious patterns, e.g., attack signatures 	such as </a:t>
            </a:r>
            <a:r>
              <a:rPr lang="en-US" sz="2400" dirty="0">
                <a:solidFill>
                  <a:srgbClr val="0432FF"/>
                </a:solidFill>
                <a:latin typeface="Gill Sans MT" charset="0"/>
              </a:rPr>
              <a:t>’ or 1=1--</a:t>
            </a:r>
          </a:p>
          <a:p>
            <a:pPr marL="0" indent="0">
              <a:buNone/>
            </a:pPr>
            <a:r>
              <a:rPr lang="en-US" sz="2400" dirty="0">
                <a:latin typeface="Gill Sans MT" charset="0"/>
              </a:rPr>
              <a:t>	- Attacker can change the patterns to evade detection</a:t>
            </a:r>
            <a:endParaRPr lang="en-US" dirty="0">
              <a:latin typeface="Gill Sans MT" charset="0"/>
            </a:endParaRPr>
          </a:p>
          <a:p>
            <a:endParaRPr lang="en-US" dirty="0">
              <a:latin typeface="Gill Sans MT" charset="0"/>
            </a:endParaRPr>
          </a:p>
          <a:p>
            <a:pPr marL="0" indent="0">
              <a:buFont typeface="Wingdings" charset="0"/>
              <a:buNone/>
            </a:pPr>
            <a:endParaRPr lang="en-US" dirty="0">
              <a:latin typeface="Gill Sans MT" charset="0"/>
            </a:endParaRPr>
          </a:p>
          <a:p>
            <a:pPr marL="0" indent="0"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	</a:t>
            </a:r>
          </a:p>
          <a:p>
            <a:endParaRPr lang="en-US" sz="2400" dirty="0">
              <a:latin typeface="Gill Sans MT" charset="0"/>
            </a:endParaRPr>
          </a:p>
          <a:p>
            <a:pPr marL="0" indent="0"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  <a:p>
            <a:endParaRPr lang="en-US" sz="2400" dirty="0">
              <a:latin typeface="Gill Sans MT" charset="0"/>
            </a:endParaRPr>
          </a:p>
          <a:p>
            <a:pPr marL="0" indent="0"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  <a:p>
            <a:pPr marL="0" indent="0"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  <a:p>
            <a:pPr marL="0" indent="0"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  <a:p>
            <a:pPr marL="0" indent="0">
              <a:buFont typeface="Wingdings" charset="0"/>
              <a:buNone/>
            </a:pPr>
            <a:endParaRPr lang="en-US" sz="2400" dirty="0">
              <a:solidFill>
                <a:srgbClr val="FF0000"/>
              </a:solidFill>
              <a:latin typeface="Gill Sans MT" charset="0"/>
            </a:endParaRPr>
          </a:p>
          <a:p>
            <a:pPr marL="0" indent="0">
              <a:buFont typeface="Wingdings" charset="0"/>
              <a:buNone/>
            </a:pPr>
            <a:endParaRPr lang="en-US" sz="2400" dirty="0">
              <a:solidFill>
                <a:srgbClr val="FF0000"/>
              </a:solidFill>
              <a:latin typeface="Gill Sans MT" charset="0"/>
            </a:endParaRPr>
          </a:p>
          <a:p>
            <a:pPr marL="0" indent="0">
              <a:buFont typeface="Wingdings" charset="0"/>
              <a:buNone/>
            </a:pPr>
            <a:endParaRPr lang="en-US" sz="2400" dirty="0">
              <a:solidFill>
                <a:srgbClr val="0000FF"/>
              </a:solidFill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14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1004242" y="100013"/>
            <a:ext cx="8896350" cy="892175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Evading Pattern Matching: Basic Idea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44600"/>
            <a:ext cx="8343900" cy="5246688"/>
          </a:xfrm>
        </p:spPr>
        <p:txBody>
          <a:bodyPr/>
          <a:lstStyle/>
          <a:p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latin typeface="Gill Sans MT" charset="0"/>
            </a:endParaRPr>
          </a:p>
          <a:p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  <a:latin typeface="Gill Sans MT" charset="0"/>
            </a:endParaRPr>
          </a:p>
        </p:txBody>
      </p:sp>
      <p:pic>
        <p:nvPicPr>
          <p:cNvPr id="69638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005" y="895350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157887" y="1305791"/>
            <a:ext cx="7878609" cy="51831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9pPr>
          </a:lstStyle>
          <a:p>
            <a:r>
              <a:rPr lang="en-US" dirty="0">
                <a:latin typeface="Gill Sans MT" charset="0"/>
              </a:rPr>
              <a:t>We know </a:t>
            </a:r>
            <a:r>
              <a:rPr lang="en-US" dirty="0">
                <a:solidFill>
                  <a:srgbClr val="FF0000"/>
                </a:solidFill>
                <a:latin typeface="Gill Sans MT" charset="0"/>
              </a:rPr>
              <a:t>’ or 1=1--</a:t>
            </a:r>
            <a:r>
              <a:rPr lang="en-US" dirty="0">
                <a:latin typeface="Gill Sans MT" charset="0"/>
              </a:rPr>
              <a:t> is bad</a:t>
            </a:r>
          </a:p>
          <a:p>
            <a:r>
              <a:rPr lang="en-US" dirty="0">
                <a:latin typeface="Gill Sans MT" charset="0"/>
              </a:rPr>
              <a:t>What about</a:t>
            </a:r>
          </a:p>
          <a:p>
            <a:pPr marL="0" indent="0">
              <a:buNone/>
            </a:pPr>
            <a:r>
              <a:rPr lang="en-US" dirty="0">
                <a:latin typeface="Gill Sans MT" charset="0"/>
              </a:rPr>
              <a:t>	- </a:t>
            </a:r>
            <a:r>
              <a:rPr lang="en-US" dirty="0">
                <a:solidFill>
                  <a:srgbClr val="FF0000"/>
                </a:solidFill>
                <a:latin typeface="Gill Sans MT" charset="0"/>
              </a:rPr>
              <a:t>’ or ‘foo’=‘foo’--</a:t>
            </a:r>
            <a:endParaRPr lang="en-US" dirty="0">
              <a:latin typeface="Gill Sans MT" charset="0"/>
            </a:endParaRPr>
          </a:p>
          <a:p>
            <a:pPr marL="0" indent="0">
              <a:buNone/>
            </a:pPr>
            <a:r>
              <a:rPr lang="en-US" dirty="0">
                <a:latin typeface="Gill Sans MT" charset="0"/>
              </a:rPr>
              <a:t>	- </a:t>
            </a:r>
            <a:r>
              <a:rPr lang="en-US" dirty="0">
                <a:solidFill>
                  <a:srgbClr val="FF0000"/>
                </a:solidFill>
                <a:latin typeface="Gill Sans MT" charset="0"/>
              </a:rPr>
              <a:t>’ or 5&gt;3--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Gill Sans MT" charset="0"/>
              </a:rPr>
              <a:t>	</a:t>
            </a:r>
            <a:r>
              <a:rPr lang="en-US" dirty="0">
                <a:latin typeface="Gill Sans MT" charset="0"/>
              </a:rPr>
              <a:t>- </a:t>
            </a:r>
            <a:r>
              <a:rPr lang="en-US" dirty="0">
                <a:solidFill>
                  <a:srgbClr val="FF0000"/>
                </a:solidFill>
                <a:latin typeface="Gill Sans MT" charset="0"/>
              </a:rPr>
              <a:t>’ or ‘foo’&gt;‘f’--</a:t>
            </a:r>
          </a:p>
          <a:p>
            <a:r>
              <a:rPr lang="en-US" dirty="0">
                <a:latin typeface="Gill Sans MT" charset="0"/>
              </a:rPr>
              <a:t>These are also always true!</a:t>
            </a:r>
          </a:p>
          <a:p>
            <a:r>
              <a:rPr lang="en-US" dirty="0">
                <a:latin typeface="Gill Sans MT" charset="0"/>
              </a:rPr>
              <a:t>It often takes trial and error to find out what syntax is accepted</a:t>
            </a:r>
          </a:p>
          <a:p>
            <a:pPr marL="0" indent="0">
              <a:buNone/>
            </a:pPr>
            <a:endParaRPr lang="en-US" dirty="0">
              <a:latin typeface="Gill Sans MT" charset="0"/>
            </a:endParaRPr>
          </a:p>
          <a:p>
            <a:endParaRPr lang="en-US" dirty="0">
              <a:latin typeface="Gill Sans MT" charset="0"/>
            </a:endParaRPr>
          </a:p>
          <a:p>
            <a:endParaRPr lang="en-US" dirty="0">
              <a:latin typeface="Gill Sans MT" charset="0"/>
            </a:endParaRPr>
          </a:p>
          <a:p>
            <a:pPr marL="0" indent="0">
              <a:buFont typeface="Wingdings" charset="0"/>
              <a:buNone/>
            </a:pPr>
            <a:endParaRPr lang="en-US" dirty="0">
              <a:latin typeface="Gill Sans MT" charset="0"/>
            </a:endParaRPr>
          </a:p>
          <a:p>
            <a:pPr marL="0" indent="0"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	</a:t>
            </a:r>
          </a:p>
          <a:p>
            <a:endParaRPr lang="en-US" sz="2400" dirty="0">
              <a:latin typeface="Gill Sans MT" charset="0"/>
            </a:endParaRPr>
          </a:p>
          <a:p>
            <a:pPr marL="0" indent="0"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  <a:p>
            <a:endParaRPr lang="en-US" sz="2400" dirty="0">
              <a:latin typeface="Gill Sans MT" charset="0"/>
            </a:endParaRPr>
          </a:p>
          <a:p>
            <a:pPr marL="0" indent="0"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  <a:p>
            <a:pPr marL="0" indent="0"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  <a:p>
            <a:pPr marL="0" indent="0"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  <a:p>
            <a:pPr marL="0" indent="0">
              <a:buFont typeface="Wingdings" charset="0"/>
              <a:buNone/>
            </a:pPr>
            <a:endParaRPr lang="en-US" sz="2400" dirty="0">
              <a:solidFill>
                <a:srgbClr val="FF0000"/>
              </a:solidFill>
              <a:latin typeface="Gill Sans MT" charset="0"/>
            </a:endParaRPr>
          </a:p>
          <a:p>
            <a:pPr marL="0" indent="0">
              <a:buFont typeface="Wingdings" charset="0"/>
              <a:buNone/>
            </a:pPr>
            <a:endParaRPr lang="en-US" sz="2400" dirty="0">
              <a:solidFill>
                <a:srgbClr val="FF0000"/>
              </a:solidFill>
              <a:latin typeface="Gill Sans MT" charset="0"/>
            </a:endParaRPr>
          </a:p>
          <a:p>
            <a:pPr marL="0" indent="0">
              <a:buFont typeface="Wingdings" charset="0"/>
              <a:buNone/>
            </a:pPr>
            <a:endParaRPr lang="en-US" sz="2400" dirty="0">
              <a:solidFill>
                <a:srgbClr val="0000FF"/>
              </a:solidFill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17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1004242" y="100013"/>
            <a:ext cx="8896350" cy="892175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Evading Pattern Matching: Encoding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44600"/>
            <a:ext cx="8343900" cy="5246688"/>
          </a:xfrm>
        </p:spPr>
        <p:txBody>
          <a:bodyPr/>
          <a:lstStyle/>
          <a:p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latin typeface="Gill Sans MT" charset="0"/>
            </a:endParaRPr>
          </a:p>
          <a:p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  <a:latin typeface="Gill Sans MT" charset="0"/>
            </a:endParaRPr>
          </a:p>
        </p:txBody>
      </p:sp>
      <p:pic>
        <p:nvPicPr>
          <p:cNvPr id="69638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005" y="895350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77267" y="1276350"/>
            <a:ext cx="8343900" cy="51831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9pPr>
          </a:lstStyle>
          <a:p>
            <a:r>
              <a:rPr lang="en-US" dirty="0">
                <a:latin typeface="Gill Sans MT" charset="0"/>
              </a:rPr>
              <a:t>Signatures may look for specific characters</a:t>
            </a:r>
          </a:p>
          <a:p>
            <a:r>
              <a:rPr lang="en-US" dirty="0">
                <a:latin typeface="Gill Sans MT" charset="0"/>
              </a:rPr>
              <a:t>Can use encoding to bypass it</a:t>
            </a:r>
          </a:p>
          <a:p>
            <a:pPr marL="0" indent="0">
              <a:buNone/>
            </a:pPr>
            <a:r>
              <a:rPr lang="en-US" dirty="0">
                <a:latin typeface="Gill Sans MT" charset="0"/>
              </a:rPr>
              <a:t>	</a:t>
            </a:r>
            <a:r>
              <a:rPr lang="en-US" sz="2400" dirty="0">
                <a:latin typeface="Gill Sans MT" charset="0"/>
              </a:rPr>
              <a:t>- URL encoding</a:t>
            </a:r>
          </a:p>
          <a:p>
            <a:pPr marL="0" indent="0">
              <a:buNone/>
            </a:pPr>
            <a:r>
              <a:rPr lang="en-US" sz="2400" dirty="0">
                <a:latin typeface="Gill Sans MT" charset="0"/>
              </a:rPr>
              <a:t>	- Hex</a:t>
            </a:r>
          </a:p>
          <a:p>
            <a:pPr marL="0" indent="0">
              <a:buNone/>
            </a:pPr>
            <a:r>
              <a:rPr lang="en-US" sz="2400" dirty="0">
                <a:latin typeface="Gill Sans MT" charset="0"/>
              </a:rPr>
              <a:t>	- Unicode</a:t>
            </a:r>
          </a:p>
          <a:p>
            <a:pPr marL="0" indent="0">
              <a:buNone/>
            </a:pPr>
            <a:r>
              <a:rPr lang="en-US" sz="2400" dirty="0">
                <a:latin typeface="Gill Sans MT" charset="0"/>
              </a:rPr>
              <a:t>	- SQL’s char()</a:t>
            </a:r>
          </a:p>
          <a:p>
            <a:pPr marL="0" indent="0">
              <a:buNone/>
            </a:pPr>
            <a:endParaRPr lang="en-US" dirty="0">
              <a:latin typeface="Gill Sans MT" charset="0"/>
            </a:endParaRPr>
          </a:p>
          <a:p>
            <a:pPr marL="0" indent="0">
              <a:buNone/>
            </a:pPr>
            <a:endParaRPr lang="en-US" dirty="0">
              <a:latin typeface="Gill Sans MT" charset="0"/>
            </a:endParaRPr>
          </a:p>
          <a:p>
            <a:endParaRPr lang="en-US" dirty="0">
              <a:latin typeface="Gill Sans MT" charset="0"/>
            </a:endParaRPr>
          </a:p>
          <a:p>
            <a:endParaRPr lang="en-US" dirty="0">
              <a:latin typeface="Gill Sans MT" charset="0"/>
            </a:endParaRPr>
          </a:p>
          <a:p>
            <a:pPr marL="0" indent="0">
              <a:buFont typeface="Wingdings" charset="0"/>
              <a:buNone/>
            </a:pPr>
            <a:endParaRPr lang="en-US" dirty="0">
              <a:latin typeface="Gill Sans MT" charset="0"/>
            </a:endParaRPr>
          </a:p>
          <a:p>
            <a:pPr marL="0" indent="0"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	</a:t>
            </a:r>
          </a:p>
          <a:p>
            <a:endParaRPr lang="en-US" sz="2400" dirty="0">
              <a:latin typeface="Gill Sans MT" charset="0"/>
            </a:endParaRPr>
          </a:p>
          <a:p>
            <a:pPr marL="0" indent="0"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  <a:p>
            <a:endParaRPr lang="en-US" sz="2400" dirty="0">
              <a:latin typeface="Gill Sans MT" charset="0"/>
            </a:endParaRPr>
          </a:p>
          <a:p>
            <a:pPr marL="0" indent="0"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  <a:p>
            <a:pPr marL="0" indent="0"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  <a:p>
            <a:pPr marL="0" indent="0"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  <a:p>
            <a:pPr marL="0" indent="0">
              <a:buFont typeface="Wingdings" charset="0"/>
              <a:buNone/>
            </a:pPr>
            <a:endParaRPr lang="en-US" sz="2400" dirty="0">
              <a:solidFill>
                <a:srgbClr val="FF0000"/>
              </a:solidFill>
              <a:latin typeface="Gill Sans MT" charset="0"/>
            </a:endParaRPr>
          </a:p>
          <a:p>
            <a:pPr marL="0" indent="0">
              <a:buFont typeface="Wingdings" charset="0"/>
              <a:buNone/>
            </a:pPr>
            <a:endParaRPr lang="en-US" sz="2400" dirty="0">
              <a:solidFill>
                <a:srgbClr val="FF0000"/>
              </a:solidFill>
              <a:latin typeface="Gill Sans MT" charset="0"/>
            </a:endParaRPr>
          </a:p>
          <a:p>
            <a:pPr marL="0" indent="0">
              <a:buFont typeface="Wingdings" charset="0"/>
              <a:buNone/>
            </a:pPr>
            <a:endParaRPr lang="en-US" sz="2400" dirty="0">
              <a:solidFill>
                <a:srgbClr val="0000FF"/>
              </a:solidFill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4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89694"/>
            <a:ext cx="8896350" cy="89217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Gill Sans MT" charset="0"/>
              </a:rPr>
              <a:t>Evading Pattern Matching: String Splitting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44600"/>
            <a:ext cx="8343900" cy="5246688"/>
          </a:xfrm>
        </p:spPr>
        <p:txBody>
          <a:bodyPr/>
          <a:lstStyle/>
          <a:p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latin typeface="Gill Sans MT" charset="0"/>
            </a:endParaRPr>
          </a:p>
          <a:p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  <a:latin typeface="Gill Sans MT" charset="0"/>
            </a:endParaRPr>
          </a:p>
        </p:txBody>
      </p:sp>
      <p:pic>
        <p:nvPicPr>
          <p:cNvPr id="69638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60" y="895350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48122" y="1484312"/>
            <a:ext cx="8343900" cy="51831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9pPr>
          </a:lstStyle>
          <a:p>
            <a:r>
              <a:rPr lang="en-US" dirty="0">
                <a:latin typeface="Gill Sans MT" charset="0"/>
              </a:rPr>
              <a:t>Signatures may look for exact string match</a:t>
            </a:r>
          </a:p>
          <a:p>
            <a:r>
              <a:rPr lang="en-US" dirty="0">
                <a:latin typeface="Gill Sans MT" charset="0"/>
              </a:rPr>
              <a:t>Can split the attack string to bypass it</a:t>
            </a:r>
            <a:endParaRPr lang="en-US" sz="2400" dirty="0">
              <a:latin typeface="Gill Sans MT" charset="0"/>
            </a:endParaRPr>
          </a:p>
          <a:p>
            <a:r>
              <a:rPr lang="en-US" dirty="0">
                <a:latin typeface="Gill Sans MT" charset="0"/>
              </a:rPr>
              <a:t>Example:</a:t>
            </a:r>
          </a:p>
          <a:p>
            <a:pPr marL="0" indent="0">
              <a:buNone/>
            </a:pPr>
            <a:r>
              <a:rPr lang="en-US" dirty="0">
                <a:latin typeface="Gill Sans MT" charset="0"/>
              </a:rPr>
              <a:t>	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</a:rPr>
              <a:t>’; exec (‘</a:t>
            </a:r>
            <a:r>
              <a:rPr lang="en-US" sz="2400" dirty="0" err="1">
                <a:solidFill>
                  <a:srgbClr val="FF0000"/>
                </a:solidFill>
                <a:latin typeface="Gill Sans MT" charset="0"/>
              </a:rPr>
              <a:t>sel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</a:rPr>
              <a:t>’ + ‘</a:t>
            </a:r>
            <a:r>
              <a:rPr lang="en-US" sz="2400" dirty="0" err="1">
                <a:solidFill>
                  <a:srgbClr val="FF0000"/>
                </a:solidFill>
                <a:latin typeface="Gill Sans MT" charset="0"/>
              </a:rPr>
              <a:t>ect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</a:rPr>
              <a:t> password </a:t>
            </a:r>
            <a:r>
              <a:rPr lang="en-US" sz="2400" dirty="0" err="1">
                <a:solidFill>
                  <a:srgbClr val="FF0000"/>
                </a:solidFill>
                <a:latin typeface="Gill Sans MT" charset="0"/>
              </a:rPr>
              <a:t>fr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</a:rPr>
              <a:t>’ + ‘</a:t>
            </a:r>
            <a:r>
              <a:rPr lang="en-US" sz="2400" dirty="0" err="1">
                <a:solidFill>
                  <a:srgbClr val="FF0000"/>
                </a:solidFill>
                <a:latin typeface="Gill Sans MT" charset="0"/>
              </a:rPr>
              <a:t>om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Gill Sans MT" charset="0"/>
              </a:rPr>
              <a:t>UserProfile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</a:rPr>
              <a:t>’)--</a:t>
            </a:r>
          </a:p>
          <a:p>
            <a:pPr marL="0" indent="0">
              <a:buNone/>
            </a:pPr>
            <a:endParaRPr lang="en-US" dirty="0">
              <a:latin typeface="Gill Sans MT" charset="0"/>
            </a:endParaRPr>
          </a:p>
          <a:p>
            <a:endParaRPr lang="en-US" dirty="0">
              <a:latin typeface="Gill Sans MT" charset="0"/>
            </a:endParaRPr>
          </a:p>
          <a:p>
            <a:endParaRPr lang="en-US" dirty="0">
              <a:latin typeface="Gill Sans MT" charset="0"/>
            </a:endParaRPr>
          </a:p>
          <a:p>
            <a:pPr marL="0" indent="0">
              <a:buFont typeface="Wingdings" charset="0"/>
              <a:buNone/>
            </a:pPr>
            <a:endParaRPr lang="en-US" dirty="0">
              <a:latin typeface="Gill Sans MT" charset="0"/>
            </a:endParaRPr>
          </a:p>
          <a:p>
            <a:pPr marL="0" indent="0"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	</a:t>
            </a:r>
          </a:p>
          <a:p>
            <a:endParaRPr lang="en-US" sz="2400" dirty="0">
              <a:latin typeface="Gill Sans MT" charset="0"/>
            </a:endParaRPr>
          </a:p>
          <a:p>
            <a:pPr marL="0" indent="0"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  <a:p>
            <a:endParaRPr lang="en-US" sz="2400" dirty="0">
              <a:latin typeface="Gill Sans MT" charset="0"/>
            </a:endParaRPr>
          </a:p>
          <a:p>
            <a:pPr marL="0" indent="0"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  <a:p>
            <a:pPr marL="0" indent="0"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  <a:p>
            <a:pPr marL="0" indent="0"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  <a:p>
            <a:pPr marL="0" indent="0">
              <a:buFont typeface="Wingdings" charset="0"/>
              <a:buNone/>
            </a:pPr>
            <a:endParaRPr lang="en-US" sz="2400" dirty="0">
              <a:solidFill>
                <a:srgbClr val="FF0000"/>
              </a:solidFill>
              <a:latin typeface="Gill Sans MT" charset="0"/>
            </a:endParaRPr>
          </a:p>
          <a:p>
            <a:pPr marL="0" indent="0">
              <a:buFont typeface="Wingdings" charset="0"/>
              <a:buNone/>
            </a:pPr>
            <a:endParaRPr lang="en-US" sz="2400" dirty="0">
              <a:solidFill>
                <a:srgbClr val="FF0000"/>
              </a:solidFill>
              <a:latin typeface="Gill Sans MT" charset="0"/>
            </a:endParaRPr>
          </a:p>
          <a:p>
            <a:pPr marL="0" indent="0">
              <a:buFont typeface="Wingdings" charset="0"/>
              <a:buNone/>
            </a:pPr>
            <a:endParaRPr lang="en-US" sz="2400" dirty="0">
              <a:solidFill>
                <a:srgbClr val="0000FF"/>
              </a:solidFill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85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993069" y="449262"/>
            <a:ext cx="8655050" cy="89217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Gill Sans MT" charset="0"/>
              </a:rPr>
              <a:t>Evading Pattern Matching: White Space Diversity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44600"/>
            <a:ext cx="8343900" cy="5246688"/>
          </a:xfrm>
        </p:spPr>
        <p:txBody>
          <a:bodyPr/>
          <a:lstStyle/>
          <a:p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latin typeface="Gill Sans MT" charset="0"/>
            </a:endParaRPr>
          </a:p>
          <a:p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  <a:latin typeface="Gill Sans MT" charset="0"/>
            </a:endParaRPr>
          </a:p>
        </p:txBody>
      </p:sp>
      <p:pic>
        <p:nvPicPr>
          <p:cNvPr id="69638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273" y="895350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93069" y="1607152"/>
            <a:ext cx="8343900" cy="51831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9pPr>
          </a:lstStyle>
          <a:p>
            <a:r>
              <a:rPr lang="en-US" dirty="0">
                <a:latin typeface="Gill Sans MT" charset="0"/>
              </a:rPr>
              <a:t>Signatures may look for multiple words together</a:t>
            </a:r>
          </a:p>
          <a:p>
            <a:r>
              <a:rPr lang="en-US" dirty="0">
                <a:latin typeface="Gill Sans MT" charset="0"/>
              </a:rPr>
              <a:t>Example: </a:t>
            </a:r>
            <a:r>
              <a:rPr lang="en-US" dirty="0">
                <a:solidFill>
                  <a:srgbClr val="0000FF"/>
                </a:solidFill>
                <a:latin typeface="Gill Sans MT" charset="0"/>
              </a:rPr>
              <a:t>union select</a:t>
            </a:r>
          </a:p>
          <a:p>
            <a:r>
              <a:rPr lang="en-US" dirty="0">
                <a:latin typeface="Gill Sans MT" charset="0"/>
              </a:rPr>
              <a:t>What pattern between words to look for?</a:t>
            </a:r>
          </a:p>
          <a:p>
            <a:pPr marL="0" indent="0">
              <a:buNone/>
            </a:pPr>
            <a:r>
              <a:rPr lang="en-US" dirty="0">
                <a:latin typeface="Gill Sans MT" charset="0"/>
              </a:rPr>
              <a:t>	- one space?</a:t>
            </a:r>
          </a:p>
          <a:p>
            <a:pPr marL="0" indent="0">
              <a:buNone/>
            </a:pPr>
            <a:r>
              <a:rPr lang="en-US" dirty="0">
                <a:latin typeface="Gill Sans MT" charset="0"/>
              </a:rPr>
              <a:t>	- multiple spaces?</a:t>
            </a:r>
          </a:p>
          <a:p>
            <a:pPr marL="0" indent="0">
              <a:buNone/>
            </a:pPr>
            <a:r>
              <a:rPr lang="en-US" dirty="0">
                <a:latin typeface="Gill Sans MT" charset="0"/>
              </a:rPr>
              <a:t>	- tab?</a:t>
            </a:r>
          </a:p>
          <a:p>
            <a:pPr marL="0" indent="0">
              <a:buNone/>
            </a:pPr>
            <a:r>
              <a:rPr lang="en-US" dirty="0">
                <a:latin typeface="Gill Sans MT" charset="0"/>
              </a:rPr>
              <a:t>	- line returns?</a:t>
            </a:r>
          </a:p>
          <a:p>
            <a:pPr marL="0" indent="0">
              <a:buNone/>
            </a:pPr>
            <a:r>
              <a:rPr lang="en-US" dirty="0">
                <a:latin typeface="Gill Sans MT" charset="0"/>
              </a:rPr>
              <a:t>	- …</a:t>
            </a:r>
          </a:p>
          <a:p>
            <a:pPr marL="0" indent="0">
              <a:buNone/>
            </a:pPr>
            <a:endParaRPr lang="en-US" dirty="0">
              <a:latin typeface="Gill Sans MT" charset="0"/>
            </a:endParaRPr>
          </a:p>
          <a:p>
            <a:endParaRPr lang="en-US" dirty="0">
              <a:latin typeface="Gill Sans MT" charset="0"/>
            </a:endParaRPr>
          </a:p>
          <a:p>
            <a:endParaRPr lang="en-US" dirty="0">
              <a:latin typeface="Gill Sans MT" charset="0"/>
            </a:endParaRPr>
          </a:p>
          <a:p>
            <a:pPr marL="0" indent="0">
              <a:buFont typeface="Wingdings" charset="0"/>
              <a:buNone/>
            </a:pPr>
            <a:endParaRPr lang="en-US" dirty="0">
              <a:latin typeface="Gill Sans MT" charset="0"/>
            </a:endParaRPr>
          </a:p>
          <a:p>
            <a:pPr marL="0" indent="0"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	</a:t>
            </a:r>
          </a:p>
          <a:p>
            <a:endParaRPr lang="en-US" sz="2400" dirty="0">
              <a:latin typeface="Gill Sans MT" charset="0"/>
            </a:endParaRPr>
          </a:p>
          <a:p>
            <a:pPr marL="0" indent="0"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  <a:p>
            <a:endParaRPr lang="en-US" sz="2400" dirty="0">
              <a:latin typeface="Gill Sans MT" charset="0"/>
            </a:endParaRPr>
          </a:p>
          <a:p>
            <a:pPr marL="0" indent="0"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  <a:p>
            <a:pPr marL="0" indent="0"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  <a:p>
            <a:pPr marL="0" indent="0"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  <a:p>
            <a:pPr marL="0" indent="0">
              <a:buFont typeface="Wingdings" charset="0"/>
              <a:buNone/>
            </a:pPr>
            <a:endParaRPr lang="en-US" sz="2400" dirty="0">
              <a:solidFill>
                <a:srgbClr val="FF0000"/>
              </a:solidFill>
              <a:latin typeface="Gill Sans MT" charset="0"/>
            </a:endParaRPr>
          </a:p>
          <a:p>
            <a:pPr marL="0" indent="0">
              <a:buFont typeface="Wingdings" charset="0"/>
              <a:buNone/>
            </a:pPr>
            <a:endParaRPr lang="en-US" sz="2400" dirty="0">
              <a:solidFill>
                <a:srgbClr val="FF0000"/>
              </a:solidFill>
              <a:latin typeface="Gill Sans MT" charset="0"/>
            </a:endParaRPr>
          </a:p>
          <a:p>
            <a:pPr marL="0" indent="0">
              <a:buFont typeface="Wingdings" charset="0"/>
              <a:buNone/>
            </a:pPr>
            <a:endParaRPr lang="en-US" sz="2400" dirty="0">
              <a:solidFill>
                <a:srgbClr val="0000FF"/>
              </a:solidFill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59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957510" y="392113"/>
            <a:ext cx="8655050" cy="89217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Gill Sans MT" charset="0"/>
              </a:rPr>
              <a:t>Evading Pattern Matching: Inline Comments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4360" y="1244600"/>
            <a:ext cx="8343900" cy="5246688"/>
          </a:xfrm>
        </p:spPr>
        <p:txBody>
          <a:bodyPr/>
          <a:lstStyle/>
          <a:p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latin typeface="Gill Sans MT" charset="0"/>
            </a:endParaRPr>
          </a:p>
          <a:p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  <a:latin typeface="Gill Sans MT" charset="0"/>
            </a:endParaRPr>
          </a:p>
        </p:txBody>
      </p:sp>
      <p:pic>
        <p:nvPicPr>
          <p:cNvPr id="69638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273" y="895350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21448" y="1571625"/>
            <a:ext cx="8343900" cy="51831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9pPr>
          </a:lstStyle>
          <a:p>
            <a:r>
              <a:rPr lang="en-US" dirty="0">
                <a:latin typeface="Gill Sans MT" charset="0"/>
              </a:rPr>
              <a:t>’</a:t>
            </a:r>
            <a:r>
              <a:rPr lang="en-US" dirty="0">
                <a:solidFill>
                  <a:srgbClr val="339900"/>
                </a:solidFill>
                <a:latin typeface="Gill Sans MT" charset="0"/>
              </a:rPr>
              <a:t>/**/</a:t>
            </a:r>
            <a:r>
              <a:rPr lang="en-US" dirty="0">
                <a:latin typeface="Gill Sans MT" charset="0"/>
              </a:rPr>
              <a:t> or</a:t>
            </a:r>
            <a:r>
              <a:rPr lang="en-US" dirty="0">
                <a:solidFill>
                  <a:srgbClr val="00B050"/>
                </a:solidFill>
                <a:latin typeface="Gill Sans MT" charset="0"/>
              </a:rPr>
              <a:t>/</a:t>
            </a:r>
            <a:r>
              <a:rPr lang="en-US" dirty="0">
                <a:solidFill>
                  <a:srgbClr val="339900"/>
                </a:solidFill>
                <a:latin typeface="Gill Sans MT" charset="0"/>
              </a:rPr>
              <a:t>**/</a:t>
            </a:r>
            <a:r>
              <a:rPr lang="en-US" dirty="0">
                <a:latin typeface="Gill Sans MT" charset="0"/>
              </a:rPr>
              <a:t> 1</a:t>
            </a:r>
            <a:r>
              <a:rPr lang="en-US" dirty="0">
                <a:solidFill>
                  <a:srgbClr val="339900"/>
                </a:solidFill>
                <a:latin typeface="Gill Sans MT" charset="0"/>
              </a:rPr>
              <a:t>/**/</a:t>
            </a:r>
            <a:r>
              <a:rPr lang="en-US" dirty="0">
                <a:latin typeface="Gill Sans MT" charset="0"/>
              </a:rPr>
              <a:t>=</a:t>
            </a:r>
            <a:r>
              <a:rPr lang="en-US" dirty="0">
                <a:solidFill>
                  <a:srgbClr val="339900"/>
                </a:solidFill>
                <a:latin typeface="Gill Sans MT" charset="0"/>
              </a:rPr>
              <a:t>/**/</a:t>
            </a:r>
            <a:r>
              <a:rPr lang="en-US" dirty="0">
                <a:latin typeface="Gill Sans MT" charset="0"/>
              </a:rPr>
              <a:t>1--</a:t>
            </a:r>
          </a:p>
          <a:p>
            <a:pPr marL="0" indent="0">
              <a:buNone/>
            </a:pPr>
            <a:endParaRPr lang="en-US" dirty="0">
              <a:latin typeface="Gill Sans MT" charset="0"/>
            </a:endParaRPr>
          </a:p>
          <a:p>
            <a:r>
              <a:rPr lang="en-US" dirty="0">
                <a:latin typeface="Gill Sans MT" charset="0"/>
              </a:rPr>
              <a:t>Across parameters:</a:t>
            </a:r>
          </a:p>
          <a:p>
            <a:pPr marL="0" indent="0">
              <a:buNone/>
            </a:pPr>
            <a:r>
              <a:rPr lang="en-US" dirty="0">
                <a:latin typeface="Gill Sans MT" charset="0"/>
              </a:rPr>
              <a:t>	</a:t>
            </a:r>
            <a:r>
              <a:rPr lang="en-US" sz="2400" dirty="0">
                <a:latin typeface="Gill Sans MT" charset="0"/>
              </a:rPr>
              <a:t>Username: </a:t>
            </a:r>
            <a:r>
              <a:rPr lang="en-US" sz="2400" dirty="0" err="1">
                <a:latin typeface="Gill Sans MT" charset="0"/>
              </a:rPr>
              <a:t>alice</a:t>
            </a:r>
            <a:r>
              <a:rPr lang="en-US" sz="2400" dirty="0">
                <a:latin typeface="Gill Sans MT" charset="0"/>
              </a:rPr>
              <a:t>’ or 1</a:t>
            </a:r>
            <a:r>
              <a:rPr lang="en-US" sz="2400" dirty="0">
                <a:solidFill>
                  <a:srgbClr val="339900"/>
                </a:solidFill>
                <a:latin typeface="Gill Sans MT" charset="0"/>
              </a:rPr>
              <a:t>/*</a:t>
            </a:r>
          </a:p>
          <a:p>
            <a:pPr marL="0" indent="0">
              <a:buNone/>
            </a:pPr>
            <a:r>
              <a:rPr lang="en-US" sz="2400" dirty="0">
                <a:latin typeface="Gill Sans MT" charset="0"/>
              </a:rPr>
              <a:t>	Password: </a:t>
            </a:r>
            <a:r>
              <a:rPr lang="en-US" sz="2400" dirty="0">
                <a:solidFill>
                  <a:srgbClr val="339900"/>
                </a:solidFill>
                <a:latin typeface="Gill Sans MT" charset="0"/>
              </a:rPr>
              <a:t>*/</a:t>
            </a:r>
            <a:r>
              <a:rPr lang="en-US" sz="2400" dirty="0">
                <a:latin typeface="Gill Sans MT" charset="0"/>
              </a:rPr>
              <a:t>=1--</a:t>
            </a:r>
          </a:p>
          <a:p>
            <a:pPr marL="0" indent="0">
              <a:buNone/>
            </a:pPr>
            <a:r>
              <a:rPr lang="en-US" sz="2400" dirty="0">
                <a:latin typeface="Gill Sans MT" charset="0"/>
              </a:rPr>
              <a:t>	The database sees:</a:t>
            </a:r>
          </a:p>
          <a:p>
            <a:pPr marL="0" indent="0">
              <a:buNone/>
            </a:pPr>
            <a:r>
              <a:rPr lang="en-US" dirty="0">
                <a:latin typeface="Gill Sans MT" charset="0"/>
              </a:rPr>
              <a:t>       </a:t>
            </a:r>
            <a:r>
              <a:rPr lang="en-US" sz="2000" dirty="0">
                <a:solidFill>
                  <a:srgbClr val="0000FF"/>
                </a:solidFill>
                <a:latin typeface="Gill Sans MT" charset="0"/>
              </a:rPr>
              <a:t>select * from user where Username=‘</a:t>
            </a:r>
            <a:r>
              <a:rPr lang="en-US" sz="2000" dirty="0" err="1">
                <a:solidFill>
                  <a:srgbClr val="0000FF"/>
                </a:solidFill>
                <a:latin typeface="Gill Sans MT" charset="0"/>
              </a:rPr>
              <a:t>alice</a:t>
            </a:r>
            <a:r>
              <a:rPr lang="en-US" sz="2000" dirty="0">
                <a:solidFill>
                  <a:srgbClr val="0000FF"/>
                </a:solidFill>
                <a:latin typeface="Gill Sans MT" charset="0"/>
              </a:rPr>
              <a:t>’ or 1</a:t>
            </a:r>
            <a:r>
              <a:rPr lang="en-US" sz="2000" dirty="0">
                <a:solidFill>
                  <a:srgbClr val="339900"/>
                </a:solidFill>
                <a:latin typeface="Gill Sans MT" charset="0"/>
              </a:rPr>
              <a:t>/*and Password=‘*/</a:t>
            </a:r>
            <a:r>
              <a:rPr lang="en-US" sz="2000" dirty="0">
                <a:solidFill>
                  <a:srgbClr val="0000FF"/>
                </a:solidFill>
                <a:latin typeface="Gill Sans MT" charset="0"/>
              </a:rPr>
              <a:t>=1--’</a:t>
            </a:r>
          </a:p>
          <a:p>
            <a:pPr marL="0" indent="0">
              <a:buNone/>
            </a:pPr>
            <a:endParaRPr lang="en-US" dirty="0">
              <a:latin typeface="Gill Sans MT" charset="0"/>
            </a:endParaRPr>
          </a:p>
          <a:p>
            <a:endParaRPr lang="en-US" dirty="0">
              <a:latin typeface="Gill Sans MT" charset="0"/>
            </a:endParaRPr>
          </a:p>
          <a:p>
            <a:endParaRPr lang="en-US" dirty="0">
              <a:latin typeface="Gill Sans MT" charset="0"/>
            </a:endParaRPr>
          </a:p>
          <a:p>
            <a:pPr marL="0" indent="0">
              <a:buFont typeface="Wingdings" charset="0"/>
              <a:buNone/>
            </a:pPr>
            <a:endParaRPr lang="en-US" dirty="0">
              <a:latin typeface="Gill Sans MT" charset="0"/>
            </a:endParaRPr>
          </a:p>
          <a:p>
            <a:pPr marL="0" indent="0"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	</a:t>
            </a:r>
          </a:p>
          <a:p>
            <a:endParaRPr lang="en-US" sz="2400" dirty="0">
              <a:latin typeface="Gill Sans MT" charset="0"/>
            </a:endParaRPr>
          </a:p>
          <a:p>
            <a:pPr marL="0" indent="0"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  <a:p>
            <a:endParaRPr lang="en-US" sz="2400" dirty="0">
              <a:latin typeface="Gill Sans MT" charset="0"/>
            </a:endParaRPr>
          </a:p>
          <a:p>
            <a:pPr marL="0" indent="0"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  <a:p>
            <a:pPr marL="0" indent="0"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  <a:p>
            <a:pPr marL="0" indent="0"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  <a:p>
            <a:pPr marL="0" indent="0">
              <a:buFont typeface="Wingdings" charset="0"/>
              <a:buNone/>
            </a:pPr>
            <a:endParaRPr lang="en-US" sz="2400" dirty="0">
              <a:solidFill>
                <a:srgbClr val="FF0000"/>
              </a:solidFill>
              <a:latin typeface="Gill Sans MT" charset="0"/>
            </a:endParaRPr>
          </a:p>
          <a:p>
            <a:pPr marL="0" indent="0">
              <a:buFont typeface="Wingdings" charset="0"/>
              <a:buNone/>
            </a:pPr>
            <a:endParaRPr lang="en-US" sz="2400" dirty="0">
              <a:solidFill>
                <a:srgbClr val="FF0000"/>
              </a:solidFill>
              <a:latin typeface="Gill Sans MT" charset="0"/>
            </a:endParaRPr>
          </a:p>
          <a:p>
            <a:pPr marL="0" indent="0">
              <a:buFont typeface="Wingdings" charset="0"/>
              <a:buNone/>
            </a:pPr>
            <a:endParaRPr lang="en-US" sz="2400" dirty="0">
              <a:solidFill>
                <a:srgbClr val="0000FF"/>
              </a:solidFill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62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957510" y="61913"/>
            <a:ext cx="8655050" cy="892175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Evading Pattern Matching: Variables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2352" y="1244600"/>
            <a:ext cx="8343900" cy="5246688"/>
          </a:xfrm>
        </p:spPr>
        <p:txBody>
          <a:bodyPr/>
          <a:lstStyle/>
          <a:p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latin typeface="Gill Sans MT" charset="0"/>
            </a:endParaRPr>
          </a:p>
          <a:p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  <a:latin typeface="Gill Sans MT" charset="0"/>
            </a:endParaRPr>
          </a:p>
        </p:txBody>
      </p:sp>
      <p:pic>
        <p:nvPicPr>
          <p:cNvPr id="69638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65" y="895350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58527" y="1484312"/>
            <a:ext cx="8185473" cy="51831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9pPr>
          </a:lstStyle>
          <a:p>
            <a:r>
              <a:rPr lang="en-US" dirty="0">
                <a:latin typeface="Gill Sans MT" charset="0"/>
              </a:rPr>
              <a:t>Variables can break the statement up</a:t>
            </a:r>
          </a:p>
          <a:p>
            <a:r>
              <a:rPr lang="en-US" dirty="0">
                <a:latin typeface="Gill Sans MT" charset="0"/>
              </a:rPr>
              <a:t>Assigning a hex value to a variable can avoid the use of quotes</a:t>
            </a:r>
          </a:p>
          <a:p>
            <a:r>
              <a:rPr lang="en-US" dirty="0">
                <a:latin typeface="Gill Sans MT" charset="0"/>
              </a:rPr>
              <a:t>Example: a pattern like</a:t>
            </a:r>
            <a:r>
              <a:rPr lang="en-US" dirty="0">
                <a:solidFill>
                  <a:srgbClr val="0000FF"/>
                </a:solidFill>
                <a:latin typeface="Gill Sans MT" charset="0"/>
              </a:rPr>
              <a:t> select @@version </a:t>
            </a:r>
            <a:r>
              <a:rPr lang="en-US" dirty="0">
                <a:solidFill>
                  <a:srgbClr val="000000"/>
                </a:solidFill>
                <a:latin typeface="Gill Sans MT" charset="0"/>
              </a:rPr>
              <a:t>is common</a:t>
            </a:r>
          </a:p>
          <a:p>
            <a:r>
              <a:rPr lang="en-US" dirty="0">
                <a:latin typeface="Gill Sans MT" charset="0"/>
              </a:rPr>
              <a:t>But this is far less common (using both variables and encoding):</a:t>
            </a:r>
          </a:p>
          <a:p>
            <a:pPr marL="0" indent="0">
              <a:buNone/>
            </a:pPr>
            <a:r>
              <a:rPr lang="en-US" dirty="0">
                <a:latin typeface="Gill Sans MT" charset="0"/>
              </a:rPr>
              <a:t>	</a:t>
            </a:r>
          </a:p>
          <a:p>
            <a:endParaRPr lang="en-US" dirty="0">
              <a:latin typeface="Gill Sans MT" charset="0"/>
            </a:endParaRPr>
          </a:p>
          <a:p>
            <a:endParaRPr lang="en-US" dirty="0">
              <a:latin typeface="Gill Sans MT" charset="0"/>
            </a:endParaRPr>
          </a:p>
          <a:p>
            <a:pPr marL="0" indent="0">
              <a:buFont typeface="Wingdings" charset="0"/>
              <a:buNone/>
            </a:pPr>
            <a:endParaRPr lang="en-US" dirty="0">
              <a:latin typeface="Gill Sans MT" charset="0"/>
            </a:endParaRPr>
          </a:p>
          <a:p>
            <a:pPr marL="0" indent="0"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	</a:t>
            </a:r>
          </a:p>
          <a:p>
            <a:endParaRPr lang="en-US" sz="2400" dirty="0">
              <a:latin typeface="Gill Sans MT" charset="0"/>
            </a:endParaRPr>
          </a:p>
          <a:p>
            <a:pPr marL="0" indent="0"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  <a:p>
            <a:endParaRPr lang="en-US" sz="2400" dirty="0">
              <a:latin typeface="Gill Sans MT" charset="0"/>
            </a:endParaRPr>
          </a:p>
          <a:p>
            <a:pPr marL="0" indent="0"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  <a:p>
            <a:pPr marL="0" indent="0"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  <a:p>
            <a:pPr marL="0" indent="0"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  <a:p>
            <a:pPr marL="0" indent="0">
              <a:buFont typeface="Wingdings" charset="0"/>
              <a:buNone/>
            </a:pPr>
            <a:endParaRPr lang="en-US" sz="2400" dirty="0">
              <a:solidFill>
                <a:srgbClr val="FF0000"/>
              </a:solidFill>
              <a:latin typeface="Gill Sans MT" charset="0"/>
            </a:endParaRPr>
          </a:p>
          <a:p>
            <a:pPr marL="0" indent="0">
              <a:buFont typeface="Wingdings" charset="0"/>
              <a:buNone/>
            </a:pPr>
            <a:endParaRPr lang="en-US" sz="2400" dirty="0">
              <a:solidFill>
                <a:srgbClr val="FF0000"/>
              </a:solidFill>
              <a:latin typeface="Gill Sans MT" charset="0"/>
            </a:endParaRPr>
          </a:p>
          <a:p>
            <a:pPr marL="0" indent="0">
              <a:buFont typeface="Wingdings" charset="0"/>
              <a:buNone/>
            </a:pPr>
            <a:endParaRPr lang="en-US" sz="2400" dirty="0">
              <a:solidFill>
                <a:srgbClr val="0000FF"/>
              </a:solidFill>
              <a:latin typeface="Gill Sans MT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4437112"/>
            <a:ext cx="6273800" cy="105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85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957510" y="392113"/>
            <a:ext cx="8655050" cy="89217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Gill Sans MT" charset="0"/>
              </a:rPr>
              <a:t>Evading Pattern Matching: String Manipulation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4360" y="1244600"/>
            <a:ext cx="8343900" cy="5246688"/>
          </a:xfrm>
        </p:spPr>
        <p:txBody>
          <a:bodyPr/>
          <a:lstStyle/>
          <a:p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latin typeface="Gill Sans MT" charset="0"/>
            </a:endParaRPr>
          </a:p>
          <a:p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  <a:latin typeface="Gill Sans MT" charset="0"/>
            </a:endParaRPr>
          </a:p>
        </p:txBody>
      </p:sp>
      <p:pic>
        <p:nvPicPr>
          <p:cNvPr id="69638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273" y="895350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57510" y="1571625"/>
            <a:ext cx="8343900" cy="51831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9pPr>
          </a:lstStyle>
          <a:p>
            <a:r>
              <a:rPr lang="en-US" dirty="0">
                <a:latin typeface="Gill Sans MT" charset="0"/>
              </a:rPr>
              <a:t>Different ways of transforming and restoring malicious strings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Gill Sans MT" charset="0"/>
              </a:rPr>
              <a:t>	- Reversing</a:t>
            </a:r>
          </a:p>
          <a:p>
            <a:pPr marL="0" indent="0">
              <a:buNone/>
            </a:pPr>
            <a:endParaRPr lang="en-US" sz="2000" dirty="0">
              <a:solidFill>
                <a:srgbClr val="0000FF"/>
              </a:solidFill>
              <a:latin typeface="Gill Sans MT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FF"/>
              </a:solidFill>
              <a:latin typeface="Gill Sans MT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FF"/>
              </a:solidFill>
              <a:latin typeface="Gill Sans MT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FF"/>
              </a:solidFill>
              <a:latin typeface="Gill Sans MT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Gill Sans MT" charset="0"/>
              </a:rPr>
              <a:t>	- Obfuscating</a:t>
            </a:r>
          </a:p>
          <a:p>
            <a:pPr marL="0" indent="0">
              <a:buNone/>
            </a:pPr>
            <a:endParaRPr lang="en-US" dirty="0">
              <a:latin typeface="Gill Sans MT" charset="0"/>
            </a:endParaRPr>
          </a:p>
          <a:p>
            <a:endParaRPr lang="en-US" dirty="0">
              <a:latin typeface="Gill Sans MT" charset="0"/>
            </a:endParaRPr>
          </a:p>
          <a:p>
            <a:endParaRPr lang="en-US" dirty="0">
              <a:latin typeface="Gill Sans MT" charset="0"/>
            </a:endParaRPr>
          </a:p>
          <a:p>
            <a:pPr marL="0" indent="0">
              <a:buFont typeface="Wingdings" charset="0"/>
              <a:buNone/>
            </a:pPr>
            <a:endParaRPr lang="en-US" dirty="0">
              <a:latin typeface="Gill Sans MT" charset="0"/>
            </a:endParaRPr>
          </a:p>
          <a:p>
            <a:pPr marL="0" indent="0"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	</a:t>
            </a:r>
          </a:p>
          <a:p>
            <a:endParaRPr lang="en-US" sz="2400" dirty="0">
              <a:latin typeface="Gill Sans MT" charset="0"/>
            </a:endParaRPr>
          </a:p>
          <a:p>
            <a:pPr marL="0" indent="0"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  <a:p>
            <a:endParaRPr lang="en-US" sz="2400" dirty="0">
              <a:latin typeface="Gill Sans MT" charset="0"/>
            </a:endParaRPr>
          </a:p>
          <a:p>
            <a:pPr marL="0" indent="0"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  <a:p>
            <a:pPr marL="0" indent="0"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  <a:p>
            <a:pPr marL="0" indent="0"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  <a:p>
            <a:pPr marL="0" indent="0">
              <a:buFont typeface="Wingdings" charset="0"/>
              <a:buNone/>
            </a:pPr>
            <a:endParaRPr lang="en-US" sz="2400" dirty="0">
              <a:solidFill>
                <a:srgbClr val="FF0000"/>
              </a:solidFill>
              <a:latin typeface="Gill Sans MT" charset="0"/>
            </a:endParaRPr>
          </a:p>
          <a:p>
            <a:pPr marL="0" indent="0">
              <a:buFont typeface="Wingdings" charset="0"/>
              <a:buNone/>
            </a:pPr>
            <a:endParaRPr lang="en-US" sz="2400" dirty="0">
              <a:solidFill>
                <a:srgbClr val="FF0000"/>
              </a:solidFill>
              <a:latin typeface="Gill Sans MT" charset="0"/>
            </a:endParaRPr>
          </a:p>
          <a:p>
            <a:pPr marL="0" indent="0">
              <a:buFont typeface="Wingdings" charset="0"/>
              <a:buNone/>
            </a:pPr>
            <a:endParaRPr lang="en-US" sz="2400" dirty="0">
              <a:solidFill>
                <a:srgbClr val="0000FF"/>
              </a:solidFill>
              <a:latin typeface="Gill Sans MT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7635" y="2792355"/>
            <a:ext cx="6489700" cy="8936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510" y="4559135"/>
            <a:ext cx="8178800" cy="137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25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1004242" y="100013"/>
            <a:ext cx="8896350" cy="892175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Whitelisting or Blacklisting?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44600"/>
            <a:ext cx="8343900" cy="5246688"/>
          </a:xfrm>
        </p:spPr>
        <p:txBody>
          <a:bodyPr/>
          <a:lstStyle/>
          <a:p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latin typeface="Gill Sans MT" charset="0"/>
            </a:endParaRPr>
          </a:p>
          <a:p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  <a:latin typeface="Gill Sans MT" charset="0"/>
            </a:endParaRPr>
          </a:p>
        </p:txBody>
      </p:sp>
      <p:pic>
        <p:nvPicPr>
          <p:cNvPr id="69638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005" y="895350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6577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1004242" y="100013"/>
            <a:ext cx="8896350" cy="892175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Defense: Query Parameterization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44600"/>
            <a:ext cx="8343900" cy="5246688"/>
          </a:xfrm>
        </p:spPr>
        <p:txBody>
          <a:bodyPr/>
          <a:lstStyle/>
          <a:p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latin typeface="Gill Sans MT" charset="0"/>
            </a:endParaRPr>
          </a:p>
          <a:p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  <a:latin typeface="Gill Sans MT" charset="0"/>
            </a:endParaRPr>
          </a:p>
        </p:txBody>
      </p:sp>
      <p:pic>
        <p:nvPicPr>
          <p:cNvPr id="69638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005" y="895350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7086CA53-ED49-0D4E-B256-66EF40C90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7887" y="1305791"/>
            <a:ext cx="7878609" cy="51831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9pPr>
          </a:lstStyle>
          <a:p>
            <a:r>
              <a:rPr lang="en-US" dirty="0">
                <a:latin typeface="Gill Sans MT" charset="0"/>
              </a:rPr>
              <a:t>Also called prepared statement</a:t>
            </a:r>
          </a:p>
          <a:p>
            <a:r>
              <a:rPr lang="en-US" dirty="0">
                <a:latin typeface="Gill Sans MT" charset="0"/>
              </a:rPr>
              <a:t>Fundamental cause of SQL injection: mixing data and code</a:t>
            </a:r>
          </a:p>
          <a:p>
            <a:r>
              <a:rPr lang="en-US" dirty="0">
                <a:latin typeface="Gill Sans MT" charset="0"/>
              </a:rPr>
              <a:t>Solution: separate data and code</a:t>
            </a:r>
          </a:p>
          <a:p>
            <a:r>
              <a:rPr lang="en-US" dirty="0">
                <a:latin typeface="Gill Sans MT" charset="0"/>
              </a:rPr>
              <a:t>Main idea: send code and data in separate channels to the database server</a:t>
            </a:r>
          </a:p>
          <a:p>
            <a:pPr marL="0" indent="0">
              <a:buNone/>
            </a:pPr>
            <a:endParaRPr lang="en-US" dirty="0">
              <a:latin typeface="Gill Sans MT" charset="0"/>
            </a:endParaRPr>
          </a:p>
          <a:p>
            <a:endParaRPr lang="en-US" dirty="0">
              <a:latin typeface="Gill Sans MT" charset="0"/>
            </a:endParaRPr>
          </a:p>
          <a:p>
            <a:endParaRPr lang="en-US" dirty="0">
              <a:latin typeface="Gill Sans MT" charset="0"/>
            </a:endParaRPr>
          </a:p>
          <a:p>
            <a:pPr marL="0" indent="0">
              <a:buFont typeface="Wingdings" charset="0"/>
              <a:buNone/>
            </a:pPr>
            <a:endParaRPr lang="en-US" dirty="0">
              <a:latin typeface="Gill Sans MT" charset="0"/>
            </a:endParaRPr>
          </a:p>
          <a:p>
            <a:pPr marL="0" indent="0"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	</a:t>
            </a:r>
          </a:p>
          <a:p>
            <a:endParaRPr lang="en-US" sz="2400" dirty="0">
              <a:latin typeface="Gill Sans MT" charset="0"/>
            </a:endParaRPr>
          </a:p>
          <a:p>
            <a:pPr marL="0" indent="0"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  <a:p>
            <a:endParaRPr lang="en-US" sz="2400" dirty="0">
              <a:latin typeface="Gill Sans MT" charset="0"/>
            </a:endParaRPr>
          </a:p>
          <a:p>
            <a:pPr marL="0" indent="0"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  <a:p>
            <a:pPr marL="0" indent="0"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  <a:p>
            <a:pPr marL="0" indent="0"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  <a:p>
            <a:pPr marL="0" indent="0">
              <a:buFont typeface="Wingdings" charset="0"/>
              <a:buNone/>
            </a:pPr>
            <a:endParaRPr lang="en-US" sz="2400" dirty="0">
              <a:solidFill>
                <a:srgbClr val="FF0000"/>
              </a:solidFill>
              <a:latin typeface="Gill Sans MT" charset="0"/>
            </a:endParaRPr>
          </a:p>
          <a:p>
            <a:pPr marL="0" indent="0">
              <a:buFont typeface="Wingdings" charset="0"/>
              <a:buNone/>
            </a:pPr>
            <a:endParaRPr lang="en-US" sz="2400" dirty="0">
              <a:solidFill>
                <a:srgbClr val="FF0000"/>
              </a:solidFill>
              <a:latin typeface="Gill Sans MT" charset="0"/>
            </a:endParaRPr>
          </a:p>
          <a:p>
            <a:pPr marL="0" indent="0">
              <a:buFont typeface="Wingdings" charset="0"/>
              <a:buNone/>
            </a:pPr>
            <a:endParaRPr lang="en-US" sz="2400" dirty="0">
              <a:solidFill>
                <a:srgbClr val="0000FF"/>
              </a:solidFill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02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305940" y="302494"/>
            <a:ext cx="749808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AU" sz="4000" dirty="0">
                <a:ea typeface="+mj-ea"/>
              </a:rPr>
              <a:t>Today’s Class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94400" y="1417638"/>
            <a:ext cx="7498080" cy="480060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-107" charset="2"/>
              <a:buChar char="Ø"/>
              <a:defRPr/>
            </a:pPr>
            <a:r>
              <a:rPr lang="en-AU" dirty="0"/>
              <a:t>Web security</a:t>
            </a:r>
          </a:p>
          <a:p>
            <a:pPr marL="82296" indent="0" eaLnBrk="1" hangingPunct="1">
              <a:buNone/>
              <a:defRPr/>
            </a:pPr>
            <a:r>
              <a:rPr lang="en-AU" sz="2800" dirty="0"/>
              <a:t>	- SQL injection and </a:t>
            </a:r>
            <a:r>
              <a:rPr lang="en-AU" sz="2800" dirty="0" err="1"/>
              <a:t>defense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689164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3300" y="1196752"/>
            <a:ext cx="8343900" cy="5246688"/>
          </a:xfrm>
        </p:spPr>
        <p:txBody>
          <a:bodyPr>
            <a:normAutofit fontScale="47500" lnSpcReduction="20000"/>
          </a:bodyPr>
          <a:lstStyle/>
          <a:p>
            <a:r>
              <a:rPr lang="en-US" sz="4000" dirty="0">
                <a:latin typeface="Gill Sans MT" charset="0"/>
              </a:rPr>
              <a:t>Let’s check out the following code segment from the web app again:</a:t>
            </a:r>
          </a:p>
          <a:p>
            <a:endParaRPr lang="en-US" dirty="0">
              <a:latin typeface="Gill Sans MT" charset="0"/>
            </a:endParaRPr>
          </a:p>
          <a:p>
            <a:endParaRPr lang="en-US" dirty="0">
              <a:latin typeface="Gill Sans MT" charset="0"/>
            </a:endParaRPr>
          </a:p>
          <a:p>
            <a:endParaRPr lang="en-US" dirty="0">
              <a:latin typeface="Gill Sans MT" charset="0"/>
            </a:endParaRPr>
          </a:p>
          <a:p>
            <a:endParaRPr lang="en-US" dirty="0">
              <a:latin typeface="Gill Sans MT" charset="0"/>
            </a:endParaRPr>
          </a:p>
          <a:p>
            <a:endParaRPr lang="en-US" dirty="0">
              <a:latin typeface="Gill Sans MT" charset="0"/>
            </a:endParaRPr>
          </a:p>
          <a:p>
            <a:endParaRPr lang="en-US" sz="2400" dirty="0">
              <a:latin typeface="Gill Sans MT" charset="0"/>
            </a:endParaRPr>
          </a:p>
          <a:p>
            <a:r>
              <a:rPr lang="en-US" sz="4000" dirty="0">
                <a:latin typeface="Gill Sans MT" charset="0"/>
              </a:rPr>
              <a:t>Root problem: web app prepares the SQL statement (2</a:t>
            </a:r>
            <a:r>
              <a:rPr lang="en-US" sz="4000" baseline="30000" dirty="0">
                <a:latin typeface="Gill Sans MT" charset="0"/>
              </a:rPr>
              <a:t>nd</a:t>
            </a:r>
            <a:r>
              <a:rPr lang="en-US" sz="4000" dirty="0">
                <a:latin typeface="Gill Sans MT" charset="0"/>
              </a:rPr>
              <a:t> line) which gets executed (3</a:t>
            </a:r>
            <a:r>
              <a:rPr lang="en-US" sz="4000" baseline="30000" dirty="0">
                <a:latin typeface="Gill Sans MT" charset="0"/>
              </a:rPr>
              <a:t>rd</a:t>
            </a:r>
            <a:r>
              <a:rPr lang="en-US" sz="4000" dirty="0">
                <a:latin typeface="Gill Sans MT" charset="0"/>
              </a:rPr>
              <a:t> line)</a:t>
            </a:r>
          </a:p>
          <a:p>
            <a:pPr marL="0" indent="0">
              <a:buNone/>
            </a:pPr>
            <a:r>
              <a:rPr lang="en-US" dirty="0">
                <a:latin typeface="Gill Sans MT" charset="0"/>
              </a:rPr>
              <a:t>	</a:t>
            </a:r>
            <a:r>
              <a:rPr lang="en-US" sz="3800" dirty="0">
                <a:latin typeface="Gill Sans MT" charset="0"/>
              </a:rPr>
              <a:t>- web app combines query structure with untrusted data</a:t>
            </a:r>
          </a:p>
          <a:p>
            <a:pPr marL="0" indent="0">
              <a:buNone/>
            </a:pPr>
            <a:r>
              <a:rPr lang="en-US" sz="3800" dirty="0">
                <a:latin typeface="Gill Sans MT" charset="0"/>
              </a:rPr>
              <a:t>	- untrusted data can break out the data context and get executed as part of 	the query structure</a:t>
            </a:r>
          </a:p>
          <a:p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dirty="0">
              <a:latin typeface="Gill Sans MT" charset="0"/>
            </a:endParaRPr>
          </a:p>
          <a:p>
            <a:endParaRPr lang="en-US" dirty="0">
              <a:latin typeface="Gill Sans MT" charset="0"/>
            </a:endParaRPr>
          </a:p>
          <a:p>
            <a:endParaRPr lang="en-US" dirty="0">
              <a:latin typeface="Gill Sans MT" charset="0"/>
            </a:endParaRPr>
          </a:p>
          <a:p>
            <a:pPr marL="0" indent="0">
              <a:buNone/>
            </a:pPr>
            <a:endParaRPr lang="en-US" dirty="0">
              <a:latin typeface="Gill Sans MT" charset="0"/>
            </a:endParaRPr>
          </a:p>
          <a:p>
            <a:pPr marL="0" indent="0">
              <a:buNone/>
            </a:pPr>
            <a:r>
              <a:rPr lang="en-US" sz="2400" dirty="0">
                <a:latin typeface="Gill Sans MT" charset="0"/>
              </a:rPr>
              <a:t>	</a:t>
            </a:r>
          </a:p>
          <a:p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latin typeface="Gill Sans MT" charset="0"/>
            </a:endParaRPr>
          </a:p>
          <a:p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  <a:latin typeface="Gill Sans MT" charset="0"/>
            </a:endParaRPr>
          </a:p>
        </p:txBody>
      </p:sp>
      <p:pic>
        <p:nvPicPr>
          <p:cNvPr id="69638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97" y="895350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997" y="1770013"/>
            <a:ext cx="7937500" cy="1002374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E0993703-300D-D948-A154-9A8066315A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4242" y="100013"/>
            <a:ext cx="8896350" cy="892175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Defense: Query Parameterization</a:t>
            </a:r>
          </a:p>
        </p:txBody>
      </p:sp>
    </p:spTree>
    <p:extLst>
      <p:ext uri="{BB962C8B-B14F-4D97-AF65-F5344CB8AC3E}">
        <p14:creationId xmlns:p14="http://schemas.microsoft.com/office/powerpoint/2010/main" val="237544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5259" y="1196752"/>
            <a:ext cx="8343900" cy="5246688"/>
          </a:xfrm>
        </p:spPr>
        <p:txBody>
          <a:bodyPr/>
          <a:lstStyle/>
          <a:p>
            <a:r>
              <a:rPr lang="en-US" sz="2400" dirty="0">
                <a:latin typeface="Gill Sans MT" charset="0"/>
              </a:rPr>
              <a:t>This is what the database server sees when V12 is passed as query data</a:t>
            </a:r>
          </a:p>
          <a:p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dirty="0">
              <a:latin typeface="Gill Sans MT" charset="0"/>
            </a:endParaRPr>
          </a:p>
          <a:p>
            <a:endParaRPr lang="en-US" dirty="0">
              <a:latin typeface="Gill Sans MT" charset="0"/>
            </a:endParaRPr>
          </a:p>
          <a:p>
            <a:endParaRPr lang="en-US" dirty="0">
              <a:latin typeface="Gill Sans MT" charset="0"/>
            </a:endParaRPr>
          </a:p>
          <a:p>
            <a:pPr marL="0" indent="0">
              <a:buNone/>
            </a:pPr>
            <a:endParaRPr lang="en-US" dirty="0">
              <a:latin typeface="Gill Sans MT" charset="0"/>
            </a:endParaRPr>
          </a:p>
          <a:p>
            <a:pPr marL="0" indent="0">
              <a:buNone/>
            </a:pPr>
            <a:r>
              <a:rPr lang="en-US" sz="2400" dirty="0">
                <a:latin typeface="Gill Sans MT" charset="0"/>
              </a:rPr>
              <a:t>	</a:t>
            </a:r>
          </a:p>
          <a:p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latin typeface="Gill Sans MT" charset="0"/>
            </a:endParaRPr>
          </a:p>
          <a:p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  <a:latin typeface="Gill Sans MT" charset="0"/>
            </a:endParaRPr>
          </a:p>
        </p:txBody>
      </p:sp>
      <p:pic>
        <p:nvPicPr>
          <p:cNvPr id="69638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97" y="895350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1584" y="2159000"/>
            <a:ext cx="5651500" cy="876300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9A29D15A-6E6F-C245-8BFF-A1EBF5C109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4242" y="100013"/>
            <a:ext cx="8896350" cy="892175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Defense: Query Parameterization</a:t>
            </a:r>
          </a:p>
        </p:txBody>
      </p:sp>
    </p:spTree>
    <p:extLst>
      <p:ext uri="{BB962C8B-B14F-4D97-AF65-F5344CB8AC3E}">
        <p14:creationId xmlns:p14="http://schemas.microsoft.com/office/powerpoint/2010/main" val="1673407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503" y="1212056"/>
            <a:ext cx="8343900" cy="5246688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Gill Sans MT" charset="0"/>
              </a:rPr>
              <a:t>With an injection shown before:</a:t>
            </a:r>
          </a:p>
          <a:p>
            <a:pPr marL="0" indent="0">
              <a:buNone/>
            </a:pPr>
            <a:r>
              <a:rPr lang="en-US" dirty="0">
                <a:latin typeface="Gill Sans MT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Gill Sans MT" charset="0"/>
              </a:rPr>
              <a:t>hack-yourself-</a:t>
            </a:r>
            <a:r>
              <a:rPr lang="en-US" sz="2400" dirty="0" err="1">
                <a:solidFill>
                  <a:srgbClr val="0000FF"/>
                </a:solidFill>
                <a:latin typeface="Gill Sans MT" charset="0"/>
              </a:rPr>
              <a:t>first.com</a:t>
            </a:r>
            <a:r>
              <a:rPr lang="en-US" sz="2400" dirty="0">
                <a:solidFill>
                  <a:srgbClr val="0000FF"/>
                </a:solidFill>
                <a:latin typeface="Gill Sans MT" charset="0"/>
              </a:rPr>
              <a:t>/</a:t>
            </a:r>
            <a:r>
              <a:rPr lang="en-US" sz="2400" dirty="0" err="1">
                <a:solidFill>
                  <a:srgbClr val="0000FF"/>
                </a:solidFill>
                <a:latin typeface="Gill Sans MT" charset="0"/>
              </a:rPr>
              <a:t>CarsByCylinders?Cylinders</a:t>
            </a:r>
            <a:r>
              <a:rPr lang="en-US" sz="2400" dirty="0">
                <a:solidFill>
                  <a:srgbClr val="0000FF"/>
                </a:solidFill>
                <a:latin typeface="Gill Sans MT" charset="0"/>
              </a:rPr>
              <a:t>=V12’ or 1=1--</a:t>
            </a:r>
          </a:p>
          <a:p>
            <a:r>
              <a:rPr lang="en-US" dirty="0">
                <a:latin typeface="Gill Sans MT" charset="0"/>
              </a:rPr>
              <a:t>The database server sees</a:t>
            </a:r>
          </a:p>
          <a:p>
            <a:endParaRPr lang="en-US" dirty="0">
              <a:latin typeface="Gill Sans MT" charset="0"/>
            </a:endParaRPr>
          </a:p>
          <a:p>
            <a:pPr marL="0" indent="0">
              <a:buNone/>
            </a:pPr>
            <a:endParaRPr lang="en-US" dirty="0">
              <a:latin typeface="Gill Sans MT" charset="0"/>
            </a:endParaRPr>
          </a:p>
          <a:p>
            <a:pPr marL="0" indent="0">
              <a:buNone/>
            </a:pPr>
            <a:r>
              <a:rPr lang="en-US" dirty="0">
                <a:latin typeface="Gill Sans MT" charset="0"/>
              </a:rPr>
              <a:t>	</a:t>
            </a:r>
            <a:r>
              <a:rPr lang="en-US" sz="2400" dirty="0">
                <a:latin typeface="Gill Sans MT" charset="0"/>
              </a:rPr>
              <a:t>- data bleeds into the query structure</a:t>
            </a:r>
          </a:p>
          <a:p>
            <a:r>
              <a:rPr lang="en-US" dirty="0">
                <a:latin typeface="Gill Sans MT" charset="0"/>
              </a:rPr>
              <a:t>Solution: parameterize the query data so that untrusted data is not mixed in to change the logic</a:t>
            </a:r>
          </a:p>
          <a:p>
            <a:pPr marL="0" indent="0">
              <a:buNone/>
            </a:pPr>
            <a:r>
              <a:rPr lang="en-US" dirty="0">
                <a:latin typeface="Gill Sans MT" charset="0"/>
              </a:rPr>
              <a:t>	</a:t>
            </a:r>
          </a:p>
          <a:p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latin typeface="Gill Sans MT" charset="0"/>
            </a:endParaRPr>
          </a:p>
          <a:p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  <a:latin typeface="Gill Sans MT" charset="0"/>
            </a:endParaRPr>
          </a:p>
        </p:txBody>
      </p:sp>
      <p:pic>
        <p:nvPicPr>
          <p:cNvPr id="69638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005" y="895350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3009900"/>
            <a:ext cx="6553200" cy="825500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A35F2269-FCAD-FF49-AE2C-4AE54F70F8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4242" y="100013"/>
            <a:ext cx="8896350" cy="892175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Defense: Query Parameterization</a:t>
            </a:r>
          </a:p>
        </p:txBody>
      </p:sp>
    </p:spTree>
    <p:extLst>
      <p:ext uri="{BB962C8B-B14F-4D97-AF65-F5344CB8AC3E}">
        <p14:creationId xmlns:p14="http://schemas.microsoft.com/office/powerpoint/2010/main" val="198604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5095" y="1196752"/>
            <a:ext cx="8343900" cy="5246688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Example solution: </a:t>
            </a:r>
          </a:p>
          <a:p>
            <a:endParaRPr lang="en-US" dirty="0">
              <a:latin typeface="Gill Sans MT" charset="0"/>
            </a:endParaRPr>
          </a:p>
          <a:p>
            <a:endParaRPr lang="en-US" dirty="0">
              <a:latin typeface="Gill Sans MT" charset="0"/>
            </a:endParaRPr>
          </a:p>
          <a:p>
            <a:endParaRPr lang="en-US" dirty="0">
              <a:latin typeface="Gill Sans MT" charset="0"/>
            </a:endParaRPr>
          </a:p>
          <a:p>
            <a:endParaRPr lang="en-US" dirty="0">
              <a:latin typeface="Gill Sans MT" charset="0"/>
            </a:endParaRPr>
          </a:p>
          <a:p>
            <a:endParaRPr lang="en-US" dirty="0">
              <a:latin typeface="Gill Sans MT" charset="0"/>
            </a:endParaRPr>
          </a:p>
          <a:p>
            <a:r>
              <a:rPr lang="en-US" dirty="0">
                <a:latin typeface="Gill Sans MT" charset="0"/>
              </a:rPr>
              <a:t>Now the database server sees two things:</a:t>
            </a:r>
          </a:p>
          <a:p>
            <a:pPr marL="0" indent="0">
              <a:buNone/>
            </a:pPr>
            <a:r>
              <a:rPr lang="en-US" dirty="0">
                <a:latin typeface="Gill Sans MT" charset="0"/>
              </a:rPr>
              <a:t>   </a:t>
            </a:r>
            <a:r>
              <a:rPr lang="en-US" sz="2000" dirty="0">
                <a:solidFill>
                  <a:srgbClr val="FF0000"/>
                </a:solidFill>
                <a:latin typeface="Gill Sans MT" charset="0"/>
              </a:rPr>
              <a:t>SELECT </a:t>
            </a:r>
            <a:r>
              <a:rPr lang="en-US" sz="2000" dirty="0" err="1">
                <a:solidFill>
                  <a:srgbClr val="FF0000"/>
                </a:solidFill>
                <a:latin typeface="Gill Sans MT" charset="0"/>
              </a:rPr>
              <a:t>SupercarID</a:t>
            </a:r>
            <a:r>
              <a:rPr lang="en-US" sz="2000" dirty="0">
                <a:solidFill>
                  <a:srgbClr val="FF0000"/>
                </a:solidFill>
                <a:latin typeface="Gill Sans MT" charset="0"/>
              </a:rPr>
              <a:t>, Model FROM Supercar WHERE Cylinders = @p0</a:t>
            </a:r>
            <a:r>
              <a:rPr lang="en-US" sz="2000" dirty="0">
                <a:latin typeface="Gill Sans MT" charset="0"/>
              </a:rPr>
              <a:t>	</a:t>
            </a:r>
          </a:p>
          <a:p>
            <a:pPr marL="0" indent="0">
              <a:buNone/>
            </a:pPr>
            <a:r>
              <a:rPr lang="en-US" sz="2000" dirty="0">
                <a:latin typeface="Gill Sans MT" charset="0"/>
              </a:rPr>
              <a:t>    </a:t>
            </a:r>
            <a:r>
              <a:rPr lang="en-US" sz="2000" dirty="0">
                <a:solidFill>
                  <a:srgbClr val="FF0000"/>
                </a:solidFill>
                <a:latin typeface="Gill Sans MT" charset="0"/>
              </a:rPr>
              <a:t>@p0=‘V12’’ or 1=1--’</a:t>
            </a:r>
          </a:p>
          <a:p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latin typeface="Gill Sans MT" charset="0"/>
            </a:endParaRPr>
          </a:p>
          <a:p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  <a:latin typeface="Gill Sans MT" charset="0"/>
            </a:endParaRPr>
          </a:p>
        </p:txBody>
      </p:sp>
      <p:pic>
        <p:nvPicPr>
          <p:cNvPr id="69638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005" y="895350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600" y="1863725"/>
            <a:ext cx="8280400" cy="1402840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2A03039F-1D49-B34B-A65F-B8F2122B56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4242" y="100013"/>
            <a:ext cx="8896350" cy="892175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Defense: Query Parameterization</a:t>
            </a:r>
          </a:p>
        </p:txBody>
      </p:sp>
    </p:spTree>
    <p:extLst>
      <p:ext uri="{BB962C8B-B14F-4D97-AF65-F5344CB8AC3E}">
        <p14:creationId xmlns:p14="http://schemas.microsoft.com/office/powerpoint/2010/main" val="154036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1004242" y="100013"/>
            <a:ext cx="8896350" cy="892175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Other Defense Techniques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44600"/>
            <a:ext cx="8343900" cy="5246688"/>
          </a:xfrm>
        </p:spPr>
        <p:txBody>
          <a:bodyPr/>
          <a:lstStyle/>
          <a:p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latin typeface="Gill Sans MT" charset="0"/>
            </a:endParaRPr>
          </a:p>
          <a:p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  <a:latin typeface="Gill Sans MT" charset="0"/>
            </a:endParaRPr>
          </a:p>
        </p:txBody>
      </p:sp>
      <p:pic>
        <p:nvPicPr>
          <p:cNvPr id="69638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005" y="895350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69680"/>
          <p:cNvSpPr txBox="1">
            <a:spLocks/>
          </p:cNvSpPr>
          <p:nvPr/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defense techniques we’ve seen so far focuses on good web app coding practice</a:t>
            </a:r>
          </a:p>
          <a:p>
            <a:r>
              <a:rPr lang="en-US" dirty="0"/>
              <a:t>Other defense techniques</a:t>
            </a:r>
          </a:p>
          <a:p>
            <a:pPr marL="82296" indent="0">
              <a:buNone/>
            </a:pPr>
            <a:r>
              <a:rPr lang="en-US" dirty="0"/>
              <a:t>	</a:t>
            </a:r>
            <a:r>
              <a:rPr lang="en-US" sz="2800" dirty="0"/>
              <a:t>- from the DB, principle of least privilege</a:t>
            </a:r>
          </a:p>
          <a:p>
            <a:pPr marL="82296" indent="0">
              <a:buNone/>
            </a:pPr>
            <a:r>
              <a:rPr lang="en-US" sz="2800" dirty="0"/>
              <a:t>	- using firewall</a:t>
            </a:r>
          </a:p>
          <a:p>
            <a:pPr marL="82296" indent="0">
              <a:buNone/>
            </a:pPr>
            <a:r>
              <a:rPr lang="en-US" sz="2800" dirty="0"/>
              <a:t>	- using WAF</a:t>
            </a:r>
          </a:p>
        </p:txBody>
      </p:sp>
    </p:spTree>
    <p:extLst>
      <p:ext uri="{BB962C8B-B14F-4D97-AF65-F5344CB8AC3E}">
        <p14:creationId xmlns:p14="http://schemas.microsoft.com/office/powerpoint/2010/main" val="61764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932234" y="44624"/>
            <a:ext cx="8896350" cy="892175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Defense: Principle of Least Privilege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3997" y="1124744"/>
            <a:ext cx="8343900" cy="5246688"/>
          </a:xfrm>
        </p:spPr>
        <p:txBody>
          <a:bodyPr/>
          <a:lstStyle/>
          <a:p>
            <a:r>
              <a:rPr lang="en-US" sz="2800" dirty="0">
                <a:latin typeface="Gill Sans MT" charset="0"/>
              </a:rPr>
              <a:t>Web app often gets way more access rights than necessary</a:t>
            </a:r>
          </a:p>
          <a:p>
            <a:r>
              <a:rPr lang="en-US" sz="2800" dirty="0">
                <a:latin typeface="Gill Sans MT" charset="0"/>
              </a:rPr>
              <a:t>Example: disable SELECT permission on </a:t>
            </a:r>
            <a:r>
              <a:rPr lang="en-US" sz="2800" dirty="0" err="1">
                <a:latin typeface="Gill Sans MT" charset="0"/>
              </a:rPr>
              <a:t>UserProfile</a:t>
            </a:r>
            <a:r>
              <a:rPr lang="en-US" sz="2800" dirty="0">
                <a:latin typeface="Gill Sans MT" charset="0"/>
              </a:rPr>
              <a:t> table in SQL server management studio for public</a:t>
            </a:r>
          </a:p>
          <a:p>
            <a:r>
              <a:rPr lang="en-US" sz="2800" dirty="0">
                <a:latin typeface="Gill Sans MT" charset="0"/>
              </a:rPr>
              <a:t>Then, a union-based injection that was successful before now fails: </a:t>
            </a:r>
          </a:p>
          <a:p>
            <a:pPr marL="82296" indent="0">
              <a:buNone/>
            </a:pPr>
            <a:r>
              <a:rPr lang="en-US" sz="2400" dirty="0">
                <a:solidFill>
                  <a:srgbClr val="0000FF"/>
                </a:solidFill>
                <a:latin typeface="Gill Sans MT" charset="0"/>
              </a:rPr>
              <a:t>hack-yourself-first.-com/</a:t>
            </a:r>
            <a:r>
              <a:rPr lang="en-US" sz="2400" dirty="0" err="1">
                <a:solidFill>
                  <a:srgbClr val="0000FF"/>
                </a:solidFill>
                <a:latin typeface="Gill Sans MT" charset="0"/>
              </a:rPr>
              <a:t>CarsByCylinders?Cylinders</a:t>
            </a:r>
            <a:r>
              <a:rPr lang="en-US" sz="2400" dirty="0">
                <a:solidFill>
                  <a:srgbClr val="0000FF"/>
                </a:solidFill>
                <a:latin typeface="Gill Sans MT" charset="0"/>
              </a:rPr>
              <a:t>=V12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</a:rPr>
              <a:t>’    union select </a:t>
            </a:r>
            <a:r>
              <a:rPr lang="en-US" sz="2400" dirty="0" err="1">
                <a:solidFill>
                  <a:srgbClr val="FF0000"/>
                </a:solidFill>
                <a:latin typeface="Gill Sans MT" charset="0"/>
              </a:rPr>
              <a:t>UserID,Password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</a:rPr>
              <a:t> from </a:t>
            </a:r>
            <a:r>
              <a:rPr lang="en-US" sz="2400" dirty="0" err="1">
                <a:solidFill>
                  <a:srgbClr val="FF0000"/>
                </a:solidFill>
                <a:latin typeface="Gill Sans MT" charset="0"/>
              </a:rPr>
              <a:t>UserProfile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</a:rPr>
              <a:t>-- </a:t>
            </a:r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latin typeface="Gill Sans MT" charset="0"/>
            </a:endParaRPr>
          </a:p>
          <a:p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  <a:latin typeface="Gill Sans MT" charset="0"/>
            </a:endParaRPr>
          </a:p>
        </p:txBody>
      </p:sp>
      <p:pic>
        <p:nvPicPr>
          <p:cNvPr id="69638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97" y="839961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4869160"/>
            <a:ext cx="8597900" cy="131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03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8258" y="100013"/>
            <a:ext cx="8896350" cy="892175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Isolating the Database Network</a:t>
            </a:r>
          </a:p>
        </p:txBody>
      </p:sp>
      <p:pic>
        <p:nvPicPr>
          <p:cNvPr id="69638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021" y="895350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81" name="Content Placeholder 6968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leverage the firewall to do filtering</a:t>
            </a:r>
          </a:p>
          <a:p>
            <a:r>
              <a:rPr lang="en-US" dirty="0"/>
              <a:t>Not really specifically for SQL injection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D02F2B-8AEB-2F46-B1FD-48548D0BE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608" y="2704766"/>
            <a:ext cx="7535255" cy="238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63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100013"/>
            <a:ext cx="8503612" cy="892175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Defense: Using IDS or WAF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8450" y="1244600"/>
            <a:ext cx="7975550" cy="5246688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Intrusion detection system (IDS) or web application firewall (WAF) sits in front of the web server, e.g., </a:t>
            </a:r>
            <a:r>
              <a:rPr lang="en-US" dirty="0" err="1">
                <a:latin typeface="Gill Sans MT" charset="0"/>
              </a:rPr>
              <a:t>CloudFlare</a:t>
            </a:r>
            <a:r>
              <a:rPr lang="en-US" dirty="0">
                <a:latin typeface="Gill Sans MT" charset="0"/>
              </a:rPr>
              <a:t>, Barracuda</a:t>
            </a:r>
          </a:p>
          <a:p>
            <a:r>
              <a:rPr lang="en-US" dirty="0">
                <a:latin typeface="Gill Sans MT" charset="0"/>
              </a:rPr>
              <a:t>They can be maintained independently of the web app and updated to mitigate emerging risks</a:t>
            </a:r>
          </a:p>
          <a:p>
            <a:r>
              <a:rPr lang="en-US" dirty="0">
                <a:latin typeface="Gill Sans MT" charset="0"/>
              </a:rPr>
              <a:t>They are generally signature-based: looking for malicious patterns</a:t>
            </a:r>
          </a:p>
          <a:p>
            <a:endParaRPr lang="en-US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latin typeface="Gill Sans MT" charset="0"/>
            </a:endParaRPr>
          </a:p>
          <a:p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  <a:latin typeface="Gill Sans MT" charset="0"/>
            </a:endParaRPr>
          </a:p>
        </p:txBody>
      </p:sp>
      <p:pic>
        <p:nvPicPr>
          <p:cNvPr id="69638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63" y="895350"/>
            <a:ext cx="393163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855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156369"/>
            <a:ext cx="8896350" cy="892175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Putting It Together: Defense in Depth</a:t>
            </a:r>
          </a:p>
        </p:txBody>
      </p:sp>
      <p:pic>
        <p:nvPicPr>
          <p:cNvPr id="69638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63" y="951706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124" y="2636912"/>
            <a:ext cx="1130526" cy="13681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9033" y="2924944"/>
            <a:ext cx="1490367" cy="8640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0425" y="2636912"/>
            <a:ext cx="1518416" cy="19442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44665" y="2280946"/>
            <a:ext cx="783218" cy="9320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53336" y="2882101"/>
            <a:ext cx="931416" cy="5708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92937" y="3143326"/>
            <a:ext cx="670914" cy="7177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38092" y="2155639"/>
            <a:ext cx="1582380" cy="233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34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ubtitle 2"/>
          <p:cNvSpPr>
            <a:spLocks noGrp="1"/>
          </p:cNvSpPr>
          <p:nvPr>
            <p:ph type="subTitle" idx="1"/>
          </p:nvPr>
        </p:nvSpPr>
        <p:spPr>
          <a:xfrm>
            <a:off x="1149969" y="2348880"/>
            <a:ext cx="7920879" cy="2495550"/>
          </a:xfrm>
        </p:spPr>
        <p:txBody>
          <a:bodyPr/>
          <a:lstStyle/>
          <a:p>
            <a:endParaRPr lang="en-US" dirty="0">
              <a:latin typeface="Gill Sans MT" charset="0"/>
            </a:endParaRPr>
          </a:p>
          <a:p>
            <a:r>
              <a:rPr lang="en-US" sz="3400" dirty="0">
                <a:latin typeface="Gill Sans MT" charset="0"/>
              </a:rPr>
              <a:t>Time to Switch Hats </a:t>
            </a:r>
            <a:r>
              <a:rPr lang="mr-IN" sz="3400" dirty="0">
                <a:latin typeface="Gill Sans MT" charset="0"/>
              </a:rPr>
              <a:t>–</a:t>
            </a:r>
            <a:r>
              <a:rPr lang="en-US" sz="3400" dirty="0">
                <a:latin typeface="Gill Sans MT" charset="0"/>
              </a:rPr>
              <a:t> Defenses</a:t>
            </a:r>
          </a:p>
        </p:txBody>
      </p:sp>
    </p:spTree>
    <p:extLst>
      <p:ext uri="{BB962C8B-B14F-4D97-AF65-F5344CB8AC3E}">
        <p14:creationId xmlns:p14="http://schemas.microsoft.com/office/powerpoint/2010/main" val="1961060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1076250" y="100013"/>
            <a:ext cx="8896350" cy="892175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Mitigation of SQL Injection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0867" y="1484784"/>
            <a:ext cx="7937500" cy="4916488"/>
          </a:xfrm>
        </p:spPr>
        <p:txBody>
          <a:bodyPr/>
          <a:lstStyle/>
          <a:p>
            <a:r>
              <a:rPr lang="en-US" sz="3200" dirty="0">
                <a:latin typeface="Gill Sans MT" charset="0"/>
              </a:rPr>
              <a:t>Understand the code and identify where to put defense</a:t>
            </a:r>
          </a:p>
          <a:p>
            <a:r>
              <a:rPr lang="en-US" sz="3200" dirty="0">
                <a:latin typeface="Gill Sans MT" charset="0"/>
              </a:rPr>
              <a:t>Defense in depth</a:t>
            </a:r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  <a:latin typeface="Gill Sans MT" charset="0"/>
            </a:endParaRPr>
          </a:p>
          <a:p>
            <a:pPr marL="0" indent="0">
              <a:buNone/>
            </a:pPr>
            <a:r>
              <a:rPr lang="en-US" sz="2400" dirty="0">
                <a:latin typeface="Gill Sans MT" charset="0"/>
              </a:rPr>
              <a:t>	</a:t>
            </a:r>
          </a:p>
          <a:p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latin typeface="Gill Sans MT" charset="0"/>
            </a:endParaRPr>
          </a:p>
          <a:p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  <a:latin typeface="Gill Sans MT" charset="0"/>
            </a:endParaRPr>
          </a:p>
        </p:txBody>
      </p:sp>
      <p:pic>
        <p:nvPicPr>
          <p:cNvPr id="69638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013" y="895350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878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932234" y="100013"/>
            <a:ext cx="8896350" cy="892175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Defense: Proper Error Handling 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3997" y="1516857"/>
            <a:ext cx="7937500" cy="4916488"/>
          </a:xfrm>
        </p:spPr>
        <p:txBody>
          <a:bodyPr/>
          <a:lstStyle/>
          <a:p>
            <a:r>
              <a:rPr lang="en-US" sz="3200" dirty="0">
                <a:latin typeface="Gill Sans MT" charset="0"/>
              </a:rPr>
              <a:t>Turn on </a:t>
            </a:r>
            <a:r>
              <a:rPr lang="en-US" sz="3200" dirty="0" err="1">
                <a:latin typeface="Gill Sans MT" charset="0"/>
              </a:rPr>
              <a:t>customErrors</a:t>
            </a:r>
            <a:r>
              <a:rPr lang="en-US" sz="3200" dirty="0">
                <a:latin typeface="Gill Sans MT" charset="0"/>
              </a:rPr>
              <a:t> mode in </a:t>
            </a:r>
            <a:r>
              <a:rPr lang="en-US" sz="3200" dirty="0" err="1">
                <a:latin typeface="Gill Sans MT" charset="0"/>
              </a:rPr>
              <a:t>Web.config</a:t>
            </a:r>
            <a:endParaRPr lang="en-US" sz="3200" dirty="0">
              <a:latin typeface="Gill Sans MT" charset="0"/>
            </a:endParaRPr>
          </a:p>
          <a:p>
            <a:pPr marL="0" indent="0">
              <a:buNone/>
            </a:pPr>
            <a:endParaRPr lang="en-US" sz="3200" dirty="0">
              <a:latin typeface="Gill Sans MT" charset="0"/>
            </a:endParaRPr>
          </a:p>
          <a:p>
            <a:endParaRPr lang="en-US" sz="3200" dirty="0">
              <a:latin typeface="Gill Sans MT" charset="0"/>
            </a:endParaRPr>
          </a:p>
          <a:p>
            <a:r>
              <a:rPr lang="en-US" sz="3200" dirty="0">
                <a:latin typeface="Gill Sans MT" charset="0"/>
              </a:rPr>
              <a:t>It will become:</a:t>
            </a:r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  <a:latin typeface="Gill Sans MT" charset="0"/>
            </a:endParaRPr>
          </a:p>
          <a:p>
            <a:pPr marL="0" indent="0">
              <a:buNone/>
            </a:pPr>
            <a:r>
              <a:rPr lang="en-US" sz="2400" dirty="0">
                <a:latin typeface="Gill Sans MT" charset="0"/>
              </a:rPr>
              <a:t>	</a:t>
            </a:r>
          </a:p>
          <a:p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latin typeface="Gill Sans MT" charset="0"/>
            </a:endParaRPr>
          </a:p>
          <a:p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  <a:latin typeface="Gill Sans MT" charset="0"/>
            </a:endParaRPr>
          </a:p>
        </p:txBody>
      </p:sp>
      <p:pic>
        <p:nvPicPr>
          <p:cNvPr id="69638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97" y="895350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6300" y="2425700"/>
            <a:ext cx="3810000" cy="355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797" y="4149080"/>
            <a:ext cx="8267700" cy="158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27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89694"/>
            <a:ext cx="8896350" cy="892175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Defense: Validating Untrusted Data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6077" y="1268760"/>
            <a:ext cx="8343900" cy="4916488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Code segment from </a:t>
            </a:r>
            <a:r>
              <a:rPr lang="en-US" dirty="0" err="1">
                <a:latin typeface="Gill Sans MT" charset="0"/>
              </a:rPr>
              <a:t>CarsByCylindersController</a:t>
            </a:r>
            <a:r>
              <a:rPr lang="en-US" dirty="0">
                <a:latin typeface="Gill Sans MT" charset="0"/>
              </a:rPr>
              <a:t> in the web app</a:t>
            </a:r>
          </a:p>
          <a:p>
            <a:endParaRPr lang="en-US" dirty="0">
              <a:latin typeface="Gill Sans MT" charset="0"/>
            </a:endParaRPr>
          </a:p>
          <a:p>
            <a:pPr marL="0" indent="0">
              <a:buNone/>
            </a:pPr>
            <a:endParaRPr lang="en-US" dirty="0">
              <a:latin typeface="Gill Sans MT" charset="0"/>
            </a:endParaRPr>
          </a:p>
          <a:p>
            <a:pPr marL="0" indent="0">
              <a:buNone/>
            </a:pPr>
            <a:endParaRPr lang="en-US" sz="32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  <a:latin typeface="Gill Sans MT" charset="0"/>
            </a:endParaRPr>
          </a:p>
          <a:p>
            <a:pPr marL="0" indent="0">
              <a:buNone/>
            </a:pPr>
            <a:r>
              <a:rPr lang="en-US" sz="2400" dirty="0">
                <a:latin typeface="Gill Sans MT" charset="0"/>
              </a:rPr>
              <a:t>	</a:t>
            </a:r>
          </a:p>
          <a:p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latin typeface="Gill Sans MT" charset="0"/>
            </a:endParaRPr>
          </a:p>
          <a:p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  <a:latin typeface="Gill Sans MT" charset="0"/>
            </a:endParaRPr>
          </a:p>
        </p:txBody>
      </p:sp>
      <p:pic>
        <p:nvPicPr>
          <p:cNvPr id="69638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895350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2489200"/>
            <a:ext cx="8763000" cy="109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41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1028700" y="120795"/>
            <a:ext cx="8896350" cy="892175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Defense: Validating Untrusted Data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6878" y="1053538"/>
            <a:ext cx="8343900" cy="4916488"/>
          </a:xfrm>
        </p:spPr>
        <p:txBody>
          <a:bodyPr/>
          <a:lstStyle/>
          <a:p>
            <a:r>
              <a:rPr lang="en-US" sz="2400" dirty="0">
                <a:latin typeface="Gill Sans MT" charset="0"/>
              </a:rPr>
              <a:t>Add a whitelist</a:t>
            </a:r>
          </a:p>
          <a:p>
            <a:endParaRPr lang="en-US" sz="2400" dirty="0">
              <a:latin typeface="Gill Sans MT" charset="0"/>
            </a:endParaRPr>
          </a:p>
          <a:p>
            <a:endParaRPr lang="en-US" sz="2400" dirty="0">
              <a:latin typeface="Gill Sans MT" charset="0"/>
            </a:endParaRPr>
          </a:p>
          <a:p>
            <a:endParaRPr lang="en-US" sz="2400" dirty="0">
              <a:latin typeface="Gill Sans MT" charset="0"/>
            </a:endParaRPr>
          </a:p>
          <a:p>
            <a:endParaRPr lang="en-US" sz="2400" dirty="0">
              <a:latin typeface="Gill Sans MT" charset="0"/>
            </a:endParaRPr>
          </a:p>
          <a:p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1400" dirty="0">
              <a:latin typeface="Gill Sans MT" charset="0"/>
            </a:endParaRPr>
          </a:p>
          <a:p>
            <a:r>
              <a:rPr lang="en-US" sz="2400" dirty="0">
                <a:latin typeface="Gill Sans MT" charset="0"/>
              </a:rPr>
              <a:t>Now if we do: </a:t>
            </a:r>
          </a:p>
          <a:p>
            <a:pPr marL="82296" indent="0">
              <a:buNone/>
            </a:pPr>
            <a:r>
              <a:rPr lang="en-US" sz="2400" dirty="0">
                <a:solidFill>
                  <a:srgbClr val="0000FF"/>
                </a:solidFill>
                <a:latin typeface="Gill Sans MT" charset="0"/>
              </a:rPr>
              <a:t>   hack-yourself-</a:t>
            </a:r>
            <a:r>
              <a:rPr lang="en-US" sz="2400" dirty="0" err="1">
                <a:solidFill>
                  <a:srgbClr val="0000FF"/>
                </a:solidFill>
                <a:latin typeface="Gill Sans MT" charset="0"/>
              </a:rPr>
              <a:t>first.com</a:t>
            </a:r>
            <a:r>
              <a:rPr lang="en-US" sz="2400" dirty="0">
                <a:solidFill>
                  <a:srgbClr val="0000FF"/>
                </a:solidFill>
                <a:latin typeface="Gill Sans MT" charset="0"/>
              </a:rPr>
              <a:t>/</a:t>
            </a:r>
            <a:r>
              <a:rPr lang="en-US" sz="2400" dirty="0" err="1">
                <a:solidFill>
                  <a:srgbClr val="0000FF"/>
                </a:solidFill>
                <a:latin typeface="Gill Sans MT" charset="0"/>
              </a:rPr>
              <a:t>CarsByCylinders?Cylinders</a:t>
            </a:r>
            <a:r>
              <a:rPr lang="en-US" sz="2400" dirty="0">
                <a:solidFill>
                  <a:srgbClr val="0000FF"/>
                </a:solidFill>
                <a:latin typeface="Gill Sans MT" charset="0"/>
              </a:rPr>
              <a:t>=V12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</a:rPr>
              <a:t>’</a:t>
            </a:r>
            <a:endParaRPr lang="en-US" sz="2400" dirty="0">
              <a:latin typeface="Gill Sans MT" charset="0"/>
            </a:endParaRPr>
          </a:p>
          <a:p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latin typeface="Gill Sans MT" charset="0"/>
            </a:endParaRPr>
          </a:p>
          <a:p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  <a:latin typeface="Gill Sans MT" charset="0"/>
            </a:endParaRPr>
          </a:p>
        </p:txBody>
      </p:sp>
      <p:pic>
        <p:nvPicPr>
          <p:cNvPr id="69638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875239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681" y="1578297"/>
            <a:ext cx="7404100" cy="20054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2700" y="3624353"/>
            <a:ext cx="7861300" cy="254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752" y="5109597"/>
            <a:ext cx="8912248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43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932234" y="100013"/>
            <a:ext cx="8896350" cy="892175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Defense: Validating Untrusted Data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5259" y="959421"/>
            <a:ext cx="8343900" cy="4916488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Problem with this whitelist:</a:t>
            </a:r>
          </a:p>
          <a:p>
            <a:pPr marL="0" indent="0">
              <a:buNone/>
            </a:pPr>
            <a:r>
              <a:rPr lang="en-US" dirty="0">
                <a:latin typeface="Gill Sans MT" charset="0"/>
              </a:rPr>
              <a:t>	</a:t>
            </a:r>
            <a:r>
              <a:rPr lang="en-US" sz="2400" dirty="0">
                <a:latin typeface="Gill Sans MT" charset="0"/>
              </a:rPr>
              <a:t>- Too specific, what if V5 is later added</a:t>
            </a:r>
          </a:p>
          <a:p>
            <a:r>
              <a:rPr lang="en-US" dirty="0">
                <a:latin typeface="Gill Sans MT" charset="0"/>
              </a:rPr>
              <a:t>A better whitelist:</a:t>
            </a:r>
          </a:p>
          <a:p>
            <a:pPr marL="0" indent="0">
              <a:buNone/>
            </a:pPr>
            <a:r>
              <a:rPr lang="en-US" dirty="0">
                <a:latin typeface="Gill Sans MT" charset="0"/>
              </a:rPr>
              <a:t>	</a:t>
            </a:r>
            <a:r>
              <a:rPr lang="en-US" sz="2400" dirty="0">
                <a:latin typeface="Gill Sans MT" charset="0"/>
              </a:rPr>
              <a:t>- Looking for patterns</a:t>
            </a:r>
          </a:p>
          <a:p>
            <a:endParaRPr lang="en-US" dirty="0">
              <a:latin typeface="Gill Sans MT" charset="0"/>
            </a:endParaRPr>
          </a:p>
          <a:p>
            <a:endParaRPr lang="en-US" dirty="0">
              <a:latin typeface="Gill Sans MT" charset="0"/>
            </a:endParaRPr>
          </a:p>
          <a:p>
            <a:pPr marL="0" indent="0">
              <a:buNone/>
            </a:pPr>
            <a:endParaRPr lang="en-US" dirty="0">
              <a:latin typeface="Gill Sans MT" charset="0"/>
            </a:endParaRPr>
          </a:p>
          <a:p>
            <a:pPr marL="0" indent="0">
              <a:buNone/>
            </a:pPr>
            <a:r>
              <a:rPr lang="en-US" sz="2400" dirty="0">
                <a:latin typeface="Gill Sans MT" charset="0"/>
              </a:rPr>
              <a:t>	</a:t>
            </a:r>
          </a:p>
          <a:p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latin typeface="Gill Sans MT" charset="0"/>
            </a:endParaRPr>
          </a:p>
          <a:p>
            <a:pPr marL="82296" indent="0">
              <a:buNone/>
            </a:pPr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  <a:latin typeface="Gill Sans MT" charset="0"/>
            </a:endParaRPr>
          </a:p>
        </p:txBody>
      </p:sp>
      <p:pic>
        <p:nvPicPr>
          <p:cNvPr id="69638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97" y="895350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5784" y="3229539"/>
            <a:ext cx="6832600" cy="21661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4121" y="5361430"/>
            <a:ext cx="79375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28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918766" y="154013"/>
            <a:ext cx="8896350" cy="892175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Defense: Validating Untrusted Data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9223" y="1628800"/>
            <a:ext cx="8343900" cy="4916488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Gill Sans MT" charset="0"/>
              </a:rPr>
              <a:t>Now the page with V5 as the query data looks like:</a:t>
            </a:r>
          </a:p>
          <a:p>
            <a:endParaRPr lang="en-US" sz="2400" dirty="0">
              <a:latin typeface="Gill Sans MT" charset="0"/>
            </a:endParaRPr>
          </a:p>
          <a:p>
            <a:endParaRPr lang="en-US" sz="2400" dirty="0">
              <a:latin typeface="Gill Sans MT" charset="0"/>
            </a:endParaRPr>
          </a:p>
          <a:p>
            <a:endParaRPr lang="en-US" sz="2400" dirty="0">
              <a:latin typeface="Gill Sans MT" charset="0"/>
            </a:endParaRPr>
          </a:p>
          <a:p>
            <a:endParaRPr lang="en-US" sz="2400" dirty="0">
              <a:latin typeface="Gill Sans MT" charset="0"/>
            </a:endParaRPr>
          </a:p>
          <a:p>
            <a:r>
              <a:rPr lang="en-US" dirty="0">
                <a:latin typeface="Gill Sans MT" charset="0"/>
              </a:rPr>
              <a:t>No error anymore, although currently no content under V5</a:t>
            </a:r>
          </a:p>
          <a:p>
            <a:r>
              <a:rPr lang="en-US" dirty="0">
                <a:latin typeface="Gill Sans MT" charset="0"/>
              </a:rPr>
              <a:t>But what if we later add something like Flat 6?</a:t>
            </a:r>
          </a:p>
          <a:p>
            <a:endParaRPr lang="en-US" dirty="0">
              <a:latin typeface="Gill Sans MT" charset="0"/>
            </a:endParaRPr>
          </a:p>
          <a:p>
            <a:endParaRPr lang="en-US" dirty="0">
              <a:latin typeface="Gill Sans MT" charset="0"/>
            </a:endParaRPr>
          </a:p>
          <a:p>
            <a:pPr marL="0" indent="0">
              <a:buNone/>
            </a:pPr>
            <a:endParaRPr lang="en-US" dirty="0">
              <a:latin typeface="Gill Sans MT" charset="0"/>
            </a:endParaRPr>
          </a:p>
          <a:p>
            <a:pPr marL="0" indent="0">
              <a:buNone/>
            </a:pPr>
            <a:r>
              <a:rPr lang="en-US" sz="2400" dirty="0">
                <a:latin typeface="Gill Sans MT" charset="0"/>
              </a:rPr>
              <a:t>	</a:t>
            </a:r>
          </a:p>
          <a:p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latin typeface="Gill Sans MT" charset="0"/>
            </a:endParaRPr>
          </a:p>
          <a:p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Gill Sans MT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  <a:latin typeface="Gill Sans MT" charset="0"/>
            </a:endParaRPr>
          </a:p>
        </p:txBody>
      </p:sp>
      <p:pic>
        <p:nvPicPr>
          <p:cNvPr id="69638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529" y="949350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750" y="2564904"/>
            <a:ext cx="8394700" cy="81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8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31733</TotalTime>
  <Words>966</Words>
  <Application>Microsoft Macintosh PowerPoint</Application>
  <PresentationFormat>On-screen Show (4:3)</PresentationFormat>
  <Paragraphs>485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ＭＳ Ｐゴシック</vt:lpstr>
      <vt:lpstr>华文中宋</vt:lpstr>
      <vt:lpstr>Arial</vt:lpstr>
      <vt:lpstr>Calibri</vt:lpstr>
      <vt:lpstr>Gill Sans MT</vt:lpstr>
      <vt:lpstr>Mangal</vt:lpstr>
      <vt:lpstr>Times New Roman</vt:lpstr>
      <vt:lpstr>Verdana</vt:lpstr>
      <vt:lpstr>Wingdings</vt:lpstr>
      <vt:lpstr>Wingdings 2</vt:lpstr>
      <vt:lpstr>Solstice</vt:lpstr>
      <vt:lpstr>CS 366 Intro to Cybersecurity</vt:lpstr>
      <vt:lpstr>Today’s Class</vt:lpstr>
      <vt:lpstr>PowerPoint Presentation</vt:lpstr>
      <vt:lpstr>Mitigation of SQL Injection</vt:lpstr>
      <vt:lpstr>Defense: Proper Error Handling </vt:lpstr>
      <vt:lpstr>Defense: Validating Untrusted Data</vt:lpstr>
      <vt:lpstr>Defense: Validating Untrusted Data</vt:lpstr>
      <vt:lpstr>Defense: Validating Untrusted Data</vt:lpstr>
      <vt:lpstr>Defense: Validating Untrusted Data</vt:lpstr>
      <vt:lpstr>Whitelisting vs. Blacklisting</vt:lpstr>
      <vt:lpstr>Evading Pattern Matching: Basic Idea</vt:lpstr>
      <vt:lpstr>Evading Pattern Matching: Encoding</vt:lpstr>
      <vt:lpstr>Evading Pattern Matching: String Splitting</vt:lpstr>
      <vt:lpstr>Evading Pattern Matching: White Space Diversity</vt:lpstr>
      <vt:lpstr>Evading Pattern Matching: Inline Comments</vt:lpstr>
      <vt:lpstr>Evading Pattern Matching: Variables</vt:lpstr>
      <vt:lpstr>Evading Pattern Matching: String Manipulation</vt:lpstr>
      <vt:lpstr>Whitelisting or Blacklisting?</vt:lpstr>
      <vt:lpstr>Defense: Query Parameterization</vt:lpstr>
      <vt:lpstr>Defense: Query Parameterization</vt:lpstr>
      <vt:lpstr>Defense: Query Parameterization</vt:lpstr>
      <vt:lpstr>Defense: Query Parameterization</vt:lpstr>
      <vt:lpstr>Defense: Query Parameterization</vt:lpstr>
      <vt:lpstr>Other Defense Techniques</vt:lpstr>
      <vt:lpstr>Defense: Principle of Least Privilege</vt:lpstr>
      <vt:lpstr>Isolating the Database Network</vt:lpstr>
      <vt:lpstr>Defense: Using IDS or WAF</vt:lpstr>
      <vt:lpstr>Putting It Together: Defense in Depth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494/594  Computer and Network Security</dc:title>
  <cp:lastModifiedBy>Microsoft Office User</cp:lastModifiedBy>
  <cp:revision>239</cp:revision>
  <dcterms:created xsi:type="dcterms:W3CDTF">2012-08-24T15:10:41Z</dcterms:created>
  <dcterms:modified xsi:type="dcterms:W3CDTF">2022-10-11T11:07:00Z</dcterms:modified>
</cp:coreProperties>
</file>