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8" r:id="rId5"/>
    <p:sldId id="259" r:id="rId6"/>
    <p:sldId id="260" r:id="rId7"/>
    <p:sldId id="261" r:id="rId8"/>
    <p:sldId id="264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Wisniewski" initials="GW" lastIdx="1" clrIdx="0">
    <p:extLst>
      <p:ext uri="{19B8F6BF-5375-455C-9EA6-DF929625EA0E}">
        <p15:presenceInfo xmlns:p15="http://schemas.microsoft.com/office/powerpoint/2012/main" userId="75ddedd61a8d47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1013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7T05:36:16.43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61B3-8B8B-499D-A697-2AD1FDA99DB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3F9A-AD01-48D7-975F-56C3562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Who is tired of meetings about membership quotas?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Who is tired of being nagged at?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You can get that at home ? Right?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We are going to start a new approach this year to how we accomplish our goals.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must be noticed!!!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must be visible!!!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must always be a leader</a:t>
            </a:r>
            <a:r>
              <a:rPr lang="en-US" dirty="0" smtClean="0"/>
              <a:t>!!!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must ask for the sale once you “earn it”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need to analyze our councils.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works?     What doesn’t work?  What could we do that is New?   Who or what is going to harm us?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will have a SWOT form at the “Kick-off” meetings to be filled out by the DD and the Council Officers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forms need to be returned by 8/1/2015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 questions?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Vivat</a:t>
            </a:r>
            <a:r>
              <a:rPr lang="en-US" baseline="0" dirty="0" smtClean="0"/>
              <a:t> Jesus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With the GK,PD,MD,RD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Find out what's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What's not working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are we not achieving</a:t>
            </a:r>
            <a:r>
              <a:rPr lang="en-US" baseline="0" dirty="0" smtClean="0"/>
              <a:t> our goal?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need to understand the numbers to be successful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numbers I’m referring to are not the supreme quotas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Pope John Paul 2 said we are the strong right arm of the church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more knights we have, the good we can accomplish for God and live out Fr. McGivney's dream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July</a:t>
            </a:r>
            <a:r>
              <a:rPr lang="en-US" baseline="0" dirty="0" smtClean="0"/>
              <a:t> 27</a:t>
            </a:r>
            <a:r>
              <a:rPr lang="en-US" baseline="30000" dirty="0" smtClean="0"/>
              <a:t>th</a:t>
            </a:r>
            <a:r>
              <a:rPr lang="en-US" baseline="0" dirty="0" smtClean="0"/>
              <a:t> 2015 added a new challenge for the Catholic Church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flat lining in the state of Tennessee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will</a:t>
            </a:r>
            <a:r>
              <a:rPr lang="en-US" baseline="0" dirty="0" smtClean="0"/>
              <a:t> get the heart of this organization restarted by communicating and becoming servant leaders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here to help you achieve a strong, vibrant, and growing council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Hand out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most important first step is to pick the right people and put them in the right place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Peyton</a:t>
            </a:r>
            <a:r>
              <a:rPr lang="en-US" baseline="0" dirty="0" smtClean="0"/>
              <a:t> is a leader, not a support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(Offensive tackle )Michael is not the Leader of the organization, but is quarterback will die if he is not there to protect him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Hand out Info sheets</a:t>
            </a:r>
            <a:r>
              <a:rPr lang="en-US" baseline="0" dirty="0" smtClean="0"/>
              <a:t> and explain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2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Explanation of the 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need your help to be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1ED965-5C97-424A-9F2E-6E987D41CA5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ABC’s of Membership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92511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Gary Wisniewski</a:t>
            </a:r>
          </a:p>
          <a:p>
            <a:pPr algn="ctr"/>
            <a:r>
              <a:rPr lang="en-US" sz="2000" dirty="0" smtClean="0"/>
              <a:t>2015-2016 State Membership Director</a:t>
            </a: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55837"/>
            <a:ext cx="8610600" cy="4525963"/>
          </a:xfrm>
        </p:spPr>
        <p:txBody>
          <a:bodyPr/>
          <a:lstStyle/>
          <a:p>
            <a:r>
              <a:rPr lang="en-US" dirty="0" smtClean="0"/>
              <a:t>Areas of recruitment: Always Be Communicating</a:t>
            </a:r>
          </a:p>
          <a:p>
            <a:pPr lvl="1"/>
            <a:r>
              <a:rPr lang="en-US" dirty="0" smtClean="0"/>
              <a:t>Join the Welcoming Committee</a:t>
            </a:r>
          </a:p>
          <a:p>
            <a:pPr lvl="1"/>
            <a:r>
              <a:rPr lang="en-US" dirty="0" smtClean="0"/>
              <a:t>Church Drive</a:t>
            </a:r>
          </a:p>
          <a:p>
            <a:pPr lvl="1"/>
            <a:r>
              <a:rPr lang="en-US" dirty="0" smtClean="0"/>
              <a:t>Open House</a:t>
            </a:r>
          </a:p>
          <a:p>
            <a:pPr lvl="1"/>
            <a:r>
              <a:rPr lang="en-US" dirty="0" smtClean="0"/>
              <a:t>Strong Directors</a:t>
            </a:r>
          </a:p>
          <a:p>
            <a:pPr lvl="1"/>
            <a:r>
              <a:rPr lang="en-US" dirty="0" smtClean="0"/>
              <a:t>Ushers</a:t>
            </a:r>
          </a:p>
          <a:p>
            <a:pPr lvl="1"/>
            <a:r>
              <a:rPr lang="en-US" dirty="0" smtClean="0"/>
              <a:t>Always visible with</a:t>
            </a:r>
          </a:p>
          <a:p>
            <a:pPr marL="393192" lvl="1" indent="0">
              <a:buNone/>
            </a:pPr>
            <a:r>
              <a:rPr lang="en-US" dirty="0" smtClean="0"/>
              <a:t>  shirts, hats, baldrics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2772176"/>
            <a:ext cx="2743200" cy="232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8" y="3081337"/>
            <a:ext cx="2457450" cy="1857375"/>
          </a:xfrm>
          <a:prstGeom prst="rect">
            <a:avLst/>
          </a:prstGeom>
        </p:spPr>
      </p:pic>
      <p:pic>
        <p:nvPicPr>
          <p:cNvPr id="3074" name="Picture 2" descr="http://catholickey.org/wp-content/uploads/2012/11/1102_Knight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25006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525963"/>
          </a:xfrm>
        </p:spPr>
        <p:txBody>
          <a:bodyPr/>
          <a:lstStyle/>
          <a:p>
            <a:r>
              <a:rPr lang="en-US" dirty="0" smtClean="0"/>
              <a:t>Internal Origin</a:t>
            </a:r>
          </a:p>
          <a:p>
            <a:pPr lvl="1"/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Weaknesses</a:t>
            </a:r>
          </a:p>
          <a:p>
            <a:endParaRPr lang="en-US" dirty="0" smtClean="0"/>
          </a:p>
          <a:p>
            <a:r>
              <a:rPr lang="en-US" dirty="0" smtClean="0"/>
              <a:t>External Origin</a:t>
            </a:r>
          </a:p>
          <a:p>
            <a:pPr lvl="1"/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Threats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Council SWOT Analysis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pic>
        <p:nvPicPr>
          <p:cNvPr id="4098" name="Picture 2" descr="http://upload.wikimedia.org/wikipedia/commons/thumb/0/0b/SWOT_en.svg/2000px-SWOT_en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/>
          <a:stretch/>
        </p:blipFill>
        <p:spPr bwMode="auto">
          <a:xfrm>
            <a:off x="4114800" y="1981200"/>
            <a:ext cx="45900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0"/>
            <a:ext cx="8229600" cy="4589653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</a:t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>B</a:t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>C</a:t>
            </a: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447800" y="1157288"/>
            <a:ext cx="8229600" cy="1998853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0" b="0" dirty="0" err="1" smtClean="0"/>
              <a:t>lways</a:t>
            </a:r>
            <a:endParaRPr lang="en-US" sz="8000" b="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433512" y="3962400"/>
            <a:ext cx="8229600" cy="2438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0" b="0" dirty="0" err="1" smtClean="0"/>
              <a:t>ommunicating</a:t>
            </a:r>
            <a:endParaRPr lang="en-US" sz="8000" b="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371600" y="2528888"/>
            <a:ext cx="8229600" cy="2286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0" b="0" dirty="0" smtClean="0"/>
              <a:t>e</a:t>
            </a:r>
            <a:endParaRPr lang="en-US" sz="8000" b="0" dirty="0"/>
          </a:p>
        </p:txBody>
      </p:sp>
    </p:spTree>
    <p:extLst>
      <p:ext uri="{BB962C8B-B14F-4D97-AF65-F5344CB8AC3E}">
        <p14:creationId xmlns:p14="http://schemas.microsoft.com/office/powerpoint/2010/main" val="41538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Not a focus on quotas</a:t>
            </a:r>
          </a:p>
          <a:p>
            <a:r>
              <a:rPr lang="en-US" dirty="0" smtClean="0"/>
              <a:t>Strength in numbers</a:t>
            </a:r>
          </a:p>
          <a:p>
            <a:pPr lvl="1"/>
            <a:r>
              <a:rPr lang="en-US" dirty="0" smtClean="0"/>
              <a:t>Spread the Gospel and God’s work</a:t>
            </a:r>
          </a:p>
          <a:p>
            <a:pPr lvl="1"/>
            <a:r>
              <a:rPr lang="en-US" dirty="0" smtClean="0"/>
              <a:t>Combat evil in our world</a:t>
            </a:r>
          </a:p>
          <a:p>
            <a:pPr lvl="1"/>
            <a:r>
              <a:rPr lang="en-US" dirty="0" smtClean="0"/>
              <a:t>Helping God’s people in need</a:t>
            </a:r>
          </a:p>
          <a:p>
            <a:pPr lvl="2"/>
            <a:r>
              <a:rPr lang="en-US" dirty="0" smtClean="0"/>
              <a:t>Mentally and physically challenged</a:t>
            </a:r>
          </a:p>
          <a:p>
            <a:pPr lvl="2"/>
            <a:r>
              <a:rPr lang="en-US" dirty="0" smtClean="0"/>
              <a:t>Orphans</a:t>
            </a:r>
          </a:p>
          <a:p>
            <a:pPr lvl="2"/>
            <a:r>
              <a:rPr lang="en-US" dirty="0" smtClean="0"/>
              <a:t>Widows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the numbers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20859"/>
            <a:ext cx="1981200" cy="1433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74468"/>
            <a:ext cx="1707214" cy="1354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12" y="3359223"/>
            <a:ext cx="2007870" cy="1517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971288"/>
            <a:ext cx="1669065" cy="1640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0"/>
          <a:stretch/>
        </p:blipFill>
        <p:spPr>
          <a:xfrm>
            <a:off x="4590288" y="4989576"/>
            <a:ext cx="2043707" cy="1605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r="12721"/>
          <a:stretch/>
        </p:blipFill>
        <p:spPr>
          <a:xfrm>
            <a:off x="6858001" y="5009189"/>
            <a:ext cx="1676399" cy="1562299"/>
          </a:xfrm>
          <a:prstGeom prst="rect">
            <a:avLst/>
          </a:prstGeom>
        </p:spPr>
      </p:pic>
      <p:pic>
        <p:nvPicPr>
          <p:cNvPr id="1026" name="Picture 2" descr="http://www.teamphoria.com/wp-content/uploads/quick-fix-movie-to-watch-office-space-imag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399"/>
            <a:ext cx="351789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10" y="2324536"/>
            <a:ext cx="3746490" cy="2074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53" y="3246447"/>
            <a:ext cx="827057" cy="827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97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22437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declining Catholics</a:t>
            </a:r>
          </a:p>
          <a:p>
            <a:pPr lvl="1"/>
            <a:r>
              <a:rPr lang="en-US" dirty="0" smtClean="0"/>
              <a:t>2007-2014: Loss of 3 million according to Pew Forum</a:t>
            </a:r>
          </a:p>
          <a:p>
            <a:r>
              <a:rPr lang="en-US" dirty="0" smtClean="0"/>
              <a:t>Number of abortions</a:t>
            </a:r>
          </a:p>
          <a:p>
            <a:pPr lvl="1"/>
            <a:r>
              <a:rPr lang="en-US" dirty="0" smtClean="0"/>
              <a:t>Over half a million in the U.S. so far this year</a:t>
            </a:r>
          </a:p>
          <a:p>
            <a:pPr lvl="1"/>
            <a:r>
              <a:rPr lang="en-US" dirty="0" smtClean="0"/>
              <a:t>Almost 20 million in the world so far this year</a:t>
            </a:r>
          </a:p>
          <a:p>
            <a:r>
              <a:rPr lang="en-US" dirty="0" smtClean="0"/>
              <a:t>Number of same sex marriages</a:t>
            </a:r>
          </a:p>
          <a:p>
            <a:pPr lvl="1"/>
            <a:r>
              <a:rPr lang="en-US" dirty="0" smtClean="0"/>
              <a:t>Legalized in 37 states</a:t>
            </a:r>
          </a:p>
          <a:p>
            <a:pPr lvl="1"/>
            <a:r>
              <a:rPr lang="en-US" dirty="0" smtClean="0"/>
              <a:t>Over 71,000 marriages</a:t>
            </a:r>
          </a:p>
          <a:p>
            <a:r>
              <a:rPr lang="en-US" dirty="0" smtClean="0"/>
              <a:t>Number of deceased Knights in Tennessee</a:t>
            </a:r>
          </a:p>
          <a:p>
            <a:pPr lvl="1"/>
            <a:r>
              <a:rPr lang="en-US" dirty="0" smtClean="0"/>
              <a:t>162 in 2014</a:t>
            </a:r>
          </a:p>
          <a:p>
            <a:r>
              <a:rPr lang="en-US" dirty="0" smtClean="0"/>
              <a:t>Number of Knights</a:t>
            </a:r>
          </a:p>
          <a:p>
            <a:pPr lvl="1"/>
            <a:r>
              <a:rPr lang="en-US" dirty="0" smtClean="0"/>
              <a:t>Membership is a flat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numbers?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pic>
        <p:nvPicPr>
          <p:cNvPr id="2050" name="Picture 2" descr="http://i371.photobucket.com/albums/oo152/homostudmuffin/tattoos/EKG-Flatli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05400"/>
            <a:ext cx="2060575" cy="14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648504"/>
            <a:ext cx="7286625" cy="49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dirty="0" smtClean="0"/>
              <a:t>Servant Leadership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Who?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0400"/>
            <a:ext cx="3943350" cy="3137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16879"/>
            <a:ext cx="3943350" cy="31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Putting the right people in the</a:t>
            </a:r>
            <a:r>
              <a:rPr lang="en-US" dirty="0"/>
              <a:t> </a:t>
            </a:r>
            <a:r>
              <a:rPr lang="en-US" dirty="0" smtClean="0"/>
              <a:t>right place</a:t>
            </a:r>
          </a:p>
          <a:p>
            <a:r>
              <a:rPr lang="en-US" dirty="0" smtClean="0"/>
              <a:t>Council Membership Director</a:t>
            </a:r>
          </a:p>
          <a:p>
            <a:pPr lvl="1"/>
            <a:r>
              <a:rPr lang="en-US" dirty="0" smtClean="0"/>
              <a:t>Salesman</a:t>
            </a:r>
          </a:p>
          <a:p>
            <a:r>
              <a:rPr lang="en-US" dirty="0" smtClean="0"/>
              <a:t>Council Retention Director</a:t>
            </a:r>
          </a:p>
          <a:p>
            <a:pPr lvl="1"/>
            <a:r>
              <a:rPr lang="en-US" dirty="0" smtClean="0"/>
              <a:t>Veteran knight, organized, and charismatic</a:t>
            </a:r>
          </a:p>
          <a:p>
            <a:pPr marL="109728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Who?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38600"/>
            <a:ext cx="196682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269205"/>
            <a:ext cx="3429000" cy="24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dirty="0" smtClean="0"/>
              <a:t>Need to understand your Council and Parish</a:t>
            </a:r>
          </a:p>
          <a:p>
            <a:pPr lvl="1"/>
            <a:r>
              <a:rPr lang="en-US" dirty="0" smtClean="0"/>
              <a:t>How many members are in the council?</a:t>
            </a:r>
          </a:p>
          <a:p>
            <a:pPr lvl="1"/>
            <a:r>
              <a:rPr lang="en-US" dirty="0" smtClean="0"/>
              <a:t>How many Catholic men over 18 are in the parish?</a:t>
            </a:r>
          </a:p>
          <a:p>
            <a:pPr lvl="1"/>
            <a:r>
              <a:rPr lang="en-US" dirty="0" smtClean="0"/>
              <a:t>Percentage of parish men who are Knights?</a:t>
            </a:r>
          </a:p>
          <a:p>
            <a:pPr lvl="1"/>
            <a:r>
              <a:rPr lang="en-US" dirty="0" smtClean="0"/>
              <a:t>Who are the available recruits?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St. Rose of Lima and Marian Council 4563</a:t>
            </a:r>
          </a:p>
          <a:p>
            <a:pPr lvl="1"/>
            <a:r>
              <a:rPr lang="en-US" dirty="0" smtClean="0"/>
              <a:t>How many members are in the council?</a:t>
            </a:r>
          </a:p>
          <a:p>
            <a:pPr lvl="1"/>
            <a:r>
              <a:rPr lang="en-US" dirty="0" smtClean="0"/>
              <a:t>How many Catholic men over 18 are in the parish?</a:t>
            </a:r>
          </a:p>
          <a:p>
            <a:pPr lvl="1"/>
            <a:r>
              <a:rPr lang="en-US" dirty="0" smtClean="0"/>
              <a:t>Percentage of parish men who are Knights?</a:t>
            </a:r>
          </a:p>
          <a:p>
            <a:pPr lvl="1"/>
            <a:r>
              <a:rPr lang="en-US" dirty="0" smtClean="0"/>
              <a:t>Who are the available recruits?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491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259073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0" y="3014664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2300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3381314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13%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79089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2000 men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87% of the adult men you see every Sunday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33" y="1481138"/>
            <a:ext cx="349733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information 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662</TotalTime>
  <Words>639</Words>
  <Application>Microsoft Office PowerPoint</Application>
  <PresentationFormat>On-screen Show (4:3)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ABC’s of Membership</vt:lpstr>
      <vt:lpstr>A B C</vt:lpstr>
      <vt:lpstr>It’s all about the numbers</vt:lpstr>
      <vt:lpstr>What are the numbers?</vt:lpstr>
      <vt:lpstr>Who?</vt:lpstr>
      <vt:lpstr>Who?</vt:lpstr>
      <vt:lpstr>How?</vt:lpstr>
      <vt:lpstr>How?</vt:lpstr>
      <vt:lpstr>New information form </vt:lpstr>
      <vt:lpstr>How?</vt:lpstr>
      <vt:lpstr>Council SWOT Analysis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Star Filled Year</dc:title>
  <dc:creator>Scott</dc:creator>
  <cp:lastModifiedBy>Gary Wisniewski</cp:lastModifiedBy>
  <cp:revision>14</cp:revision>
  <dcterms:created xsi:type="dcterms:W3CDTF">2013-06-08T20:22:35Z</dcterms:created>
  <dcterms:modified xsi:type="dcterms:W3CDTF">2015-07-09T12:21:31Z</dcterms:modified>
</cp:coreProperties>
</file>