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6" r:id="rId9"/>
    <p:sldId id="262"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95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0A072D-9A64-49BD-80DD-ED670B59D44A}"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1114B-97F3-4072-82D9-CF6A0A1CAB4A}" type="slidenum">
              <a:rPr lang="en-US" smtClean="0"/>
              <a:t>‹#›</a:t>
            </a:fld>
            <a:endParaRPr lang="en-US"/>
          </a:p>
        </p:txBody>
      </p:sp>
    </p:spTree>
    <p:extLst>
      <p:ext uri="{BB962C8B-B14F-4D97-AF65-F5344CB8AC3E}">
        <p14:creationId xmlns:p14="http://schemas.microsoft.com/office/powerpoint/2010/main" val="73980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0A072D-9A64-49BD-80DD-ED670B59D44A}"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1114B-97F3-4072-82D9-CF6A0A1CAB4A}" type="slidenum">
              <a:rPr lang="en-US" smtClean="0"/>
              <a:t>‹#›</a:t>
            </a:fld>
            <a:endParaRPr lang="en-US"/>
          </a:p>
        </p:txBody>
      </p:sp>
    </p:spTree>
    <p:extLst>
      <p:ext uri="{BB962C8B-B14F-4D97-AF65-F5344CB8AC3E}">
        <p14:creationId xmlns:p14="http://schemas.microsoft.com/office/powerpoint/2010/main" val="2022978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0A072D-9A64-49BD-80DD-ED670B59D44A}"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1114B-97F3-4072-82D9-CF6A0A1CAB4A}" type="slidenum">
              <a:rPr lang="en-US" smtClean="0"/>
              <a:t>‹#›</a:t>
            </a:fld>
            <a:endParaRPr lang="en-US"/>
          </a:p>
        </p:txBody>
      </p:sp>
    </p:spTree>
    <p:extLst>
      <p:ext uri="{BB962C8B-B14F-4D97-AF65-F5344CB8AC3E}">
        <p14:creationId xmlns:p14="http://schemas.microsoft.com/office/powerpoint/2010/main" val="211101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0A072D-9A64-49BD-80DD-ED670B59D44A}"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1114B-97F3-4072-82D9-CF6A0A1CAB4A}" type="slidenum">
              <a:rPr lang="en-US" smtClean="0"/>
              <a:t>‹#›</a:t>
            </a:fld>
            <a:endParaRPr lang="en-US"/>
          </a:p>
        </p:txBody>
      </p:sp>
    </p:spTree>
    <p:extLst>
      <p:ext uri="{BB962C8B-B14F-4D97-AF65-F5344CB8AC3E}">
        <p14:creationId xmlns:p14="http://schemas.microsoft.com/office/powerpoint/2010/main" val="1218960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0A072D-9A64-49BD-80DD-ED670B59D44A}"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1114B-97F3-4072-82D9-CF6A0A1CAB4A}" type="slidenum">
              <a:rPr lang="en-US" smtClean="0"/>
              <a:t>‹#›</a:t>
            </a:fld>
            <a:endParaRPr lang="en-US"/>
          </a:p>
        </p:txBody>
      </p:sp>
    </p:spTree>
    <p:extLst>
      <p:ext uri="{BB962C8B-B14F-4D97-AF65-F5344CB8AC3E}">
        <p14:creationId xmlns:p14="http://schemas.microsoft.com/office/powerpoint/2010/main" val="225531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0A072D-9A64-49BD-80DD-ED670B59D44A}" type="datetimeFigureOut">
              <a:rPr lang="en-US" smtClean="0"/>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1114B-97F3-4072-82D9-CF6A0A1CAB4A}" type="slidenum">
              <a:rPr lang="en-US" smtClean="0"/>
              <a:t>‹#›</a:t>
            </a:fld>
            <a:endParaRPr lang="en-US"/>
          </a:p>
        </p:txBody>
      </p:sp>
    </p:spTree>
    <p:extLst>
      <p:ext uri="{BB962C8B-B14F-4D97-AF65-F5344CB8AC3E}">
        <p14:creationId xmlns:p14="http://schemas.microsoft.com/office/powerpoint/2010/main" val="3575969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0A072D-9A64-49BD-80DD-ED670B59D44A}" type="datetimeFigureOut">
              <a:rPr lang="en-US" smtClean="0"/>
              <a:t>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E1114B-97F3-4072-82D9-CF6A0A1CAB4A}" type="slidenum">
              <a:rPr lang="en-US" smtClean="0"/>
              <a:t>‹#›</a:t>
            </a:fld>
            <a:endParaRPr lang="en-US"/>
          </a:p>
        </p:txBody>
      </p:sp>
    </p:spTree>
    <p:extLst>
      <p:ext uri="{BB962C8B-B14F-4D97-AF65-F5344CB8AC3E}">
        <p14:creationId xmlns:p14="http://schemas.microsoft.com/office/powerpoint/2010/main" val="358707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0A072D-9A64-49BD-80DD-ED670B59D44A}" type="datetimeFigureOut">
              <a:rPr lang="en-US" smtClean="0"/>
              <a:t>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E1114B-97F3-4072-82D9-CF6A0A1CAB4A}" type="slidenum">
              <a:rPr lang="en-US" smtClean="0"/>
              <a:t>‹#›</a:t>
            </a:fld>
            <a:endParaRPr lang="en-US"/>
          </a:p>
        </p:txBody>
      </p:sp>
    </p:spTree>
    <p:extLst>
      <p:ext uri="{BB962C8B-B14F-4D97-AF65-F5344CB8AC3E}">
        <p14:creationId xmlns:p14="http://schemas.microsoft.com/office/powerpoint/2010/main" val="1758750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0A072D-9A64-49BD-80DD-ED670B59D44A}" type="datetimeFigureOut">
              <a:rPr lang="en-US" smtClean="0"/>
              <a:t>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E1114B-97F3-4072-82D9-CF6A0A1CAB4A}" type="slidenum">
              <a:rPr lang="en-US" smtClean="0"/>
              <a:t>‹#›</a:t>
            </a:fld>
            <a:endParaRPr lang="en-US"/>
          </a:p>
        </p:txBody>
      </p:sp>
    </p:spTree>
    <p:extLst>
      <p:ext uri="{BB962C8B-B14F-4D97-AF65-F5344CB8AC3E}">
        <p14:creationId xmlns:p14="http://schemas.microsoft.com/office/powerpoint/2010/main" val="167206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0A072D-9A64-49BD-80DD-ED670B59D44A}" type="datetimeFigureOut">
              <a:rPr lang="en-US" smtClean="0"/>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1114B-97F3-4072-82D9-CF6A0A1CAB4A}" type="slidenum">
              <a:rPr lang="en-US" smtClean="0"/>
              <a:t>‹#›</a:t>
            </a:fld>
            <a:endParaRPr lang="en-US"/>
          </a:p>
        </p:txBody>
      </p:sp>
    </p:spTree>
    <p:extLst>
      <p:ext uri="{BB962C8B-B14F-4D97-AF65-F5344CB8AC3E}">
        <p14:creationId xmlns:p14="http://schemas.microsoft.com/office/powerpoint/2010/main" val="3529490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0A072D-9A64-49BD-80DD-ED670B59D44A}" type="datetimeFigureOut">
              <a:rPr lang="en-US" smtClean="0"/>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1114B-97F3-4072-82D9-CF6A0A1CAB4A}" type="slidenum">
              <a:rPr lang="en-US" smtClean="0"/>
              <a:t>‹#›</a:t>
            </a:fld>
            <a:endParaRPr lang="en-US"/>
          </a:p>
        </p:txBody>
      </p:sp>
    </p:spTree>
    <p:extLst>
      <p:ext uri="{BB962C8B-B14F-4D97-AF65-F5344CB8AC3E}">
        <p14:creationId xmlns:p14="http://schemas.microsoft.com/office/powerpoint/2010/main" val="84569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A072D-9A64-49BD-80DD-ED670B59D44A}" type="datetimeFigureOut">
              <a:rPr lang="en-US" smtClean="0"/>
              <a:t>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1114B-97F3-4072-82D9-CF6A0A1CAB4A}" type="slidenum">
              <a:rPr lang="en-US" smtClean="0"/>
              <a:t>‹#›</a:t>
            </a:fld>
            <a:endParaRPr lang="en-US"/>
          </a:p>
        </p:txBody>
      </p:sp>
    </p:spTree>
    <p:extLst>
      <p:ext uri="{BB962C8B-B14F-4D97-AF65-F5344CB8AC3E}">
        <p14:creationId xmlns:p14="http://schemas.microsoft.com/office/powerpoint/2010/main" val="3277211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Tennessee K of C Ceremonials 2017</a:t>
            </a:r>
            <a:endParaRPr lang="en-US" dirty="0"/>
          </a:p>
        </p:txBody>
      </p:sp>
      <p:sp>
        <p:nvSpPr>
          <p:cNvPr id="3" name="Subtitle 2"/>
          <p:cNvSpPr>
            <a:spLocks noGrp="1"/>
          </p:cNvSpPr>
          <p:nvPr>
            <p:ph type="subTitle" idx="1"/>
          </p:nvPr>
        </p:nvSpPr>
        <p:spPr/>
        <p:txBody>
          <a:bodyPr/>
          <a:lstStyle/>
          <a:p>
            <a:r>
              <a:rPr lang="en-US" dirty="0" smtClean="0">
                <a:solidFill>
                  <a:srgbClr val="0070C0"/>
                </a:solidFill>
              </a:rPr>
              <a:t>Thanks for Continuous Improvement!</a:t>
            </a:r>
          </a:p>
          <a:p>
            <a:endParaRPr lang="en-US" dirty="0"/>
          </a:p>
        </p:txBody>
      </p:sp>
    </p:spTree>
    <p:extLst>
      <p:ext uri="{BB962C8B-B14F-4D97-AF65-F5344CB8AC3E}">
        <p14:creationId xmlns:p14="http://schemas.microsoft.com/office/powerpoint/2010/main" val="234993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dirty="0" smtClean="0"/>
              <a:t>Now…….</a:t>
            </a:r>
          </a:p>
          <a:p>
            <a:pPr marL="0" indent="0">
              <a:buNone/>
            </a:pPr>
            <a:endParaRPr lang="en-US" dirty="0" smtClean="0"/>
          </a:p>
          <a:p>
            <a:pPr marL="0" indent="0">
              <a:buNone/>
            </a:pPr>
            <a:r>
              <a:rPr lang="en-US" dirty="0" smtClean="0"/>
              <a:t>Later……Mike </a:t>
            </a:r>
            <a:r>
              <a:rPr lang="en-US" dirty="0" err="1" smtClean="0"/>
              <a:t>Wiedemer</a:t>
            </a:r>
            <a:r>
              <a:rPr lang="en-US" dirty="0" smtClean="0"/>
              <a:t> 931 308-1923; wiedemerm@gmail.com</a:t>
            </a:r>
          </a:p>
          <a:p>
            <a:endParaRPr lang="en-US" dirty="0"/>
          </a:p>
        </p:txBody>
      </p:sp>
    </p:spTree>
    <p:extLst>
      <p:ext uri="{BB962C8B-B14F-4D97-AF65-F5344CB8AC3E}">
        <p14:creationId xmlns:p14="http://schemas.microsoft.com/office/powerpoint/2010/main" val="1140941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2016 Highlights – Lessons Learned</a:t>
            </a:r>
          </a:p>
          <a:p>
            <a:r>
              <a:rPr lang="en-US" dirty="0" smtClean="0"/>
              <a:t>What can be done to improve?</a:t>
            </a:r>
          </a:p>
          <a:p>
            <a:r>
              <a:rPr lang="en-US" dirty="0" smtClean="0"/>
              <a:t>2017 Schedule – Policies, planning, execution</a:t>
            </a:r>
          </a:p>
          <a:p>
            <a:r>
              <a:rPr lang="en-US" dirty="0" smtClean="0"/>
              <a:t>Responsibilities - GKs, DDs, Teams, Officers</a:t>
            </a:r>
          </a:p>
          <a:p>
            <a:r>
              <a:rPr lang="en-US" dirty="0" smtClean="0"/>
              <a:t>Emphasis Areas – Honorees, Scheduling, Protocol</a:t>
            </a:r>
          </a:p>
          <a:p>
            <a:r>
              <a:rPr lang="en-US" dirty="0" smtClean="0"/>
              <a:t>Questions - Answers</a:t>
            </a:r>
          </a:p>
          <a:p>
            <a:pPr marL="0" indent="0">
              <a:buNone/>
            </a:pPr>
            <a:endParaRPr lang="en-US" dirty="0"/>
          </a:p>
        </p:txBody>
      </p:sp>
    </p:spTree>
    <p:extLst>
      <p:ext uri="{BB962C8B-B14F-4D97-AF65-F5344CB8AC3E}">
        <p14:creationId xmlns:p14="http://schemas.microsoft.com/office/powerpoint/2010/main" val="957397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2016 Highlights &amp; Lessons Learned</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Ten Knighthood Degrees in past calendar year</a:t>
            </a:r>
          </a:p>
          <a:p>
            <a:pPr lvl="1"/>
            <a:r>
              <a:rPr lang="en-US" dirty="0" smtClean="0"/>
              <a:t>Highlights - Excellent team prep, DD/GK/Team Communication, improving coordination</a:t>
            </a:r>
          </a:p>
          <a:p>
            <a:pPr lvl="1"/>
            <a:r>
              <a:rPr lang="en-US" dirty="0" smtClean="0"/>
              <a:t>LL -Scheduling must be solid at least one month in advance to support State, Supreme and long distance travelers.  Ensure honoree identified two weeks prior.</a:t>
            </a:r>
          </a:p>
          <a:p>
            <a:r>
              <a:rPr lang="en-US" sz="2800" dirty="0" smtClean="0"/>
              <a:t>State policy – post Knighthood degree dates and locations six months in advance; confirm times six weeks in advance</a:t>
            </a:r>
          </a:p>
          <a:p>
            <a:pPr lvl="1"/>
            <a:r>
              <a:rPr lang="en-US" dirty="0" smtClean="0"/>
              <a:t>State calendar updated; will send out email queries to confirm dates, times and readiness</a:t>
            </a:r>
          </a:p>
          <a:p>
            <a:endParaRPr lang="en-US" dirty="0"/>
          </a:p>
        </p:txBody>
      </p:sp>
    </p:spTree>
    <p:extLst>
      <p:ext uri="{BB962C8B-B14F-4D97-AF65-F5344CB8AC3E}">
        <p14:creationId xmlns:p14="http://schemas.microsoft.com/office/powerpoint/2010/main" val="165694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Done to Improve?</a:t>
            </a:r>
            <a:endParaRPr lang="en-US" dirty="0"/>
          </a:p>
        </p:txBody>
      </p:sp>
      <p:sp>
        <p:nvSpPr>
          <p:cNvPr id="3" name="Content Placeholder 2"/>
          <p:cNvSpPr>
            <a:spLocks noGrp="1"/>
          </p:cNvSpPr>
          <p:nvPr>
            <p:ph idx="1"/>
          </p:nvPr>
        </p:nvSpPr>
        <p:spPr/>
        <p:txBody>
          <a:bodyPr/>
          <a:lstStyle/>
          <a:p>
            <a:r>
              <a:rPr lang="en-US" sz="2800" dirty="0" smtClean="0"/>
              <a:t>DD Inputs Needed</a:t>
            </a:r>
          </a:p>
          <a:p>
            <a:pPr lvl="1"/>
            <a:r>
              <a:rPr lang="en-US" dirty="0"/>
              <a:t>1) </a:t>
            </a:r>
            <a:r>
              <a:rPr lang="en-US" dirty="0" smtClean="0"/>
              <a:t>How to handle certificates?</a:t>
            </a:r>
            <a:endParaRPr lang="en-US" dirty="0"/>
          </a:p>
          <a:p>
            <a:pPr lvl="1"/>
            <a:r>
              <a:rPr lang="en-US" dirty="0"/>
              <a:t>2) ?</a:t>
            </a:r>
          </a:p>
          <a:p>
            <a:pPr lvl="1"/>
            <a:r>
              <a:rPr lang="en-US" dirty="0"/>
              <a:t>3) ?</a:t>
            </a:r>
          </a:p>
          <a:p>
            <a:pPr marL="0" indent="0">
              <a:buNone/>
            </a:pPr>
            <a:endParaRPr lang="en-US" dirty="0"/>
          </a:p>
        </p:txBody>
      </p:sp>
    </p:spTree>
    <p:extLst>
      <p:ext uri="{BB962C8B-B14F-4D97-AF65-F5344CB8AC3E}">
        <p14:creationId xmlns:p14="http://schemas.microsoft.com/office/powerpoint/2010/main" val="397299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2000" dirty="0" smtClean="0"/>
              <a:t>2017 Knighthood and Potential Patriotic  Ceremonials Planning Calendar</a:t>
            </a:r>
            <a:endParaRPr lang="en-US"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8323360"/>
              </p:ext>
            </p:extLst>
          </p:nvPr>
        </p:nvGraphicFramePr>
        <p:xfrm>
          <a:off x="609600" y="1143000"/>
          <a:ext cx="8077199" cy="4841638"/>
        </p:xfrm>
        <a:graphic>
          <a:graphicData uri="http://schemas.openxmlformats.org/drawingml/2006/table">
            <a:tbl>
              <a:tblPr>
                <a:tableStyleId>{5C22544A-7EE6-4342-B048-85BDC9FD1C3A}</a:tableStyleId>
              </a:tblPr>
              <a:tblGrid>
                <a:gridCol w="1339633"/>
                <a:gridCol w="946367"/>
                <a:gridCol w="1074903"/>
                <a:gridCol w="1323872"/>
                <a:gridCol w="1690302"/>
                <a:gridCol w="1702122"/>
              </a:tblGrid>
              <a:tr h="319001">
                <a:tc>
                  <a:txBody>
                    <a:bodyPr/>
                    <a:lstStyle/>
                    <a:p>
                      <a:pPr algn="ctr" fontAlgn="b"/>
                      <a:r>
                        <a:rPr lang="en-US" sz="1400" u="none" strike="noStrike" dirty="0">
                          <a:effectLst/>
                        </a:rPr>
                        <a:t>Region</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Date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DD/POC</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Team Lead</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Host Council/Location</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4th Degree Supported</a:t>
                      </a:r>
                      <a:endParaRPr lang="en-US" sz="1400" b="0" i="0" u="none" strike="noStrike">
                        <a:solidFill>
                          <a:srgbClr val="000000"/>
                        </a:solidFill>
                        <a:effectLst/>
                        <a:latin typeface="Calibri"/>
                      </a:endParaRPr>
                    </a:p>
                  </a:txBody>
                  <a:tcPr marL="9525" marR="9525" marT="9525" marB="0" anchor="b"/>
                </a:tc>
              </a:tr>
              <a:tr h="319000">
                <a:tc>
                  <a:txBody>
                    <a:bodyPr/>
                    <a:lstStyle/>
                    <a:p>
                      <a:pPr algn="l" fontAlgn="b"/>
                      <a:r>
                        <a:rPr lang="en-US" sz="1400" u="none" strike="noStrike" dirty="0">
                          <a:effectLst/>
                        </a:rPr>
                        <a:t>West -Memphis</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21-Jan-17</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D. Zwissler</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M. Rominski</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15936/Ascension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Jan 18 Memphis?</a:t>
                      </a:r>
                      <a:endParaRPr lang="en-US" sz="1400" b="0" i="0" u="none" strike="noStrike">
                        <a:solidFill>
                          <a:srgbClr val="000000"/>
                        </a:solidFill>
                        <a:effectLst/>
                        <a:latin typeface="Calibri"/>
                      </a:endParaRPr>
                    </a:p>
                  </a:txBody>
                  <a:tcPr marL="9525" marR="9525" marT="9525" marB="0" anchor="b"/>
                </a:tc>
              </a:tr>
              <a:tr h="319000">
                <a:tc>
                  <a:txBody>
                    <a:bodyPr/>
                    <a:lstStyle/>
                    <a:p>
                      <a:pPr algn="l" fontAlgn="b"/>
                      <a:r>
                        <a:rPr lang="en-US" sz="1400" u="none" strike="noStrike" dirty="0">
                          <a:effectLst/>
                        </a:rPr>
                        <a:t>Mid-Brentwood</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28-Jan-17</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J. Woods</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M. Wiedemer</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15234/Brentwood</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11 Mar17 Murfeesboro</a:t>
                      </a:r>
                      <a:endParaRPr lang="en-US" sz="1400" b="0" i="0" u="none" strike="noStrike">
                        <a:solidFill>
                          <a:srgbClr val="000000"/>
                        </a:solidFill>
                        <a:effectLst/>
                        <a:latin typeface="Calibri"/>
                      </a:endParaRPr>
                    </a:p>
                  </a:txBody>
                  <a:tcPr marL="9525" marR="9525" marT="9525" marB="0" anchor="b"/>
                </a:tc>
              </a:tr>
              <a:tr h="319000">
                <a:tc>
                  <a:txBody>
                    <a:bodyPr/>
                    <a:lstStyle/>
                    <a:p>
                      <a:pPr algn="l" fontAlgn="b"/>
                      <a:r>
                        <a:rPr lang="en-US" sz="1400" u="none" strike="noStrike" dirty="0">
                          <a:effectLst/>
                        </a:rPr>
                        <a:t>East-Bristol</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18-Feb-17</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D. Brown</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M. Wills</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6695/Bristol</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22 Apr 17 Lenoir City</a:t>
                      </a:r>
                      <a:endParaRPr lang="en-US" sz="1400" b="0" i="0" u="none" strike="noStrike">
                        <a:solidFill>
                          <a:srgbClr val="000000"/>
                        </a:solidFill>
                        <a:effectLst/>
                        <a:latin typeface="Calibri"/>
                      </a:endParaRPr>
                    </a:p>
                  </a:txBody>
                  <a:tcPr marL="9525" marR="9525" marT="9525" marB="0" anchor="b"/>
                </a:tc>
              </a:tr>
              <a:tr h="319000">
                <a:tc>
                  <a:txBody>
                    <a:bodyPr/>
                    <a:lstStyle/>
                    <a:p>
                      <a:pPr algn="l" fontAlgn="b"/>
                      <a:r>
                        <a:rPr lang="en-US" sz="1400" u="none" strike="noStrike" dirty="0">
                          <a:effectLst/>
                        </a:rPr>
                        <a:t>Reserved</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25-Feb-17</a:t>
                      </a:r>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r>
              <a:tr h="577392">
                <a:tc>
                  <a:txBody>
                    <a:bodyPr/>
                    <a:lstStyle/>
                    <a:p>
                      <a:pPr algn="l" fontAlgn="b"/>
                      <a:r>
                        <a:rPr lang="en-US" sz="1400" u="none" strike="noStrike" dirty="0">
                          <a:effectLst/>
                        </a:rPr>
                        <a:t>East-Knoxville</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25-Mar-17</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E. Pelton</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T. Staller</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6099/Chattanooga</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13 May 17 </a:t>
                      </a:r>
                      <a:r>
                        <a:rPr lang="en-US" sz="1400" u="none" strike="noStrike" dirty="0" err="1" smtClean="0">
                          <a:effectLst/>
                        </a:rPr>
                        <a:t>Chattanoog</a:t>
                      </a:r>
                      <a:endParaRPr lang="en-US" sz="1400" b="0" i="0" u="none" strike="noStrike" dirty="0">
                        <a:solidFill>
                          <a:srgbClr val="000000"/>
                        </a:solidFill>
                        <a:effectLst/>
                        <a:latin typeface="Calibri"/>
                      </a:endParaRPr>
                    </a:p>
                  </a:txBody>
                  <a:tcPr marL="9525" marR="9525" marT="9525" marB="0" anchor="b"/>
                </a:tc>
              </a:tr>
              <a:tr h="319000">
                <a:tc>
                  <a:txBody>
                    <a:bodyPr/>
                    <a:lstStyle/>
                    <a:p>
                      <a:pPr algn="l" fontAlgn="b"/>
                      <a:r>
                        <a:rPr lang="en-US" sz="1400" u="none" strike="noStrike" dirty="0">
                          <a:effectLst/>
                        </a:rPr>
                        <a:t>Reserved</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TBD </a:t>
                      </a:r>
                      <a:r>
                        <a:rPr lang="en-US" sz="1400" u="none" strike="noStrike" dirty="0" smtClean="0">
                          <a:effectLst/>
                        </a:rPr>
                        <a:t>May 17</a:t>
                      </a:r>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r>
              <a:tr h="319000">
                <a:tc>
                  <a:txBody>
                    <a:bodyPr/>
                    <a:lstStyle/>
                    <a:p>
                      <a:pPr algn="l" fontAlgn="b"/>
                      <a:r>
                        <a:rPr lang="en-US" sz="1400" u="none" strike="noStrike" dirty="0">
                          <a:effectLst/>
                        </a:rPr>
                        <a:t>Reserved</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TBD Jun 17</a:t>
                      </a:r>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r>
              <a:tr h="319000">
                <a:tc>
                  <a:txBody>
                    <a:bodyPr/>
                    <a:lstStyle/>
                    <a:p>
                      <a:pPr algn="l" fontAlgn="b"/>
                      <a:r>
                        <a:rPr lang="en-US" sz="1400" u="none" strike="noStrike">
                          <a:effectLst/>
                        </a:rPr>
                        <a:t>East-Knoxville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TBD Aug 17</a:t>
                      </a:r>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Wills/Staller</a:t>
                      </a:r>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Oct 17 Morristown?</a:t>
                      </a:r>
                      <a:endParaRPr lang="en-US" sz="1400" b="0" i="0" u="none" strike="noStrike">
                        <a:solidFill>
                          <a:srgbClr val="000000"/>
                        </a:solidFill>
                        <a:effectLst/>
                        <a:latin typeface="Calibri"/>
                      </a:endParaRPr>
                    </a:p>
                  </a:txBody>
                  <a:tcPr marL="9525" marR="9525" marT="9525" marB="0" anchor="b"/>
                </a:tc>
              </a:tr>
              <a:tr h="319000">
                <a:tc>
                  <a:txBody>
                    <a:bodyPr/>
                    <a:lstStyle/>
                    <a:p>
                      <a:pPr algn="l" fontAlgn="b"/>
                      <a:r>
                        <a:rPr lang="en-US" sz="1400" u="none" strike="noStrike">
                          <a:effectLst/>
                        </a:rPr>
                        <a:t>Mid-Clarksville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TBD Sep 17</a:t>
                      </a:r>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M. Wiedemer</a:t>
                      </a:r>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Nov 17 Clarksville?</a:t>
                      </a:r>
                      <a:endParaRPr lang="en-US" sz="1400" b="0" i="0" u="none" strike="noStrike">
                        <a:solidFill>
                          <a:srgbClr val="000000"/>
                        </a:solidFill>
                        <a:effectLst/>
                        <a:latin typeface="Calibri"/>
                      </a:endParaRPr>
                    </a:p>
                  </a:txBody>
                  <a:tcPr marL="9525" marR="9525" marT="9525" marB="0" anchor="b"/>
                </a:tc>
              </a:tr>
              <a:tr h="319000">
                <a:tc>
                  <a:txBody>
                    <a:bodyPr/>
                    <a:lstStyle/>
                    <a:p>
                      <a:pPr algn="l" fontAlgn="b"/>
                      <a:r>
                        <a:rPr lang="en-US" sz="1400" u="none" strike="noStrike">
                          <a:effectLst/>
                        </a:rPr>
                        <a:t>Reserved</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TBD Oct 17</a:t>
                      </a:r>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r>
              <a:tr h="319000">
                <a:tc>
                  <a:txBody>
                    <a:bodyPr/>
                    <a:lstStyle/>
                    <a:p>
                      <a:pPr algn="l" fontAlgn="b"/>
                      <a:r>
                        <a:rPr lang="en-US" sz="1400" u="none" strike="noStrike">
                          <a:effectLst/>
                        </a:rPr>
                        <a:t>East-Chattanooga</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TBD Jan 18</a:t>
                      </a:r>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Wills/Staller</a:t>
                      </a:r>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Mar 18 Chattanooga?</a:t>
                      </a:r>
                      <a:endParaRPr lang="en-US" sz="1400" b="0" i="0" u="none" strike="noStrike">
                        <a:solidFill>
                          <a:srgbClr val="000000"/>
                        </a:solidFill>
                        <a:effectLst/>
                        <a:latin typeface="Calibri"/>
                      </a:endParaRPr>
                    </a:p>
                  </a:txBody>
                  <a:tcPr marL="9525" marR="9525" marT="9525" marB="0" anchor="b"/>
                </a:tc>
              </a:tr>
              <a:tr h="319000">
                <a:tc>
                  <a:txBody>
                    <a:bodyPr/>
                    <a:lstStyle/>
                    <a:p>
                      <a:pPr algn="l" fontAlgn="b"/>
                      <a:r>
                        <a:rPr lang="en-US" sz="1400" u="none" strike="noStrike">
                          <a:effectLst/>
                        </a:rPr>
                        <a:t>Mid-Nashville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TBD Feb 18</a:t>
                      </a:r>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M. </a:t>
                      </a:r>
                      <a:r>
                        <a:rPr lang="en-US" sz="1400" u="none" strike="noStrike" dirty="0" err="1">
                          <a:effectLst/>
                        </a:rPr>
                        <a:t>Wiedemer</a:t>
                      </a:r>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Apr 18 Nashville?</a:t>
                      </a:r>
                      <a:endParaRPr lang="en-US" sz="1400" b="0" i="0" u="none" strike="noStrike" dirty="0">
                        <a:solidFill>
                          <a:srgbClr val="000000"/>
                        </a:solidFill>
                        <a:effectLst/>
                        <a:latin typeface="Calibri"/>
                      </a:endParaRPr>
                    </a:p>
                  </a:txBody>
                  <a:tcPr marL="9525" marR="9525" marT="9525" marB="0" anchor="b"/>
                </a:tc>
              </a:tr>
              <a:tr h="319000">
                <a:tc>
                  <a:txBody>
                    <a:bodyPr/>
                    <a:lstStyle/>
                    <a:p>
                      <a:pPr algn="l" fontAlgn="b"/>
                      <a:r>
                        <a:rPr lang="en-US" sz="1400" u="none" strike="noStrike">
                          <a:effectLst/>
                        </a:rPr>
                        <a:t>East-Knoxville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TBD Mar 18</a:t>
                      </a:r>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Wills/Staller</a:t>
                      </a:r>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May 18 Knoxville?</a:t>
                      </a:r>
                      <a:endParaRPr lang="en-US" sz="14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492908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Responsibilities / Goals / Thresholds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GKs Responsibilities</a:t>
            </a:r>
            <a:r>
              <a:rPr lang="en-US" dirty="0" smtClean="0"/>
              <a:t>: Schedule, coordinate candidates for Admission degree ceremonies. Form Admission degree teams.  </a:t>
            </a:r>
            <a:r>
              <a:rPr lang="en-US" b="1" dirty="0" smtClean="0"/>
              <a:t>Goal</a:t>
            </a:r>
            <a:r>
              <a:rPr lang="en-US" dirty="0" smtClean="0"/>
              <a:t>: Schedule, coordinate Admission degrees monthly; Cancel as necessary.  </a:t>
            </a:r>
            <a:r>
              <a:rPr lang="en-US" b="1" dirty="0" smtClean="0"/>
              <a:t>Threshold</a:t>
            </a:r>
            <a:r>
              <a:rPr lang="en-US" dirty="0" smtClean="0"/>
              <a:t>: Candidates to monthly Admission degree in district.</a:t>
            </a:r>
          </a:p>
          <a:p>
            <a:pPr marL="0" indent="0">
              <a:buNone/>
            </a:pPr>
            <a:endParaRPr lang="en-US" dirty="0" smtClean="0"/>
          </a:p>
          <a:p>
            <a:r>
              <a:rPr lang="en-US" b="1" dirty="0" smtClean="0"/>
              <a:t>DD Responsibilities</a:t>
            </a:r>
            <a:r>
              <a:rPr lang="en-US" dirty="0" smtClean="0"/>
              <a:t>:  Certify Admission degree teams; form Formation degree teams; schedule, coordinate Formation degrees;  </a:t>
            </a:r>
            <a:r>
              <a:rPr lang="en-US" b="1" dirty="0" smtClean="0"/>
              <a:t>Goal</a:t>
            </a:r>
            <a:r>
              <a:rPr lang="en-US" dirty="0" smtClean="0"/>
              <a:t>: Monthly Formation degrees in district.  </a:t>
            </a:r>
            <a:r>
              <a:rPr lang="en-US" b="1" dirty="0" smtClean="0"/>
              <a:t>Threshold</a:t>
            </a:r>
            <a:r>
              <a:rPr lang="en-US" dirty="0" smtClean="0"/>
              <a:t>:  Formation degree ceremony in district every quarter. </a:t>
            </a:r>
          </a:p>
          <a:p>
            <a:endParaRPr lang="en-US" dirty="0"/>
          </a:p>
        </p:txBody>
      </p:sp>
    </p:spTree>
    <p:extLst>
      <p:ext uri="{BB962C8B-B14F-4D97-AF65-F5344CB8AC3E}">
        <p14:creationId xmlns:p14="http://schemas.microsoft.com/office/powerpoint/2010/main" val="282553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Responsibilities / Goals / Thresholds (cont’d)</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Ceremonial  Director Responsibilities</a:t>
            </a:r>
            <a:r>
              <a:rPr lang="en-US" dirty="0" smtClean="0"/>
              <a:t>:  Form Knighthood degree teams; schedule, coordinate Knighthood degrees.  Certify Formation degree teams.  </a:t>
            </a:r>
            <a:r>
              <a:rPr lang="en-US" b="1" dirty="0" smtClean="0"/>
              <a:t>Goal</a:t>
            </a:r>
            <a:r>
              <a:rPr lang="en-US" dirty="0" smtClean="0"/>
              <a:t>:  Monthly Knighthood degree ceremonies.  </a:t>
            </a:r>
            <a:r>
              <a:rPr lang="en-US" b="1" dirty="0" smtClean="0"/>
              <a:t>Threshold</a:t>
            </a:r>
            <a:r>
              <a:rPr lang="en-US" dirty="0" smtClean="0"/>
              <a:t>:  Ten Knighthood degrees per year to support five annual Patriotic degree ceremonies.</a:t>
            </a:r>
          </a:p>
          <a:p>
            <a:endParaRPr lang="en-US" dirty="0" smtClean="0"/>
          </a:p>
          <a:p>
            <a:r>
              <a:rPr lang="en-US" b="1" dirty="0" smtClean="0"/>
              <a:t>State Deputy Responsibilities: </a:t>
            </a:r>
            <a:r>
              <a:rPr lang="en-US" dirty="0" smtClean="0"/>
              <a:t>Certify Formation and Knighthood degree teams; attend Knighthood and Patriotic degree ceremonies.</a:t>
            </a:r>
          </a:p>
          <a:p>
            <a:endParaRPr lang="en-US" dirty="0" smtClean="0"/>
          </a:p>
          <a:p>
            <a:r>
              <a:rPr lang="en-US" b="1" dirty="0" smtClean="0"/>
              <a:t>State District Master Responsibilities:  </a:t>
            </a:r>
            <a:r>
              <a:rPr lang="en-US" dirty="0" smtClean="0"/>
              <a:t>Certify Patriotic  degree teams/members; schedule, coordinate and lead Patriotic degree ceremonies</a:t>
            </a:r>
            <a:endParaRPr lang="en-US" dirty="0"/>
          </a:p>
        </p:txBody>
      </p:sp>
    </p:spTree>
    <p:extLst>
      <p:ext uri="{BB962C8B-B14F-4D97-AF65-F5344CB8AC3E}">
        <p14:creationId xmlns:p14="http://schemas.microsoft.com/office/powerpoint/2010/main" val="202641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2017 Look Ahead/Emphasis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Scheduling – Communicate and coordinate!  Complete tentative Knighthood degree schedule today!  Place Formation degree dates on State website!!</a:t>
            </a:r>
          </a:p>
          <a:p>
            <a:pPr marL="0" indent="0">
              <a:buNone/>
            </a:pPr>
            <a:r>
              <a:rPr lang="en-US" dirty="0" smtClean="0"/>
              <a:t>  </a:t>
            </a:r>
          </a:p>
          <a:p>
            <a:r>
              <a:rPr lang="en-US" dirty="0" smtClean="0"/>
              <a:t>Patriotic Degree schedule: 2016 – Firm - Sep 17 (Memphis); Nov 5 (Murfreesboro).  2017 – Mar 11 (East); Mar 4 (West); Mar 11 (Middle); Apr 22 (East); May 13 (Middle).</a:t>
            </a:r>
          </a:p>
          <a:p>
            <a:endParaRPr lang="en-US" dirty="0" smtClean="0"/>
          </a:p>
          <a:p>
            <a:r>
              <a:rPr lang="en-US" dirty="0" smtClean="0"/>
              <a:t>Middle Tennessee Patriotic degree team still needs a volunteer for one position.  Sir Knights see Mike Porter or Mike </a:t>
            </a:r>
            <a:r>
              <a:rPr lang="en-US" dirty="0" err="1" smtClean="0"/>
              <a:t>Wiedemer</a:t>
            </a:r>
            <a:r>
              <a:rPr lang="en-US" dirty="0" smtClean="0"/>
              <a:t> to join the team!!!</a:t>
            </a:r>
          </a:p>
          <a:p>
            <a:endParaRPr lang="en-US" dirty="0" smtClean="0"/>
          </a:p>
          <a:p>
            <a:r>
              <a:rPr lang="en-US" dirty="0" smtClean="0"/>
              <a:t>Dress for the event:  Patriotic Degree - Tux for candidates, team and observers.  Knighthood Degree – Coat and Tie for candidates, team and observers</a:t>
            </a:r>
            <a:endParaRPr lang="en-US" dirty="0"/>
          </a:p>
        </p:txBody>
      </p:sp>
    </p:spTree>
    <p:extLst>
      <p:ext uri="{BB962C8B-B14F-4D97-AF65-F5344CB8AC3E}">
        <p14:creationId xmlns:p14="http://schemas.microsoft.com/office/powerpoint/2010/main" val="256113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2017 Look Ahead/Emphasis (cont’d)</a:t>
            </a:r>
            <a:endParaRPr lang="en-US" dirty="0"/>
          </a:p>
        </p:txBody>
      </p:sp>
      <p:sp>
        <p:nvSpPr>
          <p:cNvPr id="3" name="Content Placeholder 2"/>
          <p:cNvSpPr>
            <a:spLocks noGrp="1"/>
          </p:cNvSpPr>
          <p:nvPr>
            <p:ph idx="1"/>
          </p:nvPr>
        </p:nvSpPr>
        <p:spPr/>
        <p:txBody>
          <a:bodyPr>
            <a:normAutofit fontScale="62500" lnSpcReduction="20000"/>
          </a:bodyPr>
          <a:lstStyle/>
          <a:p>
            <a:r>
              <a:rPr lang="en-US" sz="4000" dirty="0" smtClean="0"/>
              <a:t>MEMBERSHIP ADMISSION DEGREE – Schedule an Admission degree associated with your October 2016 recruitment initiative.  Here are a couple of potential different  pitches for your bulletin or Mass announcements.</a:t>
            </a:r>
          </a:p>
          <a:p>
            <a:pPr marL="0" indent="0">
              <a:buNone/>
            </a:pPr>
            <a:endParaRPr lang="en-US" dirty="0" smtClean="0"/>
          </a:p>
          <a:p>
            <a:r>
              <a:rPr lang="en-US" dirty="0" smtClean="0"/>
              <a:t>Did you know that the Knights of Columbus principle mission is charity?  Ask your Grand Knight about the  international, national, regional and local charitable programs that they support and become a part of this great organization!</a:t>
            </a:r>
          </a:p>
          <a:p>
            <a:r>
              <a:rPr lang="en-US" dirty="0" smtClean="0"/>
              <a:t>Did you know that the highest rated and best value life insurance in the world is sold by the Knights of Columbus?  Ask your Grand Knight about other benefits of being a Knight as well!</a:t>
            </a:r>
          </a:p>
          <a:p>
            <a:r>
              <a:rPr lang="en-US" dirty="0" smtClean="0"/>
              <a:t>Did you know that the Knights of Columbus supports your parish in multiple ways?  Ask your Grand Knight about how you and your parish benefit from members of the </a:t>
            </a:r>
            <a:r>
              <a:rPr lang="en-US" smtClean="0"/>
              <a:t>K of C  </a:t>
            </a:r>
            <a:r>
              <a:rPr lang="en-US" dirty="0" smtClean="0"/>
              <a:t>brotherhood?</a:t>
            </a:r>
          </a:p>
          <a:p>
            <a:endParaRPr lang="en-US" dirty="0" smtClean="0"/>
          </a:p>
        </p:txBody>
      </p:sp>
    </p:spTree>
    <p:extLst>
      <p:ext uri="{BB962C8B-B14F-4D97-AF65-F5344CB8AC3E}">
        <p14:creationId xmlns:p14="http://schemas.microsoft.com/office/powerpoint/2010/main" val="129925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751</Words>
  <Application>Microsoft Office PowerPoint</Application>
  <PresentationFormat>On-screen Show (4:3)</PresentationFormat>
  <Paragraphs>107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Tennessee K of C Ceremonials 2017</vt:lpstr>
      <vt:lpstr>Outline</vt:lpstr>
      <vt:lpstr>2016 Highlights &amp; Lessons Learned</vt:lpstr>
      <vt:lpstr>What Can Be Done to Improve?</vt:lpstr>
      <vt:lpstr>2017 Knighthood and Potential Patriotic  Ceremonials Planning Calendar</vt:lpstr>
      <vt:lpstr>Responsibilities / Goals / Thresholds</vt:lpstr>
      <vt:lpstr>Responsibilities / Goals / Thresholds (cont’d)</vt:lpstr>
      <vt:lpstr>2017 Look Ahead/Emphasis</vt:lpstr>
      <vt:lpstr>2017 Look Ahead/Emphasis (cont’d)</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Tennessee K of C Ceremonials 2017</dc:title>
  <dc:creator>Wiedemer, Mike</dc:creator>
  <cp:lastModifiedBy>Wiedemer, Mike</cp:lastModifiedBy>
  <cp:revision>11</cp:revision>
  <dcterms:created xsi:type="dcterms:W3CDTF">2016-12-29T22:45:58Z</dcterms:created>
  <dcterms:modified xsi:type="dcterms:W3CDTF">2017-01-05T23:20:36Z</dcterms:modified>
</cp:coreProperties>
</file>