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97" r:id="rId4"/>
    <p:sldId id="282" r:id="rId5"/>
    <p:sldId id="310" r:id="rId6"/>
    <p:sldId id="296" r:id="rId7"/>
    <p:sldId id="312" r:id="rId8"/>
    <p:sldId id="311" r:id="rId9"/>
    <p:sldId id="313" r:id="rId10"/>
    <p:sldId id="304" r:id="rId11"/>
    <p:sldId id="303" r:id="rId12"/>
    <p:sldId id="299" r:id="rId13"/>
    <p:sldId id="300" r:id="rId14"/>
    <p:sldId id="307" r:id="rId15"/>
    <p:sldId id="308" r:id="rId16"/>
    <p:sldId id="309" r:id="rId17"/>
    <p:sldId id="301" r:id="rId18"/>
    <p:sldId id="302" r:id="rId19"/>
    <p:sldId id="305" r:id="rId20"/>
    <p:sldId id="306" r:id="rId21"/>
    <p:sldId id="280" r:id="rId22"/>
  </p:sldIdLst>
  <p:sldSz cx="9144000" cy="6858000" type="screen4x3"/>
  <p:notesSz cx="7023100" cy="93091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F6C"/>
    <a:srgbClr val="13334D"/>
    <a:srgbClr val="387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4783" autoAdjust="0"/>
  </p:normalViewPr>
  <p:slideViewPr>
    <p:cSldViewPr snapToGrid="0">
      <p:cViewPr varScale="1">
        <p:scale>
          <a:sx n="95" d="100"/>
          <a:sy n="95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9BAA9-3F16-4E49-B08B-C0AFA7D1193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4B691-48AC-4417-A9C5-0A85953B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5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75477-44BD-4ADF-94D7-A1EA2ED0AB9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439A-6002-477E-B6CF-93DE4B73F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439A-6002-477E-B6CF-93DE4B73F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439A-6002-477E-B6CF-93DE4B73F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Courses available in English, Spanish and Canadian</a:t>
            </a:r>
            <a:r>
              <a:rPr lang="en-US" baseline="0" dirty="0" smtClean="0"/>
              <a:t> French</a:t>
            </a:r>
          </a:p>
          <a:p>
            <a:r>
              <a:rPr lang="en-US" baseline="0" dirty="0" smtClean="0"/>
              <a:t>Each courses shows the status of </a:t>
            </a:r>
            <a:r>
              <a:rPr lang="en-US" b="1" baseline="0" dirty="0" smtClean="0"/>
              <a:t>Pending</a:t>
            </a:r>
            <a:r>
              <a:rPr lang="en-US" b="0" baseline="0" dirty="0" smtClean="0"/>
              <a:t> or </a:t>
            </a:r>
            <a:r>
              <a:rPr lang="en-US" b="1" baseline="0" dirty="0" smtClean="0"/>
              <a:t>Completed</a:t>
            </a:r>
            <a:r>
              <a:rPr lang="en-US" b="0" baseline="0" dirty="0" smtClean="0"/>
              <a:t> with completion 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439A-6002-477E-B6CF-93DE4B73F0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Courses available in English, Spanish and Canadian</a:t>
            </a:r>
            <a:r>
              <a:rPr lang="en-US" baseline="0" dirty="0" smtClean="0"/>
              <a:t> French</a:t>
            </a:r>
          </a:p>
          <a:p>
            <a:r>
              <a:rPr lang="en-US" baseline="0" dirty="0" smtClean="0"/>
              <a:t>Each courses shows the status of </a:t>
            </a:r>
            <a:r>
              <a:rPr lang="en-US" b="1" baseline="0" dirty="0" smtClean="0"/>
              <a:t>Pending</a:t>
            </a:r>
            <a:r>
              <a:rPr lang="en-US" b="0" baseline="0" dirty="0" smtClean="0"/>
              <a:t> or </a:t>
            </a:r>
            <a:r>
              <a:rPr lang="en-US" b="1" baseline="0" dirty="0" smtClean="0"/>
              <a:t>Completed</a:t>
            </a:r>
            <a:r>
              <a:rPr lang="en-US" b="0" baseline="0" dirty="0" smtClean="0"/>
              <a:t> with completion 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439A-6002-477E-B6CF-93DE4B73F0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1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Courses available in English, Spanish and Canadian</a:t>
            </a:r>
            <a:r>
              <a:rPr lang="en-US" baseline="0" dirty="0" smtClean="0"/>
              <a:t> French</a:t>
            </a:r>
          </a:p>
          <a:p>
            <a:r>
              <a:rPr lang="en-US" baseline="0" dirty="0" smtClean="0"/>
              <a:t>Each courses shows the status of </a:t>
            </a:r>
            <a:r>
              <a:rPr lang="en-US" b="1" baseline="0" dirty="0" smtClean="0"/>
              <a:t>Pending</a:t>
            </a:r>
            <a:r>
              <a:rPr lang="en-US" b="0" baseline="0" dirty="0" smtClean="0"/>
              <a:t> or </a:t>
            </a:r>
            <a:r>
              <a:rPr lang="en-US" b="1" baseline="0" dirty="0" smtClean="0"/>
              <a:t>Completed</a:t>
            </a:r>
            <a:r>
              <a:rPr lang="en-US" b="0" baseline="0" dirty="0" smtClean="0"/>
              <a:t> with completion 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439A-6002-477E-B6CF-93DE4B73F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Courses available in English, Spanish and Canadian</a:t>
            </a:r>
            <a:r>
              <a:rPr lang="en-US" baseline="0" dirty="0" smtClean="0"/>
              <a:t> French</a:t>
            </a:r>
          </a:p>
          <a:p>
            <a:r>
              <a:rPr lang="en-US" baseline="0" dirty="0" smtClean="0"/>
              <a:t>Each courses shows the status of </a:t>
            </a:r>
            <a:r>
              <a:rPr lang="en-US" b="1" baseline="0" dirty="0" smtClean="0"/>
              <a:t>Pending</a:t>
            </a:r>
            <a:r>
              <a:rPr lang="en-US" b="0" baseline="0" dirty="0" smtClean="0"/>
              <a:t> or </a:t>
            </a:r>
            <a:r>
              <a:rPr lang="en-US" b="1" baseline="0" dirty="0" smtClean="0"/>
              <a:t>Completed</a:t>
            </a:r>
            <a:r>
              <a:rPr lang="en-US" b="0" baseline="0" dirty="0" smtClean="0"/>
              <a:t> with completion 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439A-6002-477E-B6CF-93DE4B73F0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Courses available in English, Spanish and Canadian</a:t>
            </a:r>
            <a:r>
              <a:rPr lang="en-US" baseline="0" dirty="0" smtClean="0"/>
              <a:t> French</a:t>
            </a:r>
          </a:p>
          <a:p>
            <a:r>
              <a:rPr lang="en-US" baseline="0" dirty="0" smtClean="0"/>
              <a:t>Each courses shows the status of </a:t>
            </a:r>
            <a:r>
              <a:rPr lang="en-US" b="1" baseline="0" dirty="0" smtClean="0"/>
              <a:t>Pending</a:t>
            </a:r>
            <a:r>
              <a:rPr lang="en-US" b="0" baseline="0" dirty="0" smtClean="0"/>
              <a:t> or </a:t>
            </a:r>
            <a:r>
              <a:rPr lang="en-US" b="1" baseline="0" dirty="0" smtClean="0"/>
              <a:t>Completed</a:t>
            </a:r>
            <a:r>
              <a:rPr lang="en-US" b="0" baseline="0" dirty="0" smtClean="0"/>
              <a:t> with completion 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439A-6002-477E-B6CF-93DE4B73F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1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Courses available in English, Spanish and Canadian</a:t>
            </a:r>
            <a:r>
              <a:rPr lang="en-US" baseline="0" dirty="0" smtClean="0"/>
              <a:t> French</a:t>
            </a:r>
          </a:p>
          <a:p>
            <a:r>
              <a:rPr lang="en-US" baseline="0" dirty="0" smtClean="0"/>
              <a:t>Each courses shows the status of </a:t>
            </a:r>
            <a:r>
              <a:rPr lang="en-US" b="1" baseline="0" dirty="0" smtClean="0"/>
              <a:t>Pending</a:t>
            </a:r>
            <a:r>
              <a:rPr lang="en-US" b="0" baseline="0" dirty="0" smtClean="0"/>
              <a:t> or </a:t>
            </a:r>
            <a:r>
              <a:rPr lang="en-US" b="1" baseline="0" dirty="0" smtClean="0"/>
              <a:t>Completed</a:t>
            </a:r>
            <a:r>
              <a:rPr lang="en-US" b="0" baseline="0" dirty="0" smtClean="0"/>
              <a:t> with completion 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439A-6002-477E-B6CF-93DE4B73F0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Knights without access</a:t>
            </a:r>
            <a:r>
              <a:rPr lang="en-US" baseline="0" dirty="0" smtClean="0"/>
              <a:t> will not see this link.</a:t>
            </a:r>
          </a:p>
          <a:p>
            <a:r>
              <a:rPr lang="en-US" baseline="0" dirty="0" smtClean="0"/>
              <a:t>Who does have access:</a:t>
            </a:r>
          </a:p>
          <a:p>
            <a:r>
              <a:rPr lang="en-US" baseline="0" dirty="0" smtClean="0"/>
              <a:t>State Deputies</a:t>
            </a:r>
          </a:p>
          <a:p>
            <a:r>
              <a:rPr lang="en-US" baseline="0" dirty="0" smtClean="0"/>
              <a:t>Grand Knights</a:t>
            </a:r>
          </a:p>
          <a:p>
            <a:r>
              <a:rPr lang="en-US" baseline="0" dirty="0" smtClean="0"/>
              <a:t>State Advocates</a:t>
            </a:r>
          </a:p>
          <a:p>
            <a:r>
              <a:rPr lang="en-US" baseline="0" dirty="0" smtClean="0"/>
              <a:t>State Squire Chairman (disclose?)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Login with the same credentials</a:t>
            </a:r>
            <a:r>
              <a:rPr lang="en-US" baseline="0" dirty="0" smtClean="0"/>
              <a:t> used to access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439A-6002-477E-B6CF-93DE4B73F0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3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9EA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:\ARMATUS\Marketing\PraesidiumLogo300x100Blac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252" y="5724627"/>
            <a:ext cx="3005624" cy="56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027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24" y="6442892"/>
            <a:ext cx="1929752" cy="398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3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3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9EA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24" y="6442892"/>
            <a:ext cx="1929752" cy="398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6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97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7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3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9EA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0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6442892"/>
            <a:ext cx="1929752" cy="398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24" y="6442892"/>
            <a:ext cx="1929752" cy="3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13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9EA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ARMATUS\Marketing\PraesidiumLogo300x100Whit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777" y="6471243"/>
            <a:ext cx="1847964" cy="34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3045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3334D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3334D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3334D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3334D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support@PraesidiumInc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744968" cy="3566160"/>
          </a:xfrm>
        </p:spPr>
        <p:txBody>
          <a:bodyPr>
            <a:norm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Navigating the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Armatus</a:t>
            </a:r>
            <a:r>
              <a:rPr lang="en-US" sz="4400" dirty="0"/>
              <a:t>® Learn to Protect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18, 2016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61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845734"/>
            <a:ext cx="7426960" cy="40233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Print a copy of the Action Plan to take notes while completing the course.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966154"/>
            <a:ext cx="2525889" cy="3250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82" y="2966154"/>
            <a:ext cx="2504818" cy="3250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3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406141" cy="4023360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or save</a:t>
            </a:r>
            <a:r>
              <a:rPr lang="en-US" dirty="0"/>
              <a:t> </a:t>
            </a:r>
            <a:r>
              <a:rPr lang="en-US" dirty="0" smtClean="0"/>
              <a:t>your course completion certificate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484">
            <a:off x="4898598" y="1465727"/>
            <a:ext cx="3033344" cy="4345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4" name="Rectangle 3"/>
          <p:cNvSpPr/>
          <p:nvPr/>
        </p:nvSpPr>
        <p:spPr>
          <a:xfrm rot="261391">
            <a:off x="5759802" y="2200680"/>
            <a:ext cx="1310935" cy="16321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latin typeface="Albertus MT" pitchFamily="18" charset="0"/>
              </a:rPr>
              <a:t>Your Name Here</a:t>
            </a:r>
            <a:endParaRPr lang="en-US" sz="1100" i="1" dirty="0">
              <a:latin typeface="Albertus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Compliance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Monitor compliance through the Administrative Module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2" y="1940327"/>
            <a:ext cx="7567856" cy="126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9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1" y="350104"/>
            <a:ext cx="7543800" cy="1450757"/>
          </a:xfrm>
        </p:spPr>
        <p:txBody>
          <a:bodyPr/>
          <a:lstStyle/>
          <a:p>
            <a:r>
              <a:rPr lang="en-US" dirty="0" smtClean="0"/>
              <a:t>Monitoring Compliance</a:t>
            </a:r>
            <a:br>
              <a:rPr lang="en-US" dirty="0" smtClean="0"/>
            </a:br>
            <a:r>
              <a:rPr lang="en-US" sz="3600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1" y="1841500"/>
            <a:ext cx="8055959" cy="41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8501" y="2758440"/>
            <a:ext cx="8055959" cy="434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5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1" y="350104"/>
            <a:ext cx="7543800" cy="1450757"/>
          </a:xfrm>
        </p:spPr>
        <p:txBody>
          <a:bodyPr/>
          <a:lstStyle/>
          <a:p>
            <a:r>
              <a:rPr lang="en-US" dirty="0" smtClean="0"/>
              <a:t>Monitoring Compliance</a:t>
            </a:r>
            <a:br>
              <a:rPr lang="en-US" dirty="0" smtClean="0"/>
            </a:br>
            <a:r>
              <a:rPr lang="en-US" sz="3600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1" y="1841500"/>
            <a:ext cx="8055959" cy="41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8501" y="4503420"/>
            <a:ext cx="8055959" cy="1484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1" y="350104"/>
            <a:ext cx="7543800" cy="1450757"/>
          </a:xfrm>
        </p:spPr>
        <p:txBody>
          <a:bodyPr/>
          <a:lstStyle/>
          <a:p>
            <a:r>
              <a:rPr lang="en-US" dirty="0" smtClean="0"/>
              <a:t>Monitoring Compliance</a:t>
            </a:r>
            <a:br>
              <a:rPr lang="en-US" dirty="0" smtClean="0"/>
            </a:br>
            <a:r>
              <a:rPr lang="en-US" sz="3600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1" y="1841500"/>
            <a:ext cx="8055959" cy="41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23760" y="2057400"/>
            <a:ext cx="838200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1" y="350104"/>
            <a:ext cx="7543800" cy="1450757"/>
          </a:xfrm>
        </p:spPr>
        <p:txBody>
          <a:bodyPr/>
          <a:lstStyle/>
          <a:p>
            <a:r>
              <a:rPr lang="en-US" dirty="0" smtClean="0"/>
              <a:t>Monitoring Compliance</a:t>
            </a:r>
            <a:br>
              <a:rPr lang="en-US" dirty="0" smtClean="0"/>
            </a:br>
            <a:r>
              <a:rPr lang="en-US" sz="3600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23760" y="2057400"/>
            <a:ext cx="838200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10"/>
          <a:stretch/>
        </p:blipFill>
        <p:spPr bwMode="auto">
          <a:xfrm>
            <a:off x="698498" y="1838325"/>
            <a:ext cx="8015265" cy="40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98970" y="2209799"/>
            <a:ext cx="1611630" cy="199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Compliance</a:t>
            </a:r>
            <a:br>
              <a:rPr lang="en-US" dirty="0" smtClean="0"/>
            </a:br>
            <a:r>
              <a:rPr lang="en-US" sz="3200" dirty="0" smtClean="0"/>
              <a:t>View Completion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6" y="1866220"/>
            <a:ext cx="8113283" cy="389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8357" y="2932007"/>
            <a:ext cx="8085172" cy="9482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Compliance</a:t>
            </a:r>
            <a:br>
              <a:rPr lang="en-US" dirty="0" smtClean="0"/>
            </a:br>
            <a:r>
              <a:rPr lang="en-US" sz="3200" dirty="0" smtClean="0"/>
              <a:t>View Completion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6" y="1866220"/>
            <a:ext cx="8113283" cy="389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0737" y="3881710"/>
            <a:ext cx="8092792" cy="149038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Compliance</a:t>
            </a:r>
            <a:br>
              <a:rPr lang="en-US" dirty="0" smtClean="0"/>
            </a:br>
            <a:r>
              <a:rPr lang="en-US" sz="3200" dirty="0" smtClean="0"/>
              <a:t>Organization – Current Course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039"/>
            <a:ext cx="8018859" cy="429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280897" y="2273300"/>
            <a:ext cx="1898923" cy="50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Navigating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Armatus Learn® to Protect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288" y="2113166"/>
            <a:ext cx="4329061" cy="393081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200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Accessing Armatus</a:t>
            </a:r>
          </a:p>
          <a:p>
            <a:pPr>
              <a:buClr>
                <a:schemeClr val="tx2"/>
              </a:buClr>
              <a:buSzPct val="120000"/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Courses Overview</a:t>
            </a:r>
          </a:p>
          <a:p>
            <a:pPr>
              <a:buClr>
                <a:schemeClr val="tx2"/>
              </a:buClr>
              <a:buSzPct val="120000"/>
              <a:buFont typeface="Wingdings" pitchFamily="2" charset="2"/>
              <a:buChar char="ü"/>
            </a:pPr>
            <a:r>
              <a:rPr lang="en-US" dirty="0" smtClean="0"/>
              <a:t> Monitoring Compliance</a:t>
            </a:r>
          </a:p>
          <a:p>
            <a:endParaRPr lang="en-US" dirty="0" smtClean="0"/>
          </a:p>
        </p:txBody>
      </p:sp>
      <p:pic>
        <p:nvPicPr>
          <p:cNvPr id="5" name="Picture 2" descr="P:\ARMATUS\Marketing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50" y="2761808"/>
            <a:ext cx="1862984" cy="21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21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Compliance</a:t>
            </a:r>
            <a:br>
              <a:rPr lang="en-US" dirty="0" smtClean="0"/>
            </a:br>
            <a:r>
              <a:rPr lang="en-US" sz="3200" dirty="0" smtClean="0"/>
              <a:t>Organization – Current Course Status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" y="2502594"/>
            <a:ext cx="7231380" cy="260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080" y="2528585"/>
            <a:ext cx="7437120" cy="2864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Armatus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Support Hours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Monday </a:t>
            </a:r>
            <a:r>
              <a:rPr lang="en-US" dirty="0"/>
              <a:t>– Friday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8:00 </a:t>
            </a:r>
            <a:r>
              <a:rPr lang="en-US" dirty="0"/>
              <a:t>am – 5:00 pm 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Contact Information</a:t>
            </a:r>
          </a:p>
          <a:p>
            <a:r>
              <a:rPr lang="en-US" dirty="0" smtClean="0"/>
              <a:t>Email     </a:t>
            </a:r>
            <a:r>
              <a:rPr lang="en-US" dirty="0" smtClean="0">
                <a:hlinkClick r:id="rId2"/>
              </a:rPr>
              <a:t>support@PraesidiumInc.com</a:t>
            </a:r>
            <a:endParaRPr lang="en-US" dirty="0" smtClean="0"/>
          </a:p>
          <a:p>
            <a:r>
              <a:rPr lang="en-US" dirty="0" smtClean="0"/>
              <a:t>Phone   </a:t>
            </a:r>
            <a:r>
              <a:rPr lang="en-US" cap="all" dirty="0" smtClean="0"/>
              <a:t>800-743-6354</a:t>
            </a:r>
          </a:p>
          <a:p>
            <a:endParaRPr lang="en-US" dirty="0" smtClean="0"/>
          </a:p>
        </p:txBody>
      </p:sp>
      <p:pic>
        <p:nvPicPr>
          <p:cNvPr id="4" name="Picture 2" descr="P:\ARMATUS\Marketing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12" y="1965202"/>
            <a:ext cx="1897379" cy="217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9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Armatus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3" y="1838253"/>
            <a:ext cx="6096001" cy="42482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778182" y="4069583"/>
            <a:ext cx="1543416" cy="42203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Armatus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7667897" cy="3975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Username	=    Member Number + Last Name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          1234567clarke </a:t>
            </a:r>
          </a:p>
          <a:p>
            <a:pPr marL="0" indent="0">
              <a:buNone/>
            </a:pPr>
            <a:r>
              <a:rPr lang="en-US" dirty="0" smtClean="0"/>
              <a:t>Password      =     </a:t>
            </a:r>
            <a:r>
              <a:rPr lang="en-US" dirty="0" err="1" smtClean="0"/>
              <a:t>kofcsafe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will be required to update your password upon logging in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7633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Armatus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09825" y="1890713"/>
            <a:ext cx="3924300" cy="208121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409825" y="4109402"/>
            <a:ext cx="3943350" cy="206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2274010"/>
            <a:ext cx="2308224" cy="165689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96" y="2300504"/>
            <a:ext cx="2309165" cy="160390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518" y="2300503"/>
            <a:ext cx="2276869" cy="160390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26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Overview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16" y="1927274"/>
            <a:ext cx="5386083" cy="408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1548">
            <a:off x="697679" y="2377004"/>
            <a:ext cx="2308224" cy="165689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3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Courses Overview</a:t>
            </a:r>
            <a:br>
              <a:rPr lang="en-US" dirty="0" smtClean="0"/>
            </a:br>
            <a:r>
              <a:rPr lang="en-US" sz="3200" dirty="0" smtClean="0"/>
              <a:t>Duty to Report: Mandated Reporter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917150"/>
            <a:ext cx="5476875" cy="414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5865">
            <a:off x="492120" y="2578579"/>
            <a:ext cx="2309165" cy="160390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9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Overview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3" y="2001385"/>
            <a:ext cx="5372101" cy="408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0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14844</TotalTime>
  <Words>273</Words>
  <Application>Microsoft Office PowerPoint</Application>
  <PresentationFormat>On-screen Show (4:3)</PresentationFormat>
  <Paragraphs>74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Albertus MT</vt:lpstr>
      <vt:lpstr>Calibri</vt:lpstr>
      <vt:lpstr>Calibri Light</vt:lpstr>
      <vt:lpstr>Wingdings</vt:lpstr>
      <vt:lpstr>Retrospect</vt:lpstr>
      <vt:lpstr> Navigating the  Armatus® Learn to Protect System</vt:lpstr>
      <vt:lpstr>Navigating the  Armatus Learn® to Protect System</vt:lpstr>
      <vt:lpstr>Accessing Armatus</vt:lpstr>
      <vt:lpstr>Accessing Armatus</vt:lpstr>
      <vt:lpstr>Accessing Armatus</vt:lpstr>
      <vt:lpstr>Courses Overview</vt:lpstr>
      <vt:lpstr>Courses Overview</vt:lpstr>
      <vt:lpstr>Courses Overview Duty to Report: Mandated Reporter</vt:lpstr>
      <vt:lpstr>Courses Overview</vt:lpstr>
      <vt:lpstr>Courses Overview</vt:lpstr>
      <vt:lpstr>Courses Overview</vt:lpstr>
      <vt:lpstr>Monitoring Compliance</vt:lpstr>
      <vt:lpstr>Monitoring Compliance Dashboard</vt:lpstr>
      <vt:lpstr>Monitoring Compliance Dashboard</vt:lpstr>
      <vt:lpstr>Monitoring Compliance Dashboard</vt:lpstr>
      <vt:lpstr>Monitoring Compliance Dashboard</vt:lpstr>
      <vt:lpstr>Monitoring Compliance View Completion Summary</vt:lpstr>
      <vt:lpstr>Monitoring Compliance View Completion Summary</vt:lpstr>
      <vt:lpstr>Monitoring Compliance Organization – Current Course Status</vt:lpstr>
      <vt:lpstr>Monitoring Compliance Organization – Current Course Status</vt:lpstr>
      <vt:lpstr>Armatus Support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Shearer</dc:creator>
  <cp:lastModifiedBy>Lee A. Harper</cp:lastModifiedBy>
  <cp:revision>166</cp:revision>
  <cp:lastPrinted>2016-06-17T17:47:40Z</cp:lastPrinted>
  <dcterms:created xsi:type="dcterms:W3CDTF">2014-05-29T15:36:03Z</dcterms:created>
  <dcterms:modified xsi:type="dcterms:W3CDTF">2016-06-21T12:44:07Z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2ED808FC-D7E6-4142-8B9E-65C93158B8D3</vt:lpwstr>
  </property>
  <property fmtid="{D5CDD505-2E9C-101B-9397-08002B2CF9AE}" pid="3" name="ArticulatePath">
    <vt:lpwstr>Learning Capabilities_MentorNetwork</vt:lpwstr>
  </property>
</Properties>
</file>