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DEF"/>
    <a:srgbClr val="A8CBDC"/>
    <a:srgbClr val="415DBA"/>
    <a:srgbClr val="2D2D8A"/>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244" y="-6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81000"/>
            <a:ext cx="17907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381000"/>
            <a:ext cx="52197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16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00200" y="1752600"/>
            <a:ext cx="3467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752600"/>
            <a:ext cx="3467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1">
                <a:solidFill>
                  <a:schemeClr val="bg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sz="20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752600"/>
            <a:ext cx="3467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752600"/>
            <a:ext cx="3467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3737A"/>
            </a:gs>
            <a:gs pos="50000">
              <a:schemeClr val="bg1">
                <a:lumMod val="85000"/>
              </a:schemeClr>
            </a:gs>
            <a:gs pos="100000">
              <a:schemeClr val="bg1"/>
            </a:gs>
          </a:gsLst>
          <a:lin ang="21000000" scaled="0"/>
          <a:tileRect/>
        </a:gra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auto">
          <a:xfrm>
            <a:off x="0" y="5867400"/>
            <a:ext cx="9144000" cy="990600"/>
          </a:xfrm>
          <a:prstGeom prst="rect">
            <a:avLst/>
          </a:prstGeom>
          <a:solidFill>
            <a:srgbClr val="00112F"/>
          </a:solidFill>
          <a:ln w="9525">
            <a:noFill/>
            <a:miter lim="800000"/>
            <a:headEnd/>
            <a:tailEnd/>
          </a:ln>
          <a:effectLst/>
        </p:spPr>
        <p:txBody>
          <a:bodyPr wrap="none" anchor="ctr"/>
          <a:lstStyle/>
          <a:p>
            <a:pPr>
              <a:defRPr/>
            </a:pPr>
            <a:endParaRPr lang="en-US"/>
          </a:p>
        </p:txBody>
      </p:sp>
      <p:sp>
        <p:nvSpPr>
          <p:cNvPr id="19" name="Rectangle 18"/>
          <p:cNvSpPr/>
          <p:nvPr/>
        </p:nvSpPr>
        <p:spPr bwMode="auto">
          <a:xfrm>
            <a:off x="685800" y="5867400"/>
            <a:ext cx="8458200" cy="762000"/>
          </a:xfrm>
          <a:prstGeom prst="rect">
            <a:avLst/>
          </a:prstGeom>
          <a:gradFill>
            <a:gsLst>
              <a:gs pos="1000">
                <a:srgbClr val="00112F"/>
              </a:gs>
              <a:gs pos="50000">
                <a:srgbClr val="A7A7B1"/>
              </a:gs>
              <a:gs pos="62000">
                <a:schemeClr val="bg1"/>
              </a:gs>
            </a:gsLst>
            <a:lin ang="21000000" scaled="0"/>
          </a:gra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031" name="Rectangle 7"/>
          <p:cNvSpPr>
            <a:spLocks noChangeArrowheads="1"/>
          </p:cNvSpPr>
          <p:nvPr/>
        </p:nvSpPr>
        <p:spPr bwMode="auto">
          <a:xfrm>
            <a:off x="685800" y="0"/>
            <a:ext cx="8458200" cy="5886450"/>
          </a:xfrm>
          <a:prstGeom prst="rect">
            <a:avLst/>
          </a:prstGeom>
          <a:solidFill>
            <a:srgbClr val="00112F"/>
          </a:solidFill>
          <a:ln w="9525">
            <a:noFill/>
            <a:miter lim="800000"/>
            <a:headEnd/>
            <a:tailEnd/>
          </a:ln>
          <a:effectLst/>
        </p:spPr>
        <p:txBody>
          <a:bodyPr wrap="none" anchor="ctr"/>
          <a:lstStyle/>
          <a:p>
            <a:pPr>
              <a:defRPr/>
            </a:pPr>
            <a:endParaRPr lang="en-US"/>
          </a:p>
        </p:txBody>
      </p:sp>
      <p:sp>
        <p:nvSpPr>
          <p:cNvPr id="1026" name="Rectangle 2"/>
          <p:cNvSpPr>
            <a:spLocks noGrp="1" noChangeArrowheads="1"/>
          </p:cNvSpPr>
          <p:nvPr>
            <p:ph type="title"/>
          </p:nvPr>
        </p:nvSpPr>
        <p:spPr bwMode="auto">
          <a:xfrm>
            <a:off x="1524000" y="381000"/>
            <a:ext cx="716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3" name="Rectangle 9"/>
          <p:cNvSpPr>
            <a:spLocks noChangeArrowheads="1"/>
          </p:cNvSpPr>
          <p:nvPr/>
        </p:nvSpPr>
        <p:spPr bwMode="auto">
          <a:xfrm>
            <a:off x="0" y="0"/>
            <a:ext cx="685800" cy="5867400"/>
          </a:xfrm>
          <a:prstGeom prst="rect">
            <a:avLst/>
          </a:prstGeom>
          <a:gradFill flip="none" rotWithShape="1">
            <a:gsLst>
              <a:gs pos="0">
                <a:srgbClr val="00112F"/>
              </a:gs>
              <a:gs pos="50000">
                <a:srgbClr val="C8C8D2">
                  <a:shade val="67500"/>
                  <a:satMod val="115000"/>
                </a:srgbClr>
              </a:gs>
              <a:gs pos="100000">
                <a:schemeClr val="bg1"/>
              </a:gs>
            </a:gsLst>
            <a:lin ang="16200000" scaled="1"/>
            <a:tileRect/>
          </a:gradFill>
          <a:ln w="9525">
            <a:noFill/>
            <a:miter lim="800000"/>
            <a:headEnd/>
            <a:tailEnd/>
          </a:ln>
          <a:effectLst/>
        </p:spPr>
        <p:txBody>
          <a:bodyPr wrap="none" anchor="ctr"/>
          <a:lstStyle/>
          <a:p>
            <a:pPr>
              <a:defRPr/>
            </a:pPr>
            <a:endParaRPr lang="en-US"/>
          </a:p>
        </p:txBody>
      </p:sp>
      <p:sp>
        <p:nvSpPr>
          <p:cNvPr id="2" name="Rectangle 3"/>
          <p:cNvSpPr>
            <a:spLocks noGrp="1" noChangeArrowheads="1"/>
          </p:cNvSpPr>
          <p:nvPr>
            <p:ph type="body" idx="1"/>
          </p:nvPr>
        </p:nvSpPr>
        <p:spPr bwMode="auto">
          <a:xfrm>
            <a:off x="1600200" y="1752600"/>
            <a:ext cx="7086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2" name="Picture 16" descr="KofC_ServiceLogo"/>
          <p:cNvPicPr>
            <a:picLocks noChangeAspect="1" noChangeArrowheads="1"/>
          </p:cNvPicPr>
          <p:nvPr/>
        </p:nvPicPr>
        <p:blipFill>
          <a:blip r:embed="rId14" cstate="print"/>
          <a:srcRect/>
          <a:stretch>
            <a:fillRect/>
          </a:stretch>
        </p:blipFill>
        <p:spPr bwMode="auto">
          <a:xfrm>
            <a:off x="6172200" y="5943600"/>
            <a:ext cx="2736850" cy="631825"/>
          </a:xfrm>
          <a:prstGeom prst="rect">
            <a:avLst/>
          </a:prstGeom>
          <a:noFill/>
          <a:ln w="9525">
            <a:noFill/>
            <a:miter lim="800000"/>
            <a:headEnd/>
            <a:tailEnd/>
          </a:ln>
        </p:spPr>
      </p:pic>
      <p:cxnSp>
        <p:nvCxnSpPr>
          <p:cNvPr id="9" name="Straight Connector 8"/>
          <p:cNvCxnSpPr/>
          <p:nvPr/>
        </p:nvCxnSpPr>
        <p:spPr bwMode="auto">
          <a:xfrm rot="5400000">
            <a:off x="-2628105" y="3313906"/>
            <a:ext cx="6627812" cy="3175"/>
          </a:xfrm>
          <a:prstGeom prst="line">
            <a:avLst/>
          </a:prstGeom>
          <a:ln>
            <a:solidFill>
              <a:srgbClr val="A7A7B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bwMode="auto">
          <a:xfrm rot="10800000" flipV="1">
            <a:off x="0" y="5865813"/>
            <a:ext cx="9144000" cy="1587"/>
          </a:xfrm>
          <a:prstGeom prst="line">
            <a:avLst/>
          </a:prstGeom>
          <a:ln>
            <a:solidFill>
              <a:srgbClr val="A7A7B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bwMode="auto">
          <a:xfrm rot="10800000" flipV="1">
            <a:off x="685800" y="6629400"/>
            <a:ext cx="8459788" cy="0"/>
          </a:xfrm>
          <a:prstGeom prst="line">
            <a:avLst/>
          </a:prstGeom>
          <a:ln>
            <a:solidFill>
              <a:srgbClr val="A7A7B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Trump Mediaeval" charset="0"/>
        </a:defRPr>
      </a:lvl2pPr>
      <a:lvl3pPr algn="ctr" rtl="0" eaLnBrk="1" fontAlgn="base" hangingPunct="1">
        <a:spcBef>
          <a:spcPct val="0"/>
        </a:spcBef>
        <a:spcAft>
          <a:spcPct val="0"/>
        </a:spcAft>
        <a:defRPr sz="4400">
          <a:solidFill>
            <a:schemeClr val="bg1"/>
          </a:solidFill>
          <a:latin typeface="Trump Mediaeval" charset="0"/>
        </a:defRPr>
      </a:lvl3pPr>
      <a:lvl4pPr algn="ctr" rtl="0" eaLnBrk="1" fontAlgn="base" hangingPunct="1">
        <a:spcBef>
          <a:spcPct val="0"/>
        </a:spcBef>
        <a:spcAft>
          <a:spcPct val="0"/>
        </a:spcAft>
        <a:defRPr sz="4400">
          <a:solidFill>
            <a:schemeClr val="bg1"/>
          </a:solidFill>
          <a:latin typeface="Trump Mediaeval" charset="0"/>
        </a:defRPr>
      </a:lvl4pPr>
      <a:lvl5pPr algn="ctr" rtl="0" eaLnBrk="1" fontAlgn="base" hangingPunct="1">
        <a:spcBef>
          <a:spcPct val="0"/>
        </a:spcBef>
        <a:spcAft>
          <a:spcPct val="0"/>
        </a:spcAft>
        <a:defRPr sz="4400">
          <a:solidFill>
            <a:schemeClr val="bg1"/>
          </a:solidFill>
          <a:latin typeface="Trump Mediaeval" charset="0"/>
        </a:defRPr>
      </a:lvl5pPr>
      <a:lvl6pPr marL="457200" algn="ctr" rtl="0" eaLnBrk="1" fontAlgn="base" hangingPunct="1">
        <a:spcBef>
          <a:spcPct val="0"/>
        </a:spcBef>
        <a:spcAft>
          <a:spcPct val="0"/>
        </a:spcAft>
        <a:defRPr sz="4400">
          <a:solidFill>
            <a:schemeClr val="bg1"/>
          </a:solidFill>
          <a:latin typeface="Trump Mediaeval" charset="0"/>
        </a:defRPr>
      </a:lvl6pPr>
      <a:lvl7pPr marL="914400" algn="ctr" rtl="0" eaLnBrk="1" fontAlgn="base" hangingPunct="1">
        <a:spcBef>
          <a:spcPct val="0"/>
        </a:spcBef>
        <a:spcAft>
          <a:spcPct val="0"/>
        </a:spcAft>
        <a:defRPr sz="4400">
          <a:solidFill>
            <a:schemeClr val="bg1"/>
          </a:solidFill>
          <a:latin typeface="Trump Mediaeval" charset="0"/>
        </a:defRPr>
      </a:lvl7pPr>
      <a:lvl8pPr marL="1371600" algn="ctr" rtl="0" eaLnBrk="1" fontAlgn="base" hangingPunct="1">
        <a:spcBef>
          <a:spcPct val="0"/>
        </a:spcBef>
        <a:spcAft>
          <a:spcPct val="0"/>
        </a:spcAft>
        <a:defRPr sz="4400">
          <a:solidFill>
            <a:schemeClr val="bg1"/>
          </a:solidFill>
          <a:latin typeface="Trump Mediaeval" charset="0"/>
        </a:defRPr>
      </a:lvl8pPr>
      <a:lvl9pPr marL="1828800" algn="ctr" rtl="0" eaLnBrk="1" fontAlgn="base" hangingPunct="1">
        <a:spcBef>
          <a:spcPct val="0"/>
        </a:spcBef>
        <a:spcAft>
          <a:spcPct val="0"/>
        </a:spcAft>
        <a:defRPr sz="4400">
          <a:solidFill>
            <a:schemeClr val="bg1"/>
          </a:solidFill>
          <a:latin typeface="Trump Mediaeval" charset="0"/>
        </a:defRPr>
      </a:lvl9pPr>
    </p:titleStyle>
    <p:bodyStyle>
      <a:lvl1pPr marL="342900" indent="-342900" algn="l" rtl="0" eaLnBrk="1" fontAlgn="base" hangingPunct="1">
        <a:spcBef>
          <a:spcPct val="20000"/>
        </a:spcBef>
        <a:spcAft>
          <a:spcPct val="0"/>
        </a:spcAft>
        <a:buChar char="•"/>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Tennessee K of C Ceremonials 2016</a:t>
            </a:r>
          </a:p>
        </p:txBody>
      </p:sp>
      <p:sp>
        <p:nvSpPr>
          <p:cNvPr id="3" name="Subtitle 2"/>
          <p:cNvSpPr>
            <a:spLocks noGrp="1"/>
          </p:cNvSpPr>
          <p:nvPr>
            <p:ph type="subTitle" idx="1"/>
          </p:nvPr>
        </p:nvSpPr>
        <p:spPr/>
        <p:txBody>
          <a:bodyPr/>
          <a:lstStyle/>
          <a:p>
            <a:r>
              <a:rPr lang="en-US" dirty="0">
                <a:solidFill>
                  <a:srgbClr val="0070C0"/>
                </a:solidFill>
              </a:rPr>
              <a:t>Thanks for Continuous Improvement!</a:t>
            </a:r>
          </a:p>
          <a:p>
            <a:endParaRPr lang="en-US" dirty="0"/>
          </a:p>
        </p:txBody>
      </p:sp>
    </p:spTree>
    <p:extLst>
      <p:ext uri="{BB962C8B-B14F-4D97-AF65-F5344CB8AC3E}">
        <p14:creationId xmlns:p14="http://schemas.microsoft.com/office/powerpoint/2010/main" val="131156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r>
              <a:rPr lang="en-US" dirty="0"/>
              <a:t>Now…….</a:t>
            </a:r>
          </a:p>
          <a:p>
            <a:pPr marL="0" indent="0">
              <a:buNone/>
            </a:pPr>
            <a:endParaRPr lang="en-US" dirty="0"/>
          </a:p>
          <a:p>
            <a:pPr marL="0" indent="0">
              <a:buNone/>
            </a:pPr>
            <a:r>
              <a:rPr lang="en-US" dirty="0"/>
              <a:t>Later……Mike </a:t>
            </a:r>
            <a:r>
              <a:rPr lang="en-US" dirty="0" err="1"/>
              <a:t>Wiedemer</a:t>
            </a:r>
            <a:r>
              <a:rPr lang="en-US"/>
              <a:t> 931 308-1923; wiedemerm@gmail.com</a:t>
            </a:r>
            <a:endParaRPr lang="en-US" dirty="0"/>
          </a:p>
        </p:txBody>
      </p:sp>
    </p:spTree>
    <p:extLst>
      <p:ext uri="{BB962C8B-B14F-4D97-AF65-F5344CB8AC3E}">
        <p14:creationId xmlns:p14="http://schemas.microsoft.com/office/powerpoint/2010/main" val="294549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162800" cy="1143000"/>
          </a:xfrm>
        </p:spPr>
        <p:txBody>
          <a:bodyPr/>
          <a:lstStyle/>
          <a:p>
            <a:r>
              <a:rPr lang="en-US" dirty="0"/>
              <a:t>Outline</a:t>
            </a:r>
          </a:p>
        </p:txBody>
      </p:sp>
      <p:sp>
        <p:nvSpPr>
          <p:cNvPr id="3" name="Content Placeholder 2"/>
          <p:cNvSpPr>
            <a:spLocks noGrp="1"/>
          </p:cNvSpPr>
          <p:nvPr>
            <p:ph idx="1"/>
          </p:nvPr>
        </p:nvSpPr>
        <p:spPr>
          <a:xfrm>
            <a:off x="1524000" y="1219200"/>
            <a:ext cx="7086600" cy="4114800"/>
          </a:xfrm>
        </p:spPr>
        <p:txBody>
          <a:bodyPr/>
          <a:lstStyle/>
          <a:p>
            <a:r>
              <a:rPr lang="en-US" sz="2800" dirty="0"/>
              <a:t>2015 Highlights – Lessons Learned</a:t>
            </a:r>
          </a:p>
          <a:p>
            <a:r>
              <a:rPr lang="en-US" sz="2800" dirty="0"/>
              <a:t>What can be done to improve?</a:t>
            </a:r>
          </a:p>
          <a:p>
            <a:r>
              <a:rPr lang="en-US" sz="2800" dirty="0"/>
              <a:t>2016 Schedule – Policies, planning, execution</a:t>
            </a:r>
          </a:p>
          <a:p>
            <a:r>
              <a:rPr lang="en-US" sz="2800" dirty="0"/>
              <a:t>Responsibilities - GKs, DDs, Teams, Officers</a:t>
            </a:r>
          </a:p>
          <a:p>
            <a:r>
              <a:rPr lang="en-US" sz="2800" dirty="0"/>
              <a:t>Emphasis Areas – Scheduling, Protocol</a:t>
            </a:r>
          </a:p>
          <a:p>
            <a:r>
              <a:rPr lang="en-US" sz="2800" dirty="0"/>
              <a:t>Questions - Answers</a:t>
            </a:r>
          </a:p>
          <a:p>
            <a:endParaRPr lang="en-US" dirty="0"/>
          </a:p>
        </p:txBody>
      </p:sp>
    </p:spTree>
    <p:extLst>
      <p:ext uri="{BB962C8B-B14F-4D97-AF65-F5344CB8AC3E}">
        <p14:creationId xmlns:p14="http://schemas.microsoft.com/office/powerpoint/2010/main" val="219115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2015 Highlights &amp; Lessons Learned</a:t>
            </a:r>
          </a:p>
        </p:txBody>
      </p:sp>
      <p:sp>
        <p:nvSpPr>
          <p:cNvPr id="3" name="Content Placeholder 2"/>
          <p:cNvSpPr>
            <a:spLocks noGrp="1"/>
          </p:cNvSpPr>
          <p:nvPr>
            <p:ph idx="1"/>
          </p:nvPr>
        </p:nvSpPr>
        <p:spPr/>
        <p:txBody>
          <a:bodyPr/>
          <a:lstStyle/>
          <a:p>
            <a:r>
              <a:rPr lang="en-US" sz="2000" dirty="0"/>
              <a:t>Ten </a:t>
            </a:r>
            <a:r>
              <a:rPr lang="en-US" sz="2000" dirty="0" smtClean="0"/>
              <a:t>Knighthood </a:t>
            </a:r>
            <a:r>
              <a:rPr lang="en-US" sz="2000" dirty="0"/>
              <a:t>Degrees in past fraternal year</a:t>
            </a:r>
          </a:p>
          <a:p>
            <a:pPr lvl="1"/>
            <a:r>
              <a:rPr lang="en-US" dirty="0"/>
              <a:t>Highlights - Excellent team prep, DD/GK/Team Communication, improving coordination</a:t>
            </a:r>
          </a:p>
          <a:p>
            <a:pPr lvl="1"/>
            <a:r>
              <a:rPr lang="en-US" dirty="0" smtClean="0"/>
              <a:t>LL </a:t>
            </a:r>
            <a:r>
              <a:rPr lang="en-US" dirty="0"/>
              <a:t>-Scheduling must be solid at least one month in advance to support State, Supreme and long distance travelers</a:t>
            </a:r>
          </a:p>
          <a:p>
            <a:r>
              <a:rPr lang="en-US" sz="2000" dirty="0"/>
              <a:t>State policy – post </a:t>
            </a:r>
            <a:r>
              <a:rPr lang="en-US" sz="2000" dirty="0" smtClean="0"/>
              <a:t>Knighthood degree </a:t>
            </a:r>
            <a:r>
              <a:rPr lang="en-US" sz="2000" dirty="0"/>
              <a:t>dates and locations six months in advance; confirm times six weeks in advance</a:t>
            </a:r>
          </a:p>
          <a:p>
            <a:pPr lvl="1"/>
            <a:r>
              <a:rPr lang="en-US" dirty="0"/>
              <a:t>State calendar updated; will send out email queries to confirm dates, times and readiness</a:t>
            </a:r>
          </a:p>
          <a:p>
            <a:endParaRPr lang="en-US" dirty="0"/>
          </a:p>
        </p:txBody>
      </p:sp>
    </p:spTree>
    <p:extLst>
      <p:ext uri="{BB962C8B-B14F-4D97-AF65-F5344CB8AC3E}">
        <p14:creationId xmlns:p14="http://schemas.microsoft.com/office/powerpoint/2010/main" val="339853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Can Be Done to Improve?</a:t>
            </a:r>
          </a:p>
        </p:txBody>
      </p:sp>
      <p:sp>
        <p:nvSpPr>
          <p:cNvPr id="3" name="Content Placeholder 2"/>
          <p:cNvSpPr>
            <a:spLocks noGrp="1"/>
          </p:cNvSpPr>
          <p:nvPr>
            <p:ph idx="1"/>
          </p:nvPr>
        </p:nvSpPr>
        <p:spPr/>
        <p:txBody>
          <a:bodyPr/>
          <a:lstStyle/>
          <a:p>
            <a:r>
              <a:rPr lang="en-US" sz="2800" dirty="0"/>
              <a:t>DD Inputs Needed</a:t>
            </a:r>
          </a:p>
          <a:p>
            <a:pPr lvl="1"/>
            <a:r>
              <a:rPr lang="en-US" sz="2800" dirty="0"/>
              <a:t>1) ?</a:t>
            </a:r>
          </a:p>
          <a:p>
            <a:pPr lvl="1"/>
            <a:r>
              <a:rPr lang="en-US" sz="2800" dirty="0"/>
              <a:t>2) ?</a:t>
            </a:r>
          </a:p>
          <a:p>
            <a:pPr lvl="1"/>
            <a:r>
              <a:rPr lang="en-US" sz="2800" dirty="0"/>
              <a:t>3) ?</a:t>
            </a:r>
          </a:p>
          <a:p>
            <a:endParaRPr lang="en-US" dirty="0"/>
          </a:p>
        </p:txBody>
      </p:sp>
    </p:spTree>
    <p:extLst>
      <p:ext uri="{BB962C8B-B14F-4D97-AF65-F5344CB8AC3E}">
        <p14:creationId xmlns:p14="http://schemas.microsoft.com/office/powerpoint/2010/main" val="158472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2016 – 2017 </a:t>
            </a:r>
            <a:r>
              <a:rPr lang="en-US" sz="3200" dirty="0" smtClean="0"/>
              <a:t>Knighthood and Patriotic  </a:t>
            </a:r>
            <a:r>
              <a:rPr lang="en-US" sz="3200" dirty="0"/>
              <a:t>Ceremonials Planning Calendar</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37723359"/>
              </p:ext>
            </p:extLst>
          </p:nvPr>
        </p:nvGraphicFramePr>
        <p:xfrm>
          <a:off x="762001" y="1523997"/>
          <a:ext cx="8382000" cy="4267201"/>
        </p:xfrm>
        <a:graphic>
          <a:graphicData uri="http://schemas.openxmlformats.org/drawingml/2006/table">
            <a:tbl>
              <a:tblPr firstRow="1" firstCol="1" bandRow="1">
                <a:tableStyleId>{5C22544A-7EE6-4342-B048-85BDC9FD1C3A}</a:tableStyleId>
              </a:tblPr>
              <a:tblGrid>
                <a:gridCol w="1219200"/>
                <a:gridCol w="921579"/>
                <a:gridCol w="1021533"/>
                <a:gridCol w="1421264"/>
                <a:gridCol w="1332434"/>
                <a:gridCol w="2465990"/>
              </a:tblGrid>
              <a:tr h="662218">
                <a:tc>
                  <a:txBody>
                    <a:bodyPr/>
                    <a:lstStyle/>
                    <a:p>
                      <a:pPr marL="0" marR="0" algn="ctr">
                        <a:lnSpc>
                          <a:spcPct val="115000"/>
                        </a:lnSpc>
                        <a:spcBef>
                          <a:spcPts val="0"/>
                        </a:spcBef>
                        <a:spcAft>
                          <a:spcPts val="0"/>
                        </a:spcAft>
                      </a:pPr>
                      <a:r>
                        <a:rPr lang="en-US" sz="900" dirty="0">
                          <a:solidFill>
                            <a:srgbClr val="FF0000"/>
                          </a:solidFill>
                          <a:effectLst/>
                        </a:rPr>
                        <a:t>Region</a:t>
                      </a:r>
                      <a:endParaRPr lang="en-US" sz="700" dirty="0">
                        <a:solidFill>
                          <a:srgbClr val="FF0000"/>
                        </a:solidFill>
                        <a:effectLst/>
                        <a:latin typeface="Calibri"/>
                        <a:ea typeface="Calibri"/>
                        <a:cs typeface="Times New Roman"/>
                      </a:endParaRPr>
                    </a:p>
                  </a:txBody>
                  <a:tcPr marL="45061" marR="45061" marT="0" marB="0" anchor="ctr"/>
                </a:tc>
                <a:tc>
                  <a:txBody>
                    <a:bodyPr/>
                    <a:lstStyle/>
                    <a:p>
                      <a:pPr marL="0" marR="0" algn="ctr">
                        <a:lnSpc>
                          <a:spcPct val="115000"/>
                        </a:lnSpc>
                        <a:spcBef>
                          <a:spcPts val="0"/>
                        </a:spcBef>
                        <a:spcAft>
                          <a:spcPts val="0"/>
                        </a:spcAft>
                      </a:pPr>
                      <a:r>
                        <a:rPr lang="en-US" sz="900" dirty="0">
                          <a:solidFill>
                            <a:srgbClr val="FF0000"/>
                          </a:solidFill>
                          <a:effectLst/>
                        </a:rPr>
                        <a:t>Date </a:t>
                      </a:r>
                      <a:endParaRPr lang="en-US" sz="700" dirty="0">
                        <a:solidFill>
                          <a:srgbClr val="FF0000"/>
                        </a:solidFill>
                        <a:effectLst/>
                        <a:latin typeface="Calibri"/>
                        <a:ea typeface="Calibri"/>
                        <a:cs typeface="Times New Roman"/>
                      </a:endParaRPr>
                    </a:p>
                  </a:txBody>
                  <a:tcPr marL="45061" marR="45061" marT="0" marB="0" anchor="ctr"/>
                </a:tc>
                <a:tc>
                  <a:txBody>
                    <a:bodyPr/>
                    <a:lstStyle/>
                    <a:p>
                      <a:pPr marL="0" marR="0" algn="ctr">
                        <a:lnSpc>
                          <a:spcPct val="115000"/>
                        </a:lnSpc>
                        <a:spcBef>
                          <a:spcPts val="0"/>
                        </a:spcBef>
                        <a:spcAft>
                          <a:spcPts val="0"/>
                        </a:spcAft>
                      </a:pPr>
                      <a:r>
                        <a:rPr lang="en-US" sz="900" dirty="0">
                          <a:solidFill>
                            <a:srgbClr val="FF0000"/>
                          </a:solidFill>
                          <a:effectLst/>
                        </a:rPr>
                        <a:t>District Deputy</a:t>
                      </a:r>
                      <a:endParaRPr lang="en-US" sz="700" dirty="0">
                        <a:solidFill>
                          <a:srgbClr val="FF0000"/>
                        </a:solidFill>
                        <a:effectLst/>
                        <a:latin typeface="Calibri"/>
                        <a:ea typeface="Calibri"/>
                        <a:cs typeface="Times New Roman"/>
                      </a:endParaRPr>
                    </a:p>
                  </a:txBody>
                  <a:tcPr marL="45061" marR="45061" marT="0" marB="0" anchor="ctr"/>
                </a:tc>
                <a:tc>
                  <a:txBody>
                    <a:bodyPr/>
                    <a:lstStyle/>
                    <a:p>
                      <a:pPr marL="0" marR="0" algn="ctr">
                        <a:lnSpc>
                          <a:spcPct val="115000"/>
                        </a:lnSpc>
                        <a:spcBef>
                          <a:spcPts val="0"/>
                        </a:spcBef>
                        <a:spcAft>
                          <a:spcPts val="0"/>
                        </a:spcAft>
                      </a:pPr>
                      <a:r>
                        <a:rPr lang="en-US" sz="900" dirty="0">
                          <a:solidFill>
                            <a:srgbClr val="FF0000"/>
                          </a:solidFill>
                          <a:effectLst/>
                        </a:rPr>
                        <a:t>Team </a:t>
                      </a:r>
                      <a:r>
                        <a:rPr lang="en-US" sz="900" dirty="0" err="1">
                          <a:solidFill>
                            <a:srgbClr val="FF0000"/>
                          </a:solidFill>
                          <a:effectLst/>
                        </a:rPr>
                        <a:t>Capt</a:t>
                      </a:r>
                      <a:endParaRPr lang="en-US" sz="700" dirty="0">
                        <a:solidFill>
                          <a:srgbClr val="FF0000"/>
                        </a:solidFill>
                        <a:effectLst/>
                        <a:latin typeface="Calibri"/>
                        <a:ea typeface="Calibri"/>
                        <a:cs typeface="Times New Roman"/>
                      </a:endParaRPr>
                    </a:p>
                  </a:txBody>
                  <a:tcPr marL="45061" marR="45061" marT="0" marB="0" anchor="ctr"/>
                </a:tc>
                <a:tc>
                  <a:txBody>
                    <a:bodyPr/>
                    <a:lstStyle/>
                    <a:p>
                      <a:pPr marL="0" marR="0" algn="ctr">
                        <a:lnSpc>
                          <a:spcPct val="115000"/>
                        </a:lnSpc>
                        <a:spcBef>
                          <a:spcPts val="0"/>
                        </a:spcBef>
                        <a:spcAft>
                          <a:spcPts val="0"/>
                        </a:spcAft>
                      </a:pPr>
                      <a:r>
                        <a:rPr lang="en-US" sz="900">
                          <a:solidFill>
                            <a:srgbClr val="FF0000"/>
                          </a:solidFill>
                          <a:effectLst/>
                        </a:rPr>
                        <a:t>Host Council / Location</a:t>
                      </a:r>
                      <a:endParaRPr lang="en-US" sz="700">
                        <a:solidFill>
                          <a:srgbClr val="FF0000"/>
                        </a:solidFill>
                        <a:effectLst/>
                        <a:latin typeface="Calibri"/>
                        <a:ea typeface="Calibri"/>
                        <a:cs typeface="Times New Roman"/>
                      </a:endParaRPr>
                    </a:p>
                  </a:txBody>
                  <a:tcPr marL="45061" marR="45061" marT="0" marB="0" anchor="ctr"/>
                </a:tc>
                <a:tc>
                  <a:txBody>
                    <a:bodyPr/>
                    <a:lstStyle/>
                    <a:p>
                      <a:pPr marL="0" marR="0">
                        <a:lnSpc>
                          <a:spcPct val="115000"/>
                        </a:lnSpc>
                        <a:spcBef>
                          <a:spcPts val="0"/>
                        </a:spcBef>
                        <a:spcAft>
                          <a:spcPts val="0"/>
                        </a:spcAft>
                      </a:pPr>
                      <a:r>
                        <a:rPr lang="en-US" sz="900" dirty="0" smtClean="0">
                          <a:solidFill>
                            <a:srgbClr val="FF0000"/>
                          </a:solidFill>
                          <a:effectLst/>
                        </a:rPr>
                        <a:t>Patriotic </a:t>
                      </a:r>
                      <a:r>
                        <a:rPr lang="en-US" sz="900" dirty="0">
                          <a:solidFill>
                            <a:srgbClr val="FF0000"/>
                          </a:solidFill>
                          <a:effectLst/>
                        </a:rPr>
                        <a:t>Degree </a:t>
                      </a:r>
                      <a:endParaRPr lang="en-US" sz="700" dirty="0">
                        <a:solidFill>
                          <a:srgbClr val="FF0000"/>
                        </a:solidFill>
                        <a:effectLst/>
                      </a:endParaRPr>
                    </a:p>
                    <a:p>
                      <a:pPr marL="0" marR="0">
                        <a:lnSpc>
                          <a:spcPct val="115000"/>
                        </a:lnSpc>
                        <a:spcBef>
                          <a:spcPts val="0"/>
                        </a:spcBef>
                        <a:spcAft>
                          <a:spcPts val="0"/>
                        </a:spcAft>
                      </a:pPr>
                      <a:r>
                        <a:rPr lang="en-US" sz="900" dirty="0">
                          <a:solidFill>
                            <a:srgbClr val="FF0000"/>
                          </a:solidFill>
                          <a:effectLst/>
                        </a:rPr>
                        <a:t>Schedule  </a:t>
                      </a:r>
                      <a:endParaRPr lang="en-US" sz="700" dirty="0">
                        <a:solidFill>
                          <a:srgbClr val="FF0000"/>
                        </a:solidFill>
                        <a:effectLst/>
                      </a:endParaRPr>
                    </a:p>
                    <a:p>
                      <a:pPr marL="0" marR="0">
                        <a:lnSpc>
                          <a:spcPct val="115000"/>
                        </a:lnSpc>
                        <a:spcBef>
                          <a:spcPts val="0"/>
                        </a:spcBef>
                        <a:spcAft>
                          <a:spcPts val="0"/>
                        </a:spcAft>
                      </a:pPr>
                      <a:r>
                        <a:rPr lang="en-US" sz="900" dirty="0">
                          <a:solidFill>
                            <a:srgbClr val="FF0000"/>
                          </a:solidFill>
                          <a:effectLst/>
                        </a:rPr>
                        <a:t>Supported</a:t>
                      </a:r>
                      <a:endParaRPr lang="en-US" sz="700" dirty="0">
                        <a:solidFill>
                          <a:srgbClr val="FF0000"/>
                        </a:solidFill>
                        <a:effectLst/>
                        <a:latin typeface="Calibri"/>
                        <a:ea typeface="Calibri"/>
                        <a:cs typeface="Times New Roman"/>
                      </a:endParaRPr>
                    </a:p>
                  </a:txBody>
                  <a:tcPr marL="45061" marR="45061" marT="0" marB="0" anchor="ctr"/>
                </a:tc>
              </a:tr>
              <a:tr h="173438">
                <a:tc>
                  <a:txBody>
                    <a:bodyPr/>
                    <a:lstStyle/>
                    <a:p>
                      <a:pPr marL="0" marR="0" indent="139700">
                        <a:lnSpc>
                          <a:spcPct val="115000"/>
                        </a:lnSpc>
                        <a:spcBef>
                          <a:spcPts val="0"/>
                        </a:spcBef>
                        <a:spcAft>
                          <a:spcPts val="0"/>
                        </a:spcAft>
                      </a:pPr>
                      <a:r>
                        <a:rPr lang="en-US" sz="700">
                          <a:effectLst/>
                        </a:rPr>
                        <a:t> </a:t>
                      </a:r>
                      <a:endParaRPr lang="en-US" sz="700">
                        <a:effectLst/>
                        <a:latin typeface="Calibri"/>
                        <a:ea typeface="Calibri"/>
                        <a:cs typeface="Times New Roman"/>
                      </a:endParaRPr>
                    </a:p>
                  </a:txBody>
                  <a:tcPr marL="45061" marR="45061" marT="0" marB="0"/>
                </a:tc>
                <a:tc>
                  <a:txBody>
                    <a:bodyPr/>
                    <a:lstStyle/>
                    <a:p>
                      <a:pPr marL="0" marR="0">
                        <a:lnSpc>
                          <a:spcPct val="115000"/>
                        </a:lnSpc>
                        <a:spcBef>
                          <a:spcPts val="0"/>
                        </a:spcBef>
                        <a:spcAft>
                          <a:spcPts val="0"/>
                        </a:spcAft>
                      </a:pPr>
                      <a:r>
                        <a:rPr lang="en-US" sz="700">
                          <a:effectLst/>
                        </a:rPr>
                        <a:t> </a:t>
                      </a:r>
                      <a:endParaRPr lang="en-US" sz="700">
                        <a:effectLst/>
                        <a:latin typeface="Calibri"/>
                        <a:ea typeface="Calibri"/>
                        <a:cs typeface="Times New Roman"/>
                      </a:endParaRPr>
                    </a:p>
                  </a:txBody>
                  <a:tcPr marL="45061" marR="45061" marT="0" marB="0" anchor="b"/>
                </a:tc>
                <a:tc>
                  <a:txBody>
                    <a:bodyPr/>
                    <a:lstStyle/>
                    <a:p>
                      <a:pPr marL="0" marR="0" indent="139700">
                        <a:lnSpc>
                          <a:spcPct val="115000"/>
                        </a:lnSpc>
                        <a:spcBef>
                          <a:spcPts val="0"/>
                        </a:spcBef>
                        <a:spcAft>
                          <a:spcPts val="0"/>
                        </a:spcAft>
                      </a:pPr>
                      <a:r>
                        <a:rPr lang="en-US" sz="700">
                          <a:effectLst/>
                        </a:rPr>
                        <a:t> </a:t>
                      </a:r>
                      <a:endParaRPr lang="en-US" sz="700">
                        <a:effectLst/>
                        <a:latin typeface="Calibri"/>
                        <a:ea typeface="Calibri"/>
                        <a:cs typeface="Times New Roman"/>
                      </a:endParaRPr>
                    </a:p>
                  </a:txBody>
                  <a:tcPr marL="45061" marR="45061" marT="0" marB="0"/>
                </a:tc>
                <a:tc>
                  <a:txBody>
                    <a:bodyPr/>
                    <a:lstStyle/>
                    <a:p>
                      <a:pPr marL="0" marR="0" indent="139700">
                        <a:lnSpc>
                          <a:spcPct val="115000"/>
                        </a:lnSpc>
                        <a:spcBef>
                          <a:spcPts val="0"/>
                        </a:spcBef>
                        <a:spcAft>
                          <a:spcPts val="0"/>
                        </a:spcAft>
                      </a:pPr>
                      <a:r>
                        <a:rPr lang="en-US" sz="700" dirty="0">
                          <a:effectLst/>
                        </a:rPr>
                        <a:t> </a:t>
                      </a:r>
                      <a:endParaRPr lang="en-US" sz="700" dirty="0">
                        <a:effectLst/>
                        <a:latin typeface="Calibri"/>
                        <a:ea typeface="Calibri"/>
                        <a:cs typeface="Times New Roman"/>
                      </a:endParaRPr>
                    </a:p>
                  </a:txBody>
                  <a:tcPr marL="45061" marR="45061" marT="0" marB="0"/>
                </a:tc>
                <a:tc>
                  <a:txBody>
                    <a:bodyPr/>
                    <a:lstStyle/>
                    <a:p>
                      <a:pPr marL="0" marR="0" indent="139700">
                        <a:lnSpc>
                          <a:spcPct val="115000"/>
                        </a:lnSpc>
                        <a:spcBef>
                          <a:spcPts val="0"/>
                        </a:spcBef>
                        <a:spcAft>
                          <a:spcPts val="0"/>
                        </a:spcAft>
                      </a:pPr>
                      <a:r>
                        <a:rPr lang="en-US" sz="700" dirty="0">
                          <a:effectLst/>
                        </a:rPr>
                        <a:t> </a:t>
                      </a:r>
                      <a:endParaRPr lang="en-US" sz="700" dirty="0">
                        <a:effectLst/>
                        <a:latin typeface="Calibri"/>
                        <a:ea typeface="Calibri"/>
                        <a:cs typeface="Times New Roman"/>
                      </a:endParaRPr>
                    </a:p>
                  </a:txBody>
                  <a:tcPr marL="45061" marR="45061" marT="0" marB="0"/>
                </a:tc>
                <a:tc>
                  <a:txBody>
                    <a:bodyPr/>
                    <a:lstStyle/>
                    <a:p>
                      <a:pPr marL="0" marR="0" indent="139700">
                        <a:lnSpc>
                          <a:spcPct val="115000"/>
                        </a:lnSpc>
                        <a:spcBef>
                          <a:spcPts val="0"/>
                        </a:spcBef>
                        <a:spcAft>
                          <a:spcPts val="0"/>
                        </a:spcAft>
                      </a:pPr>
                      <a:r>
                        <a:rPr lang="en-US" sz="700" dirty="0">
                          <a:effectLst/>
                        </a:rPr>
                        <a:t> </a:t>
                      </a:r>
                      <a:endParaRPr lang="en-US" sz="700" dirty="0">
                        <a:effectLst/>
                        <a:latin typeface="Calibri"/>
                        <a:ea typeface="Calibri"/>
                        <a:cs typeface="Times New Roman"/>
                      </a:endParaRPr>
                    </a:p>
                  </a:txBody>
                  <a:tcPr marL="45061" marR="45061" marT="0" marB="0"/>
                </a:tc>
              </a:tr>
              <a:tr h="263965">
                <a:tc>
                  <a:txBody>
                    <a:bodyPr/>
                    <a:lstStyle/>
                    <a:p>
                      <a:pPr marL="0" marR="0">
                        <a:lnSpc>
                          <a:spcPct val="115000"/>
                        </a:lnSpc>
                        <a:spcBef>
                          <a:spcPts val="0"/>
                        </a:spcBef>
                        <a:spcAft>
                          <a:spcPts val="0"/>
                        </a:spcAft>
                      </a:pPr>
                      <a:r>
                        <a:rPr lang="en-US" sz="1100" dirty="0">
                          <a:solidFill>
                            <a:srgbClr val="FF0000"/>
                          </a:solidFill>
                          <a:effectLst/>
                        </a:rPr>
                        <a:t> West - Memphis</a:t>
                      </a:r>
                      <a:endParaRPr lang="en-US" sz="700" dirty="0">
                        <a:solidFill>
                          <a:srgbClr val="FF0000"/>
                        </a:solidFill>
                        <a:effectLst/>
                        <a:latin typeface="Calibri"/>
                        <a:ea typeface="Calibri"/>
                        <a:cs typeface="Times New Roman"/>
                      </a:endParaRPr>
                    </a:p>
                  </a:txBody>
                  <a:tcPr marL="45061" marR="45061" marT="0" marB="0"/>
                </a:tc>
                <a:tc>
                  <a:txBody>
                    <a:bodyPr/>
                    <a:lstStyle/>
                    <a:p>
                      <a:pPr marL="0" marR="0">
                        <a:lnSpc>
                          <a:spcPct val="115000"/>
                        </a:lnSpc>
                        <a:spcBef>
                          <a:spcPts val="0"/>
                        </a:spcBef>
                        <a:spcAft>
                          <a:spcPts val="0"/>
                        </a:spcAft>
                      </a:pPr>
                      <a:r>
                        <a:rPr lang="en-US" sz="1100">
                          <a:effectLst/>
                        </a:rPr>
                        <a:t>    20 Aug 16</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solidFill>
                            <a:schemeClr val="tx1"/>
                          </a:solidFill>
                          <a:effectLst/>
                        </a:rPr>
                        <a:t>D </a:t>
                      </a:r>
                      <a:r>
                        <a:rPr lang="en-US" sz="1100" dirty="0" err="1">
                          <a:solidFill>
                            <a:schemeClr val="tx1"/>
                          </a:solidFill>
                          <a:effectLst/>
                        </a:rPr>
                        <a:t>Zwissler</a:t>
                      </a:r>
                      <a:endParaRPr lang="en-US" sz="700" dirty="0">
                        <a:solidFill>
                          <a:schemeClr val="tx1"/>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M Rominiski</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Memphis</a:t>
                      </a:r>
                      <a:endParaRPr lang="en-US" sz="700" dirty="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17 Sep 2016 Memphis</a:t>
                      </a:r>
                      <a:endParaRPr lang="en-US" sz="700" dirty="0">
                        <a:effectLst/>
                        <a:latin typeface="Calibri"/>
                        <a:ea typeface="Calibri"/>
                        <a:cs typeface="Times New Roman"/>
                      </a:endParaRPr>
                    </a:p>
                  </a:txBody>
                  <a:tcPr marL="45061" marR="45061" marT="0" marB="0"/>
                </a:tc>
              </a:tr>
              <a:tr h="263965">
                <a:tc>
                  <a:txBody>
                    <a:bodyPr/>
                    <a:lstStyle/>
                    <a:p>
                      <a:pPr marL="0" marR="0">
                        <a:lnSpc>
                          <a:spcPct val="115000"/>
                        </a:lnSpc>
                        <a:spcBef>
                          <a:spcPts val="0"/>
                        </a:spcBef>
                        <a:spcAft>
                          <a:spcPts val="0"/>
                        </a:spcAft>
                      </a:pPr>
                      <a:r>
                        <a:rPr lang="en-US" sz="1100" dirty="0">
                          <a:solidFill>
                            <a:srgbClr val="FF0000"/>
                          </a:solidFill>
                          <a:effectLst/>
                        </a:rPr>
                        <a:t> Mid - Nashville</a:t>
                      </a:r>
                      <a:endParaRPr lang="en-US" sz="700" dirty="0">
                        <a:solidFill>
                          <a:srgbClr val="FF0000"/>
                        </a:solidFill>
                        <a:effectLst/>
                        <a:latin typeface="Calibri"/>
                        <a:ea typeface="Calibri"/>
                        <a:cs typeface="Times New Roman"/>
                      </a:endParaRPr>
                    </a:p>
                  </a:txBody>
                  <a:tcPr marL="45061" marR="45061" marT="0" marB="0"/>
                </a:tc>
                <a:tc>
                  <a:txBody>
                    <a:bodyPr/>
                    <a:lstStyle/>
                    <a:p>
                      <a:pPr marL="0" marR="0">
                        <a:lnSpc>
                          <a:spcPct val="115000"/>
                        </a:lnSpc>
                        <a:spcBef>
                          <a:spcPts val="0"/>
                        </a:spcBef>
                        <a:spcAft>
                          <a:spcPts val="0"/>
                        </a:spcAft>
                      </a:pPr>
                      <a:r>
                        <a:rPr lang="en-US" sz="1100">
                          <a:effectLst/>
                        </a:rPr>
                        <a:t>    27 Aug 16 </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F Pierce</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M Wiedemer</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3537 Clarksville</a:t>
                      </a:r>
                      <a:endParaRPr lang="en-US" sz="700" dirty="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5 Nov 2016 Clarksville</a:t>
                      </a:r>
                      <a:endParaRPr lang="en-US" sz="700" dirty="0">
                        <a:effectLst/>
                        <a:latin typeface="Calibri"/>
                        <a:ea typeface="Calibri"/>
                        <a:cs typeface="Times New Roman"/>
                      </a:endParaRPr>
                    </a:p>
                  </a:txBody>
                  <a:tcPr marL="45061" marR="45061" marT="0" marB="0"/>
                </a:tc>
              </a:tr>
              <a:tr h="263965">
                <a:tc>
                  <a:txBody>
                    <a:bodyPr/>
                    <a:lstStyle/>
                    <a:p>
                      <a:pPr marL="0" marR="0">
                        <a:lnSpc>
                          <a:spcPct val="115000"/>
                        </a:lnSpc>
                        <a:spcBef>
                          <a:spcPts val="0"/>
                        </a:spcBef>
                        <a:spcAft>
                          <a:spcPts val="0"/>
                        </a:spcAft>
                      </a:pPr>
                      <a:r>
                        <a:rPr lang="en-US" sz="1100" dirty="0">
                          <a:solidFill>
                            <a:srgbClr val="FF0000"/>
                          </a:solidFill>
                          <a:effectLst/>
                        </a:rPr>
                        <a:t> East – </a:t>
                      </a:r>
                      <a:r>
                        <a:rPr lang="en-US" sz="1100" dirty="0" err="1" smtClean="0">
                          <a:solidFill>
                            <a:srgbClr val="FF0000"/>
                          </a:solidFill>
                          <a:effectLst/>
                        </a:rPr>
                        <a:t>Chatt</a:t>
                      </a:r>
                      <a:endParaRPr lang="en-US" sz="700" dirty="0">
                        <a:solidFill>
                          <a:srgbClr val="FF0000"/>
                        </a:solidFill>
                        <a:effectLst/>
                        <a:latin typeface="Calibri"/>
                        <a:ea typeface="Calibri"/>
                        <a:cs typeface="Times New Roman"/>
                      </a:endParaRPr>
                    </a:p>
                  </a:txBody>
                  <a:tcPr marL="45061" marR="45061" marT="0" marB="0"/>
                </a:tc>
                <a:tc>
                  <a:txBody>
                    <a:bodyPr/>
                    <a:lstStyle/>
                    <a:p>
                      <a:pPr marL="0" marR="0">
                        <a:lnSpc>
                          <a:spcPct val="115000"/>
                        </a:lnSpc>
                        <a:spcBef>
                          <a:spcPts val="0"/>
                        </a:spcBef>
                        <a:spcAft>
                          <a:spcPts val="0"/>
                        </a:spcAft>
                      </a:pPr>
                      <a:r>
                        <a:rPr lang="en-US" sz="1100" dirty="0">
                          <a:effectLst/>
                        </a:rPr>
                        <a:t>    24 Sept 16</a:t>
                      </a:r>
                      <a:endParaRPr lang="en-US" sz="700" dirty="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E Pelton</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 Staller/M Wills</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6099 Chattano</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13 May 2017 Chattanooga</a:t>
                      </a:r>
                      <a:endParaRPr lang="en-US" sz="700" dirty="0">
                        <a:effectLst/>
                        <a:latin typeface="Calibri"/>
                        <a:ea typeface="Calibri"/>
                        <a:cs typeface="Times New Roman"/>
                      </a:endParaRPr>
                    </a:p>
                  </a:txBody>
                  <a:tcPr marL="45061" marR="45061" marT="0" marB="0"/>
                </a:tc>
              </a:tr>
              <a:tr h="527930">
                <a:tc>
                  <a:txBody>
                    <a:bodyPr/>
                    <a:lstStyle/>
                    <a:p>
                      <a:pPr marL="0" marR="0">
                        <a:lnSpc>
                          <a:spcPct val="115000"/>
                        </a:lnSpc>
                        <a:spcBef>
                          <a:spcPts val="0"/>
                        </a:spcBef>
                        <a:spcAft>
                          <a:spcPts val="0"/>
                        </a:spcAft>
                      </a:pPr>
                      <a:r>
                        <a:rPr lang="en-US" sz="1400" dirty="0" smtClean="0">
                          <a:solidFill>
                            <a:srgbClr val="FF0000"/>
                          </a:solidFill>
                          <a:effectLst/>
                          <a:latin typeface="Calibri"/>
                          <a:ea typeface="Calibri"/>
                          <a:cs typeface="Times New Roman"/>
                        </a:rPr>
                        <a:t> East  - </a:t>
                      </a:r>
                      <a:r>
                        <a:rPr lang="en-US" sz="1400" dirty="0" err="1" smtClean="0">
                          <a:solidFill>
                            <a:srgbClr val="FF0000"/>
                          </a:solidFill>
                          <a:effectLst/>
                          <a:latin typeface="Calibri"/>
                          <a:ea typeface="Calibri"/>
                          <a:cs typeface="Times New Roman"/>
                        </a:rPr>
                        <a:t>Cookev</a:t>
                      </a:r>
                      <a:endParaRPr lang="en-US" sz="1400" dirty="0">
                        <a:solidFill>
                          <a:srgbClr val="FF0000"/>
                        </a:solidFill>
                        <a:effectLst/>
                        <a:latin typeface="Calibri"/>
                        <a:ea typeface="Calibri"/>
                        <a:cs typeface="Times New Roman"/>
                      </a:endParaRPr>
                    </a:p>
                  </a:txBody>
                  <a:tcPr marL="45061" marR="45061" marT="0" marB="0"/>
                </a:tc>
                <a:tc>
                  <a:txBody>
                    <a:bodyPr/>
                    <a:lstStyle/>
                    <a:p>
                      <a:pPr marL="0" marR="0">
                        <a:lnSpc>
                          <a:spcPct val="115000"/>
                        </a:lnSpc>
                        <a:spcBef>
                          <a:spcPts val="0"/>
                        </a:spcBef>
                        <a:spcAft>
                          <a:spcPts val="0"/>
                        </a:spcAft>
                      </a:pPr>
                      <a:r>
                        <a:rPr lang="en-US" sz="1100" dirty="0" smtClean="0">
                          <a:effectLst/>
                        </a:rPr>
                        <a:t>15 </a:t>
                      </a:r>
                      <a:r>
                        <a:rPr lang="en-US" sz="1100" dirty="0">
                          <a:effectLst/>
                        </a:rPr>
                        <a:t>Oct 16</a:t>
                      </a:r>
                      <a:endParaRPr lang="en-US" sz="700" dirty="0">
                        <a:effectLst/>
                        <a:latin typeface="Calibri"/>
                        <a:ea typeface="Calibri"/>
                        <a:cs typeface="Times New Roman"/>
                      </a:endParaRPr>
                    </a:p>
                  </a:txBody>
                  <a:tcPr marL="45061" marR="45061" marT="0" marB="0" anchor="ctr"/>
                </a:tc>
                <a:tc>
                  <a:txBody>
                    <a:bodyPr/>
                    <a:lstStyle/>
                    <a:p>
                      <a:pPr marL="0" marR="0" indent="203200">
                        <a:lnSpc>
                          <a:spcPct val="115000"/>
                        </a:lnSpc>
                        <a:spcBef>
                          <a:spcPts val="0"/>
                        </a:spcBef>
                        <a:spcAft>
                          <a:spcPts val="0"/>
                        </a:spcAft>
                      </a:pPr>
                      <a:r>
                        <a:rPr lang="en-US" sz="1100" dirty="0">
                          <a:solidFill>
                            <a:schemeClr val="tx1"/>
                          </a:solidFill>
                          <a:effectLst/>
                        </a:rPr>
                        <a:t>P Keller</a:t>
                      </a:r>
                      <a:endParaRPr lang="en-US" sz="700" dirty="0">
                        <a:solidFill>
                          <a:schemeClr val="tx1"/>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T Staller/M Wills</a:t>
                      </a:r>
                      <a:endParaRPr lang="en-US" sz="700" dirty="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400" dirty="0" smtClean="0">
                          <a:effectLst/>
                          <a:latin typeface="Calibri"/>
                          <a:ea typeface="Calibri"/>
                          <a:cs typeface="Times New Roman"/>
                        </a:rPr>
                        <a:t>Cookeville</a:t>
                      </a:r>
                      <a:endParaRPr lang="en-US" sz="1400" dirty="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22 Apr 2017 Lenoir City</a:t>
                      </a:r>
                      <a:endParaRPr lang="en-US" sz="700" dirty="0">
                        <a:effectLst/>
                        <a:latin typeface="Calibri"/>
                        <a:ea typeface="Calibri"/>
                        <a:cs typeface="Times New Roman"/>
                      </a:endParaRPr>
                    </a:p>
                  </a:txBody>
                  <a:tcPr marL="45061" marR="45061" marT="0" marB="0"/>
                </a:tc>
              </a:tr>
              <a:tr h="263965">
                <a:tc>
                  <a:txBody>
                    <a:bodyPr/>
                    <a:lstStyle/>
                    <a:p>
                      <a:pPr marL="0" marR="0">
                        <a:lnSpc>
                          <a:spcPct val="115000"/>
                        </a:lnSpc>
                        <a:spcBef>
                          <a:spcPts val="0"/>
                        </a:spcBef>
                        <a:spcAft>
                          <a:spcPts val="0"/>
                        </a:spcAft>
                      </a:pPr>
                      <a:r>
                        <a:rPr lang="en-US" sz="1100" dirty="0">
                          <a:solidFill>
                            <a:srgbClr val="FF0000"/>
                          </a:solidFill>
                          <a:effectLst/>
                        </a:rPr>
                        <a:t> Mid - Nashville</a:t>
                      </a:r>
                      <a:endParaRPr lang="en-US" sz="700" dirty="0">
                        <a:solidFill>
                          <a:srgbClr val="FF0000"/>
                        </a:solidFill>
                        <a:effectLst/>
                        <a:latin typeface="Calibri"/>
                        <a:ea typeface="Calibri"/>
                        <a:cs typeface="Times New Roman"/>
                      </a:endParaRPr>
                    </a:p>
                  </a:txBody>
                  <a:tcPr marL="45061" marR="45061" marT="0" marB="0"/>
                </a:tc>
                <a:tc>
                  <a:txBody>
                    <a:bodyPr/>
                    <a:lstStyle/>
                    <a:p>
                      <a:pPr marL="0" marR="0">
                        <a:lnSpc>
                          <a:spcPct val="115000"/>
                        </a:lnSpc>
                        <a:spcBef>
                          <a:spcPts val="0"/>
                        </a:spcBef>
                        <a:spcAft>
                          <a:spcPts val="0"/>
                        </a:spcAft>
                      </a:pPr>
                      <a:r>
                        <a:rPr lang="en-US" sz="1100">
                          <a:effectLst/>
                        </a:rPr>
                        <a:t>    23 Oct 16</a:t>
                      </a:r>
                      <a:endParaRPr lang="en-US" sz="700">
                        <a:effectLst/>
                        <a:latin typeface="Calibri"/>
                        <a:ea typeface="Calibri"/>
                        <a:cs typeface="Times New Roman"/>
                      </a:endParaRPr>
                    </a:p>
                  </a:txBody>
                  <a:tcPr marL="45061" marR="45061" marT="0" marB="0" anchor="ctr"/>
                </a:tc>
                <a:tc>
                  <a:txBody>
                    <a:bodyPr/>
                    <a:lstStyle/>
                    <a:p>
                      <a:pPr marL="0" marR="0" indent="203200">
                        <a:lnSpc>
                          <a:spcPct val="115000"/>
                        </a:lnSpc>
                        <a:spcBef>
                          <a:spcPts val="0"/>
                        </a:spcBef>
                        <a:spcAft>
                          <a:spcPts val="0"/>
                        </a:spcAft>
                      </a:pPr>
                      <a:r>
                        <a:rPr lang="en-US" sz="1100" dirty="0">
                          <a:solidFill>
                            <a:schemeClr val="tx1"/>
                          </a:solidFill>
                          <a:effectLst/>
                        </a:rPr>
                        <a:t>A Stanley</a:t>
                      </a:r>
                      <a:endParaRPr lang="en-US" sz="700" dirty="0">
                        <a:solidFill>
                          <a:schemeClr val="tx1"/>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Mike Wiedemer</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Smyrna</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5 Nov 2016 Clarksville</a:t>
                      </a:r>
                      <a:endParaRPr lang="en-US" sz="700" dirty="0">
                        <a:effectLst/>
                        <a:latin typeface="Calibri"/>
                        <a:ea typeface="Calibri"/>
                        <a:cs typeface="Times New Roman"/>
                      </a:endParaRPr>
                    </a:p>
                  </a:txBody>
                  <a:tcPr marL="45061" marR="45061" marT="0" marB="0"/>
                </a:tc>
              </a:tr>
              <a:tr h="263965">
                <a:tc>
                  <a:txBody>
                    <a:bodyPr/>
                    <a:lstStyle/>
                    <a:p>
                      <a:pPr marL="0" marR="0">
                        <a:lnSpc>
                          <a:spcPct val="115000"/>
                        </a:lnSpc>
                        <a:spcBef>
                          <a:spcPts val="0"/>
                        </a:spcBef>
                        <a:spcAft>
                          <a:spcPts val="0"/>
                        </a:spcAft>
                      </a:pPr>
                      <a:r>
                        <a:rPr lang="en-US" sz="1100" dirty="0">
                          <a:solidFill>
                            <a:srgbClr val="FF0000"/>
                          </a:solidFill>
                          <a:effectLst/>
                        </a:rPr>
                        <a:t> East - Knoxville</a:t>
                      </a:r>
                      <a:endParaRPr lang="en-US" sz="700" dirty="0">
                        <a:solidFill>
                          <a:srgbClr val="FF0000"/>
                        </a:solidFill>
                        <a:effectLst/>
                        <a:latin typeface="Calibri"/>
                        <a:ea typeface="Calibri"/>
                        <a:cs typeface="Times New Roman"/>
                      </a:endParaRPr>
                    </a:p>
                  </a:txBody>
                  <a:tcPr marL="45061" marR="45061" marT="0" marB="0"/>
                </a:tc>
                <a:tc>
                  <a:txBody>
                    <a:bodyPr/>
                    <a:lstStyle/>
                    <a:p>
                      <a:pPr marL="0" marR="0">
                        <a:lnSpc>
                          <a:spcPct val="115000"/>
                        </a:lnSpc>
                        <a:spcBef>
                          <a:spcPts val="0"/>
                        </a:spcBef>
                        <a:spcAft>
                          <a:spcPts val="0"/>
                        </a:spcAft>
                      </a:pPr>
                      <a:r>
                        <a:rPr lang="en-US" sz="1100">
                          <a:effectLst/>
                        </a:rPr>
                        <a:t>    12 Nov 16</a:t>
                      </a:r>
                      <a:endParaRPr lang="en-US" sz="700">
                        <a:effectLst/>
                        <a:latin typeface="Calibri"/>
                        <a:ea typeface="Calibri"/>
                        <a:cs typeface="Times New Roman"/>
                      </a:endParaRPr>
                    </a:p>
                  </a:txBody>
                  <a:tcPr marL="45061" marR="45061" marT="0" marB="0" anchor="ctr"/>
                </a:tc>
                <a:tc>
                  <a:txBody>
                    <a:bodyPr/>
                    <a:lstStyle/>
                    <a:p>
                      <a:pPr marL="0" marR="0" indent="203200">
                        <a:lnSpc>
                          <a:spcPct val="115000"/>
                        </a:lnSpc>
                        <a:spcBef>
                          <a:spcPts val="0"/>
                        </a:spcBef>
                        <a:spcAft>
                          <a:spcPts val="0"/>
                        </a:spcAft>
                      </a:pPr>
                      <a:r>
                        <a:rPr lang="en-US" sz="1100" dirty="0">
                          <a:solidFill>
                            <a:srgbClr val="FF0000"/>
                          </a:solidFill>
                          <a:effectLst/>
                        </a:rPr>
                        <a:t>D Brown</a:t>
                      </a:r>
                      <a:endParaRPr lang="en-US" sz="700" dirty="0">
                        <a:solidFill>
                          <a:srgbClr val="FF0000"/>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 Staller/M Wills</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Knoxville</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22 Apr 2017 Lenoir City</a:t>
                      </a:r>
                      <a:endParaRPr lang="en-US" sz="700" dirty="0">
                        <a:effectLst/>
                        <a:latin typeface="Calibri"/>
                        <a:ea typeface="Calibri"/>
                        <a:cs typeface="Times New Roman"/>
                      </a:endParaRPr>
                    </a:p>
                  </a:txBody>
                  <a:tcPr marL="45061" marR="45061" marT="0" marB="0"/>
                </a:tc>
              </a:tr>
              <a:tr h="527930">
                <a:tc>
                  <a:txBody>
                    <a:bodyPr/>
                    <a:lstStyle/>
                    <a:p>
                      <a:pPr marL="0" marR="0">
                        <a:lnSpc>
                          <a:spcPct val="115000"/>
                        </a:lnSpc>
                        <a:spcBef>
                          <a:spcPts val="0"/>
                        </a:spcBef>
                        <a:spcAft>
                          <a:spcPts val="0"/>
                        </a:spcAft>
                      </a:pPr>
                      <a:r>
                        <a:rPr lang="en-US" sz="1100" dirty="0">
                          <a:solidFill>
                            <a:srgbClr val="FF0000"/>
                          </a:solidFill>
                          <a:effectLst/>
                        </a:rPr>
                        <a:t> Mid - Nashville</a:t>
                      </a:r>
                      <a:endParaRPr lang="en-US" sz="700" dirty="0">
                        <a:solidFill>
                          <a:srgbClr val="FF0000"/>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 3 Dec 16</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J Finke </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 M Wiedemer</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3991 </a:t>
                      </a:r>
                      <a:r>
                        <a:rPr lang="en-US" sz="1100" dirty="0" err="1" smtClean="0">
                          <a:effectLst/>
                        </a:rPr>
                        <a:t>Tullahom</a:t>
                      </a:r>
                      <a:r>
                        <a:rPr lang="en-US" sz="1100" dirty="0">
                          <a:effectLst/>
                        </a:rPr>
                        <a:t> </a:t>
                      </a:r>
                      <a:endParaRPr lang="en-US" sz="700" dirty="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 11 Mar 2017 Murfreesboro</a:t>
                      </a:r>
                      <a:endParaRPr lang="en-US" sz="700" dirty="0">
                        <a:effectLst/>
                        <a:latin typeface="Calibri"/>
                        <a:ea typeface="Calibri"/>
                        <a:cs typeface="Times New Roman"/>
                      </a:endParaRPr>
                    </a:p>
                  </a:txBody>
                  <a:tcPr marL="45061" marR="45061" marT="0" marB="0"/>
                </a:tc>
              </a:tr>
              <a:tr h="263965">
                <a:tc>
                  <a:txBody>
                    <a:bodyPr/>
                    <a:lstStyle/>
                    <a:p>
                      <a:pPr marL="0" marR="0">
                        <a:lnSpc>
                          <a:spcPct val="115000"/>
                        </a:lnSpc>
                        <a:spcBef>
                          <a:spcPts val="0"/>
                        </a:spcBef>
                        <a:spcAft>
                          <a:spcPts val="0"/>
                        </a:spcAft>
                      </a:pPr>
                      <a:r>
                        <a:rPr lang="en-US" sz="1100" dirty="0">
                          <a:solidFill>
                            <a:srgbClr val="FF0000"/>
                          </a:solidFill>
                          <a:effectLst/>
                        </a:rPr>
                        <a:t> West - Memphis</a:t>
                      </a:r>
                      <a:endParaRPr lang="en-US" sz="700" dirty="0">
                        <a:solidFill>
                          <a:srgbClr val="FF0000"/>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21 Jan 17</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D Zwissler</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M Rominski</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 </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TBD</a:t>
                      </a:r>
                      <a:endParaRPr lang="en-US" sz="700">
                        <a:effectLst/>
                        <a:latin typeface="Calibri"/>
                        <a:ea typeface="Calibri"/>
                        <a:cs typeface="Times New Roman"/>
                      </a:endParaRPr>
                    </a:p>
                  </a:txBody>
                  <a:tcPr marL="45061" marR="45061" marT="0" marB="0"/>
                </a:tc>
              </a:tr>
              <a:tr h="263965">
                <a:tc>
                  <a:txBody>
                    <a:bodyPr/>
                    <a:lstStyle/>
                    <a:p>
                      <a:pPr marL="0" marR="0">
                        <a:lnSpc>
                          <a:spcPct val="115000"/>
                        </a:lnSpc>
                        <a:spcBef>
                          <a:spcPts val="0"/>
                        </a:spcBef>
                        <a:spcAft>
                          <a:spcPts val="0"/>
                        </a:spcAft>
                      </a:pPr>
                      <a:r>
                        <a:rPr lang="en-US" sz="1100" dirty="0">
                          <a:solidFill>
                            <a:srgbClr val="FF0000"/>
                          </a:solidFill>
                          <a:effectLst/>
                        </a:rPr>
                        <a:t> Mid - Nashville</a:t>
                      </a:r>
                      <a:endParaRPr lang="en-US" sz="700" dirty="0">
                        <a:solidFill>
                          <a:srgbClr val="FF0000"/>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28 Jan 17</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J Woods</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M Wiedemer</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15234 Brentwo</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11 Mar 2017 Murfreesboro</a:t>
                      </a:r>
                      <a:endParaRPr lang="en-US" sz="700">
                        <a:effectLst/>
                        <a:latin typeface="Calibri"/>
                        <a:ea typeface="Calibri"/>
                        <a:cs typeface="Times New Roman"/>
                      </a:endParaRPr>
                    </a:p>
                  </a:txBody>
                  <a:tcPr marL="45061" marR="45061" marT="0" marB="0"/>
                </a:tc>
              </a:tr>
              <a:tr h="263965">
                <a:tc>
                  <a:txBody>
                    <a:bodyPr/>
                    <a:lstStyle/>
                    <a:p>
                      <a:pPr marL="0" marR="0">
                        <a:lnSpc>
                          <a:spcPct val="115000"/>
                        </a:lnSpc>
                        <a:spcBef>
                          <a:spcPts val="0"/>
                        </a:spcBef>
                        <a:spcAft>
                          <a:spcPts val="0"/>
                        </a:spcAft>
                      </a:pPr>
                      <a:r>
                        <a:rPr lang="en-US" sz="1100" dirty="0">
                          <a:solidFill>
                            <a:srgbClr val="FF0000"/>
                          </a:solidFill>
                          <a:effectLst/>
                        </a:rPr>
                        <a:t> East - Knoxville</a:t>
                      </a:r>
                      <a:endParaRPr lang="en-US" sz="700" dirty="0">
                        <a:solidFill>
                          <a:srgbClr val="FF0000"/>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smtClean="0">
                          <a:effectLst/>
                        </a:rPr>
                        <a:t>X </a:t>
                      </a:r>
                      <a:r>
                        <a:rPr lang="en-US" sz="1100" dirty="0">
                          <a:effectLst/>
                        </a:rPr>
                        <a:t>Feb 17 </a:t>
                      </a:r>
                      <a:endParaRPr lang="en-US" sz="700" dirty="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TBD</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 Staller/M Wills</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TBD</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22 Apr 2017 Lenoir City</a:t>
                      </a:r>
                      <a:endParaRPr lang="en-US" sz="700">
                        <a:effectLst/>
                        <a:latin typeface="Calibri"/>
                        <a:ea typeface="Calibri"/>
                        <a:cs typeface="Times New Roman"/>
                      </a:endParaRPr>
                    </a:p>
                  </a:txBody>
                  <a:tcPr marL="45061" marR="45061" marT="0" marB="0"/>
                </a:tc>
              </a:tr>
              <a:tr h="263965">
                <a:tc>
                  <a:txBody>
                    <a:bodyPr/>
                    <a:lstStyle/>
                    <a:p>
                      <a:pPr marL="0" marR="0" indent="203200">
                        <a:lnSpc>
                          <a:spcPct val="115000"/>
                        </a:lnSpc>
                        <a:spcBef>
                          <a:spcPts val="0"/>
                        </a:spcBef>
                        <a:spcAft>
                          <a:spcPts val="0"/>
                        </a:spcAft>
                      </a:pPr>
                      <a:r>
                        <a:rPr lang="en-US" sz="1100" dirty="0">
                          <a:solidFill>
                            <a:srgbClr val="FF0000"/>
                          </a:solidFill>
                          <a:effectLst/>
                        </a:rPr>
                        <a:t>East - </a:t>
                      </a:r>
                      <a:r>
                        <a:rPr lang="en-US" sz="1100" dirty="0" err="1">
                          <a:solidFill>
                            <a:srgbClr val="FF0000"/>
                          </a:solidFill>
                          <a:effectLst/>
                        </a:rPr>
                        <a:t>Chatt</a:t>
                      </a:r>
                      <a:endParaRPr lang="en-US" sz="700" dirty="0">
                        <a:solidFill>
                          <a:srgbClr val="FF0000"/>
                        </a:solidFill>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smtClean="0">
                          <a:effectLst/>
                        </a:rPr>
                        <a:t>X </a:t>
                      </a:r>
                      <a:r>
                        <a:rPr lang="en-US" sz="1100" dirty="0">
                          <a:effectLst/>
                        </a:rPr>
                        <a:t>Mar 17 </a:t>
                      </a:r>
                      <a:endParaRPr lang="en-US" sz="700" dirty="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TBD</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 Staller/M Wills</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a:effectLst/>
                        </a:rPr>
                        <a:t>TBD</a:t>
                      </a:r>
                      <a:endParaRPr lang="en-US" sz="700">
                        <a:effectLst/>
                        <a:latin typeface="Calibri"/>
                        <a:ea typeface="Calibri"/>
                        <a:cs typeface="Times New Roman"/>
                      </a:endParaRPr>
                    </a:p>
                  </a:txBody>
                  <a:tcPr marL="45061" marR="45061" marT="0" marB="0"/>
                </a:tc>
                <a:tc>
                  <a:txBody>
                    <a:bodyPr/>
                    <a:lstStyle/>
                    <a:p>
                      <a:pPr marL="0" marR="0" indent="203200">
                        <a:lnSpc>
                          <a:spcPct val="115000"/>
                        </a:lnSpc>
                        <a:spcBef>
                          <a:spcPts val="0"/>
                        </a:spcBef>
                        <a:spcAft>
                          <a:spcPts val="0"/>
                        </a:spcAft>
                      </a:pPr>
                      <a:r>
                        <a:rPr lang="en-US" sz="1100" dirty="0">
                          <a:effectLst/>
                        </a:rPr>
                        <a:t>13 May 2017 Chattanooga</a:t>
                      </a:r>
                      <a:endParaRPr lang="en-US" sz="700" dirty="0">
                        <a:effectLst/>
                        <a:latin typeface="Calibri"/>
                        <a:ea typeface="Calibri"/>
                        <a:cs typeface="Times New Roman"/>
                      </a:endParaRPr>
                    </a:p>
                  </a:txBody>
                  <a:tcPr marL="45061" marR="45061" marT="0" marB="0"/>
                </a:tc>
              </a:tr>
            </a:tbl>
          </a:graphicData>
        </a:graphic>
      </p:graphicFrame>
    </p:spTree>
    <p:extLst>
      <p:ext uri="{BB962C8B-B14F-4D97-AF65-F5344CB8AC3E}">
        <p14:creationId xmlns:p14="http://schemas.microsoft.com/office/powerpoint/2010/main" val="229968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Responsibilities / Goals / Thresholds</a:t>
            </a:r>
            <a:endParaRPr lang="en-US" sz="3600" dirty="0"/>
          </a:p>
        </p:txBody>
      </p:sp>
      <p:sp>
        <p:nvSpPr>
          <p:cNvPr id="3" name="Content Placeholder 2"/>
          <p:cNvSpPr>
            <a:spLocks noGrp="1"/>
          </p:cNvSpPr>
          <p:nvPr>
            <p:ph idx="1"/>
          </p:nvPr>
        </p:nvSpPr>
        <p:spPr/>
        <p:txBody>
          <a:bodyPr/>
          <a:lstStyle/>
          <a:p>
            <a:r>
              <a:rPr lang="en-US" sz="2000" b="1" dirty="0"/>
              <a:t>GKs Responsibilities</a:t>
            </a:r>
            <a:r>
              <a:rPr lang="en-US" sz="2000" dirty="0"/>
              <a:t>: Schedule, coordinate candidates for </a:t>
            </a:r>
            <a:r>
              <a:rPr lang="en-US" sz="2000" dirty="0" smtClean="0"/>
              <a:t>Admission </a:t>
            </a:r>
            <a:r>
              <a:rPr lang="en-US" sz="2000" dirty="0"/>
              <a:t>degree ceremonies. </a:t>
            </a:r>
            <a:r>
              <a:rPr lang="en-US" sz="2000" dirty="0" smtClean="0"/>
              <a:t>Form Admission degree teams.  </a:t>
            </a:r>
            <a:r>
              <a:rPr lang="en-US" sz="2000" b="1" dirty="0" smtClean="0"/>
              <a:t>Goal</a:t>
            </a:r>
            <a:r>
              <a:rPr lang="en-US" sz="2000" dirty="0"/>
              <a:t>: </a:t>
            </a:r>
            <a:r>
              <a:rPr lang="en-US" sz="2000" dirty="0" smtClean="0"/>
              <a:t>Schedule</a:t>
            </a:r>
            <a:r>
              <a:rPr lang="en-US" sz="2000" dirty="0"/>
              <a:t>, coordinate </a:t>
            </a:r>
            <a:r>
              <a:rPr lang="en-US" sz="2000" dirty="0" smtClean="0"/>
              <a:t>Admission </a:t>
            </a:r>
            <a:r>
              <a:rPr lang="en-US" sz="2000" dirty="0"/>
              <a:t>degrees monthly; Cancel as necessary.  </a:t>
            </a:r>
            <a:r>
              <a:rPr lang="en-US" sz="2000" b="1" dirty="0"/>
              <a:t>Threshold</a:t>
            </a:r>
            <a:r>
              <a:rPr lang="en-US" sz="2000" dirty="0"/>
              <a:t>: </a:t>
            </a:r>
            <a:r>
              <a:rPr lang="en-US" sz="2000" dirty="0" smtClean="0"/>
              <a:t>Candidates to monthly Admission </a:t>
            </a:r>
            <a:r>
              <a:rPr lang="en-US" sz="2000" dirty="0"/>
              <a:t>degree in district.</a:t>
            </a:r>
          </a:p>
          <a:p>
            <a:pPr marL="0" indent="0">
              <a:buNone/>
            </a:pPr>
            <a:endParaRPr lang="en-US" sz="2000" dirty="0"/>
          </a:p>
          <a:p>
            <a:r>
              <a:rPr lang="en-US" sz="2000" b="1" dirty="0"/>
              <a:t>DD Responsibilities</a:t>
            </a:r>
            <a:r>
              <a:rPr lang="en-US" sz="2000" dirty="0"/>
              <a:t>:  Certify </a:t>
            </a:r>
            <a:r>
              <a:rPr lang="en-US" sz="2000" dirty="0" smtClean="0"/>
              <a:t>Admission </a:t>
            </a:r>
            <a:r>
              <a:rPr lang="en-US" sz="2000" dirty="0"/>
              <a:t>degree teams; form </a:t>
            </a:r>
            <a:r>
              <a:rPr lang="en-US" sz="2000" dirty="0" smtClean="0"/>
              <a:t>Formation </a:t>
            </a:r>
            <a:r>
              <a:rPr lang="en-US" sz="2000" dirty="0"/>
              <a:t>degree teams; schedule, coordinate </a:t>
            </a:r>
            <a:r>
              <a:rPr lang="en-US" sz="2000" dirty="0" smtClean="0"/>
              <a:t>Formation </a:t>
            </a:r>
            <a:r>
              <a:rPr lang="en-US" sz="2000" dirty="0"/>
              <a:t>degrees;  </a:t>
            </a:r>
            <a:r>
              <a:rPr lang="en-US" sz="2000" b="1" dirty="0"/>
              <a:t>Goal</a:t>
            </a:r>
            <a:r>
              <a:rPr lang="en-US" sz="2000" dirty="0"/>
              <a:t>: </a:t>
            </a:r>
            <a:r>
              <a:rPr lang="en-US" sz="2000" dirty="0" smtClean="0"/>
              <a:t>Monthly Formation </a:t>
            </a:r>
            <a:r>
              <a:rPr lang="en-US" sz="2000" dirty="0"/>
              <a:t>degrees in district.  </a:t>
            </a:r>
            <a:r>
              <a:rPr lang="en-US" sz="2000" b="1" dirty="0"/>
              <a:t>Threshold</a:t>
            </a:r>
            <a:r>
              <a:rPr lang="en-US" sz="2000" dirty="0"/>
              <a:t>:  </a:t>
            </a:r>
            <a:r>
              <a:rPr lang="en-US" sz="2000" dirty="0" smtClean="0"/>
              <a:t>Formation </a:t>
            </a:r>
            <a:r>
              <a:rPr lang="en-US" sz="2000" dirty="0"/>
              <a:t>degree ceremony in district every quarter. </a:t>
            </a:r>
          </a:p>
          <a:p>
            <a:endParaRPr lang="en-US" dirty="0"/>
          </a:p>
        </p:txBody>
      </p:sp>
    </p:spTree>
    <p:extLst>
      <p:ext uri="{BB962C8B-B14F-4D97-AF65-F5344CB8AC3E}">
        <p14:creationId xmlns:p14="http://schemas.microsoft.com/office/powerpoint/2010/main" val="131887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Responsibilities / Goals / </a:t>
            </a:r>
            <a:r>
              <a:rPr lang="en-US" dirty="0" smtClean="0"/>
              <a:t>Thresholds (cont’d)</a:t>
            </a:r>
            <a:endParaRPr lang="en-US" dirty="0"/>
          </a:p>
        </p:txBody>
      </p:sp>
      <p:sp>
        <p:nvSpPr>
          <p:cNvPr id="3" name="Content Placeholder 2"/>
          <p:cNvSpPr>
            <a:spLocks noGrp="1"/>
          </p:cNvSpPr>
          <p:nvPr>
            <p:ph idx="1"/>
          </p:nvPr>
        </p:nvSpPr>
        <p:spPr>
          <a:xfrm>
            <a:off x="1600200" y="1600200"/>
            <a:ext cx="7086600" cy="4114800"/>
          </a:xfrm>
        </p:spPr>
        <p:txBody>
          <a:bodyPr/>
          <a:lstStyle/>
          <a:p>
            <a:r>
              <a:rPr lang="en-US" sz="2000" b="1" dirty="0"/>
              <a:t>Ceremonial  Director Responsibilities</a:t>
            </a:r>
            <a:r>
              <a:rPr lang="en-US" sz="2000" dirty="0"/>
              <a:t>:  Form </a:t>
            </a:r>
            <a:r>
              <a:rPr lang="en-US" sz="2000" dirty="0" smtClean="0"/>
              <a:t>Knighthood </a:t>
            </a:r>
            <a:r>
              <a:rPr lang="en-US" sz="2000" dirty="0"/>
              <a:t>degree teams; schedule, coordinate </a:t>
            </a:r>
            <a:r>
              <a:rPr lang="en-US" sz="2000" dirty="0" smtClean="0"/>
              <a:t>Knighthood </a:t>
            </a:r>
            <a:r>
              <a:rPr lang="en-US" sz="2000" dirty="0"/>
              <a:t>degrees.  </a:t>
            </a:r>
            <a:r>
              <a:rPr lang="en-US" sz="2000" b="1" dirty="0"/>
              <a:t>Goal</a:t>
            </a:r>
            <a:r>
              <a:rPr lang="en-US" sz="2000" dirty="0"/>
              <a:t>:  Monthly </a:t>
            </a:r>
            <a:r>
              <a:rPr lang="en-US" sz="2000" dirty="0" smtClean="0"/>
              <a:t>Knighthood </a:t>
            </a:r>
            <a:r>
              <a:rPr lang="en-US" sz="2000" dirty="0"/>
              <a:t>degree ceremonies.  </a:t>
            </a:r>
            <a:r>
              <a:rPr lang="en-US" sz="2000" b="1" dirty="0"/>
              <a:t>Threshold</a:t>
            </a:r>
            <a:r>
              <a:rPr lang="en-US" sz="2000" dirty="0"/>
              <a:t>:  Ten </a:t>
            </a:r>
            <a:r>
              <a:rPr lang="en-US" sz="2000" dirty="0" smtClean="0"/>
              <a:t>Knighthood </a:t>
            </a:r>
            <a:r>
              <a:rPr lang="en-US" sz="2000" dirty="0"/>
              <a:t>degrees per year to support five annual </a:t>
            </a:r>
            <a:r>
              <a:rPr lang="en-US" sz="2000" dirty="0" smtClean="0"/>
              <a:t>Patriotic </a:t>
            </a:r>
            <a:r>
              <a:rPr lang="en-US" sz="2000" dirty="0"/>
              <a:t>degree ceremonies.</a:t>
            </a:r>
          </a:p>
          <a:p>
            <a:endParaRPr lang="en-US" sz="2000" dirty="0"/>
          </a:p>
          <a:p>
            <a:r>
              <a:rPr lang="en-US" sz="2000" b="1" dirty="0"/>
              <a:t>State Deputy Responsibilities: </a:t>
            </a:r>
            <a:r>
              <a:rPr lang="en-US" sz="2000" dirty="0"/>
              <a:t>Certify </a:t>
            </a:r>
            <a:r>
              <a:rPr lang="en-US" sz="2000" dirty="0" smtClean="0"/>
              <a:t>Formation and Knighthood degree </a:t>
            </a:r>
            <a:r>
              <a:rPr lang="en-US" sz="2000" dirty="0"/>
              <a:t>teams; attend </a:t>
            </a:r>
            <a:r>
              <a:rPr lang="en-US" sz="2000" dirty="0" smtClean="0"/>
              <a:t>Knighthood </a:t>
            </a:r>
            <a:r>
              <a:rPr lang="en-US" sz="2000" dirty="0"/>
              <a:t>and </a:t>
            </a:r>
            <a:r>
              <a:rPr lang="en-US" sz="2000" dirty="0" smtClean="0"/>
              <a:t>Patriotic degree </a:t>
            </a:r>
            <a:r>
              <a:rPr lang="en-US" sz="2000" dirty="0"/>
              <a:t>ceremonies.</a:t>
            </a:r>
          </a:p>
          <a:p>
            <a:endParaRPr lang="en-US" sz="2000" dirty="0"/>
          </a:p>
          <a:p>
            <a:r>
              <a:rPr lang="en-US" sz="2000" b="1" dirty="0"/>
              <a:t>State District Master Responsibilities:  </a:t>
            </a:r>
            <a:r>
              <a:rPr lang="en-US" sz="2000" dirty="0"/>
              <a:t>Certify </a:t>
            </a:r>
            <a:r>
              <a:rPr lang="en-US" sz="2000" dirty="0" smtClean="0"/>
              <a:t>Patriotic  </a:t>
            </a:r>
            <a:r>
              <a:rPr lang="en-US" sz="2000" dirty="0"/>
              <a:t>degree teams/members; schedule, coordinate and lead </a:t>
            </a:r>
            <a:r>
              <a:rPr lang="en-US" sz="2000" dirty="0" smtClean="0"/>
              <a:t>Patriotic degree </a:t>
            </a:r>
            <a:r>
              <a:rPr lang="en-US" sz="2000" dirty="0"/>
              <a:t>ceremonies.</a:t>
            </a:r>
          </a:p>
          <a:p>
            <a:endParaRPr lang="en-US" dirty="0"/>
          </a:p>
        </p:txBody>
      </p:sp>
    </p:spTree>
    <p:extLst>
      <p:ext uri="{BB962C8B-B14F-4D97-AF65-F5344CB8AC3E}">
        <p14:creationId xmlns:p14="http://schemas.microsoft.com/office/powerpoint/2010/main" val="331447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2016 Look Ahead/Emphasis</a:t>
            </a:r>
          </a:p>
        </p:txBody>
      </p:sp>
      <p:sp>
        <p:nvSpPr>
          <p:cNvPr id="3" name="Content Placeholder 2"/>
          <p:cNvSpPr>
            <a:spLocks noGrp="1"/>
          </p:cNvSpPr>
          <p:nvPr>
            <p:ph idx="1"/>
          </p:nvPr>
        </p:nvSpPr>
        <p:spPr>
          <a:xfrm>
            <a:off x="1600200" y="1371600"/>
            <a:ext cx="7086600" cy="4114800"/>
          </a:xfrm>
        </p:spPr>
        <p:txBody>
          <a:bodyPr/>
          <a:lstStyle/>
          <a:p>
            <a:r>
              <a:rPr lang="en-US" sz="1800" dirty="0"/>
              <a:t>Scheduling – Communicate and coordinate!  Complete tentative </a:t>
            </a:r>
            <a:r>
              <a:rPr lang="en-US" sz="1800" dirty="0" smtClean="0"/>
              <a:t>Knighthood </a:t>
            </a:r>
            <a:r>
              <a:rPr lang="en-US" sz="1800" dirty="0"/>
              <a:t>degree schedule today!  Place </a:t>
            </a:r>
            <a:r>
              <a:rPr lang="en-US" sz="1800" dirty="0" smtClean="0"/>
              <a:t>Formation </a:t>
            </a:r>
            <a:r>
              <a:rPr lang="en-US" sz="1800" dirty="0"/>
              <a:t>degree dates on State website!!</a:t>
            </a:r>
          </a:p>
          <a:p>
            <a:pPr marL="0" indent="0">
              <a:buNone/>
            </a:pPr>
            <a:r>
              <a:rPr lang="en-US" sz="1800" dirty="0"/>
              <a:t>  </a:t>
            </a:r>
          </a:p>
          <a:p>
            <a:r>
              <a:rPr lang="en-US" sz="1800" dirty="0" smtClean="0"/>
              <a:t>Patriotic Degree </a:t>
            </a:r>
            <a:r>
              <a:rPr lang="en-US" sz="1800" dirty="0"/>
              <a:t>schedule: 2016 – Firm - Sep 17 (Memphis); Nov 5 (Murfreesboro).  2017 – Mar 11 (East); Mar 4 (West); Mar 11 (Middle); Apr 22 (East); May 13 (Middle).</a:t>
            </a:r>
          </a:p>
          <a:p>
            <a:endParaRPr lang="en-US" sz="1800" dirty="0"/>
          </a:p>
          <a:p>
            <a:r>
              <a:rPr lang="en-US" sz="1800" dirty="0"/>
              <a:t>Middle Tennessee </a:t>
            </a:r>
            <a:r>
              <a:rPr lang="en-US" sz="1800" dirty="0" smtClean="0"/>
              <a:t>Patriotic degree </a:t>
            </a:r>
            <a:r>
              <a:rPr lang="en-US" sz="1800" dirty="0"/>
              <a:t>team needs </a:t>
            </a:r>
            <a:r>
              <a:rPr lang="en-US" sz="1800" dirty="0" smtClean="0"/>
              <a:t>a volunteer </a:t>
            </a:r>
            <a:r>
              <a:rPr lang="en-US" sz="1800" dirty="0"/>
              <a:t>for one position.  Sir Knights see Mike Porter or Mike </a:t>
            </a:r>
            <a:r>
              <a:rPr lang="en-US" sz="1800" dirty="0" err="1"/>
              <a:t>Wiedemer</a:t>
            </a:r>
            <a:r>
              <a:rPr lang="en-US" sz="1800" dirty="0"/>
              <a:t> to join the team!!!</a:t>
            </a:r>
          </a:p>
          <a:p>
            <a:endParaRPr lang="en-US" sz="1800" dirty="0"/>
          </a:p>
          <a:p>
            <a:r>
              <a:rPr lang="en-US" sz="1800" dirty="0"/>
              <a:t>Dress for the event</a:t>
            </a:r>
            <a:r>
              <a:rPr lang="en-US" sz="1800"/>
              <a:t>:  </a:t>
            </a:r>
            <a:r>
              <a:rPr lang="en-US" sz="1800" smtClean="0"/>
              <a:t>Patriotic </a:t>
            </a:r>
            <a:r>
              <a:rPr lang="en-US" sz="1800" dirty="0" smtClean="0"/>
              <a:t>Degree </a:t>
            </a:r>
            <a:r>
              <a:rPr lang="en-US" sz="1800" dirty="0"/>
              <a:t>- Tux for candidates, team and observers.  </a:t>
            </a:r>
            <a:r>
              <a:rPr lang="en-US" sz="1800" dirty="0" smtClean="0"/>
              <a:t>Knighthood </a:t>
            </a:r>
            <a:r>
              <a:rPr lang="en-US" sz="1800" dirty="0"/>
              <a:t>Degree – Coat and Tie for candidates, team and observers.</a:t>
            </a:r>
          </a:p>
          <a:p>
            <a:endParaRPr lang="en-US" dirty="0"/>
          </a:p>
        </p:txBody>
      </p:sp>
    </p:spTree>
    <p:extLst>
      <p:ext uri="{BB962C8B-B14F-4D97-AF65-F5344CB8AC3E}">
        <p14:creationId xmlns:p14="http://schemas.microsoft.com/office/powerpoint/2010/main" val="74437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2016 Look Ahead/Emphasis (cont’d)</a:t>
            </a:r>
          </a:p>
        </p:txBody>
      </p:sp>
      <p:sp>
        <p:nvSpPr>
          <p:cNvPr id="3" name="Content Placeholder 2"/>
          <p:cNvSpPr>
            <a:spLocks noGrp="1"/>
          </p:cNvSpPr>
          <p:nvPr>
            <p:ph idx="1"/>
          </p:nvPr>
        </p:nvSpPr>
        <p:spPr>
          <a:xfrm>
            <a:off x="1600200" y="1371600"/>
            <a:ext cx="7086600" cy="4114800"/>
          </a:xfrm>
        </p:spPr>
        <p:txBody>
          <a:bodyPr/>
          <a:lstStyle/>
          <a:p>
            <a:r>
              <a:rPr lang="en-US" sz="1400" dirty="0"/>
              <a:t>MEMBERSHIP ADMISSION DEGREE – Schedule </a:t>
            </a:r>
            <a:r>
              <a:rPr lang="en-US" sz="1400" dirty="0" smtClean="0"/>
              <a:t>an Admission degree </a:t>
            </a:r>
            <a:r>
              <a:rPr lang="en-US" sz="1400" dirty="0"/>
              <a:t>associated with your October 2016 recruitment initiative.  Here is a potential pitch.</a:t>
            </a:r>
          </a:p>
          <a:p>
            <a:pPr marL="0" indent="0">
              <a:buNone/>
            </a:pPr>
            <a:r>
              <a:rPr lang="en-US" sz="1400" dirty="0"/>
              <a:t>“Men of our parish, what can you do to help our Christian brothers suffering persecution at the hands of ISIS?"  What can you do to help defeat ISIS, the enemy of our country and our religion?  What can you do in the Volunteer State to support these worthy causes?  Who can you turn to?"</a:t>
            </a:r>
            <a:br>
              <a:rPr lang="en-US" sz="1400" dirty="0"/>
            </a:br>
            <a:r>
              <a:rPr lang="en-US" sz="1400" dirty="0"/>
              <a:t/>
            </a:r>
            <a:br>
              <a:rPr lang="en-US" sz="1400" dirty="0"/>
            </a:br>
            <a:r>
              <a:rPr lang="en-US" sz="1400" dirty="0"/>
              <a:t>The Knights of Columbus!  Did you know that the Knights of Columbus is leading humanitarian relief efforts for persecuted Christians in the Middle East?  Did you know that the Knights of Columbus led the effort to get the U.S. State Department to officially declare the extermination of Christians in the Middle East as genocide.  Did you know that the volunteer State of Tennessee has almost 12,000 knights already in the fight and ready to stand at your side?  If you are a man, 18 years of age or older and a practicing Catholic, join us in the fight for our Christian brothers and religious freedom.  Ask a Knight how you can join, today!</a:t>
            </a:r>
          </a:p>
          <a:p>
            <a:pPr marL="0" indent="0">
              <a:buNone/>
            </a:pPr>
            <a:endParaRPr lang="en-US" sz="1400" dirty="0"/>
          </a:p>
          <a:p>
            <a:endParaRPr lang="en-US" sz="1400" dirty="0"/>
          </a:p>
          <a:p>
            <a:r>
              <a:rPr lang="en-US" sz="1400" dirty="0"/>
              <a:t>Protocol – Remember your </a:t>
            </a:r>
            <a:r>
              <a:rPr lang="en-US" sz="1400" dirty="0" smtClean="0"/>
              <a:t>Admission degree </a:t>
            </a:r>
            <a:r>
              <a:rPr lang="en-US" sz="1400" dirty="0"/>
              <a:t>lessons?  Remember your </a:t>
            </a:r>
            <a:r>
              <a:rPr lang="en-US" sz="1400" dirty="0" smtClean="0"/>
              <a:t>Formation  </a:t>
            </a:r>
            <a:r>
              <a:rPr lang="en-US" sz="1400" dirty="0"/>
              <a:t>degree lessons?  Remember, remind, redo!</a:t>
            </a:r>
          </a:p>
          <a:p>
            <a:endParaRPr lang="en-US" dirty="0"/>
          </a:p>
        </p:txBody>
      </p:sp>
    </p:spTree>
    <p:extLst>
      <p:ext uri="{BB962C8B-B14F-4D97-AF65-F5344CB8AC3E}">
        <p14:creationId xmlns:p14="http://schemas.microsoft.com/office/powerpoint/2010/main" val="291162983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rump Mediaeval"/>
        <a:ea typeface=""/>
        <a:cs typeface=""/>
      </a:majorFont>
      <a:minorFont>
        <a:latin typeface="Trump Mediaev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 Template_redesign</Template>
  <TotalTime>904</TotalTime>
  <Words>704</Words>
  <Application>Microsoft Office PowerPoint</Application>
  <PresentationFormat>On-screen Show (4:3)</PresentationFormat>
  <Paragraphs>129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Blank Presentation</vt:lpstr>
      <vt:lpstr>Tennessee K of C Ceremonials 2016</vt:lpstr>
      <vt:lpstr>Outline</vt:lpstr>
      <vt:lpstr>2015 Highlights &amp; Lessons Learned</vt:lpstr>
      <vt:lpstr>What Can Be Done to Improve?</vt:lpstr>
      <vt:lpstr>2016 – 2017 Knighthood and Patriotic  Ceremonials Planning Calendar</vt:lpstr>
      <vt:lpstr>Responsibilities / Goals / Thresholds</vt:lpstr>
      <vt:lpstr>Responsibilities / Goals / Thresholds (cont’d)</vt:lpstr>
      <vt:lpstr>2016 Look Ahead/Emphasis</vt:lpstr>
      <vt:lpstr>2016 Look Ahead/Emphasis (cont’d)</vt:lpstr>
      <vt:lpstr>Questions?</vt:lpstr>
    </vt:vector>
  </TitlesOfParts>
  <Company>Knights of Columbus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KofC User</dc:creator>
  <cp:lastModifiedBy>Wiedemer, Mike</cp:lastModifiedBy>
  <cp:revision>69</cp:revision>
  <dcterms:created xsi:type="dcterms:W3CDTF">2012-06-04T16:45:06Z</dcterms:created>
  <dcterms:modified xsi:type="dcterms:W3CDTF">2016-06-25T21:19:18Z</dcterms:modified>
</cp:coreProperties>
</file>