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2"/>
  </p:notesMasterIdLst>
  <p:sldIdLst>
    <p:sldId id="256" r:id="rId2"/>
    <p:sldId id="258" r:id="rId3"/>
    <p:sldId id="259" r:id="rId4"/>
    <p:sldId id="260" r:id="rId5"/>
    <p:sldId id="261" r:id="rId6"/>
    <p:sldId id="262" r:id="rId7"/>
    <p:sldId id="264" r:id="rId8"/>
    <p:sldId id="265" r:id="rId9"/>
    <p:sldId id="300" r:id="rId10"/>
    <p:sldId id="301" r:id="rId11"/>
    <p:sldId id="302" r:id="rId12"/>
    <p:sldId id="303" r:id="rId13"/>
    <p:sldId id="304" r:id="rId14"/>
    <p:sldId id="305" r:id="rId15"/>
    <p:sldId id="307" r:id="rId16"/>
    <p:sldId id="306" r:id="rId17"/>
    <p:sldId id="308" r:id="rId18"/>
    <p:sldId id="309" r:id="rId19"/>
    <p:sldId id="310" r:id="rId20"/>
    <p:sldId id="311" r:id="rId21"/>
    <p:sldId id="296" r:id="rId22"/>
    <p:sldId id="312" r:id="rId23"/>
    <p:sldId id="314" r:id="rId24"/>
    <p:sldId id="315" r:id="rId25"/>
    <p:sldId id="316" r:id="rId26"/>
    <p:sldId id="317" r:id="rId27"/>
    <p:sldId id="318" r:id="rId28"/>
    <p:sldId id="299" r:id="rId29"/>
    <p:sldId id="293" r:id="rId30"/>
    <p:sldId id="278" r:id="rId31"/>
  </p:sldIdLst>
  <p:sldSz cx="9144000" cy="5143500" type="screen16x9"/>
  <p:notesSz cx="6858000" cy="9144000"/>
  <p:embeddedFontLst>
    <p:embeddedFont>
      <p:font typeface="Advent Pro SemiBold" panose="020B0604020202020204" charset="0"/>
      <p:regular r:id="rId33"/>
      <p:bold r:id="rId34"/>
    </p:embeddedFont>
    <p:embeddedFont>
      <p:font typeface="Fira Sans Condensed Medium" panose="020B0604020202020204" charset="0"/>
      <p:regular r:id="rId35"/>
      <p:bold r:id="rId36"/>
      <p:italic r:id="rId37"/>
      <p:boldItalic r:id="rId38"/>
    </p:embeddedFont>
    <p:embeddedFont>
      <p:font typeface="Fira Sans Extra Condensed Medium" panose="020B0604020202020204" charset="0"/>
      <p:regular r:id="rId39"/>
      <p:bold r:id="rId40"/>
      <p:italic r:id="rId41"/>
      <p:boldItalic r:id="rId42"/>
    </p:embeddedFont>
    <p:embeddedFont>
      <p:font typeface="Maven Pro" panose="020B0604020202020204" charset="0"/>
      <p:regular r:id="rId43"/>
      <p:bold r:id="rId44"/>
    </p:embeddedFont>
    <p:embeddedFont>
      <p:font typeface="Share Tech"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5D79E1-BAC7-4BC5-BDA2-463FFDB0EED6}">
  <a:tblStyle styleId="{175D79E1-BAC7-4BC5-BDA2-463FFDB0EE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0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885721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18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08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369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80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123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316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102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027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232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711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70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453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770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342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833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792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746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670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612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493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3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95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957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831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23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67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167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08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058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302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3" r:id="rId7"/>
    <p:sldLayoutId id="2147483665"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amstat.org/publications/jse/v19n3/decock.pdf"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Capstone Project</a:t>
            </a:r>
          </a:p>
          <a:p>
            <a:pPr marL="0" lvl="0" indent="0" algn="ctr" rtl="0">
              <a:spcBef>
                <a:spcPts val="0"/>
              </a:spcBef>
              <a:spcAft>
                <a:spcPts val="0"/>
              </a:spcAft>
              <a:buNone/>
            </a:pPr>
            <a:r>
              <a:rPr lang="en" dirty="0" smtClean="0"/>
              <a:t>Presentation</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House Price Prediction</a:t>
            </a:r>
            <a:r>
              <a:rPr lang="en" dirty="0" smtClean="0"/>
              <a:t/>
            </a:r>
            <a:br>
              <a:rPr lang="en" dirty="0" smtClean="0"/>
            </a:br>
            <a:r>
              <a:rPr lang="en" dirty="0" smtClean="0"/>
              <a:t>Analysis </a:t>
            </a:r>
            <a:r>
              <a:rPr lang="en" dirty="0" smtClean="0"/>
              <a:t>Case</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Exploratory Data Analysis</a:t>
            </a:r>
            <a:endParaRPr dirty="0"/>
          </a:p>
        </p:txBody>
      </p:sp>
      <p:sp>
        <p:nvSpPr>
          <p:cNvPr id="715" name="Google Shape;715;p34"/>
          <p:cNvSpPr txBox="1"/>
          <p:nvPr/>
        </p:nvSpPr>
        <p:spPr>
          <a:xfrm>
            <a:off x="3879473" y="1953700"/>
            <a:ext cx="4021354" cy="2453025"/>
          </a:xfrm>
          <a:prstGeom prst="rect">
            <a:avLst/>
          </a:prstGeom>
          <a:noFill/>
          <a:ln>
            <a:noFill/>
          </a:ln>
        </p:spPr>
        <p:txBody>
          <a:bodyPr spcFirstLastPara="1" wrap="square" lIns="91425" tIns="91425" rIns="91425" bIns="91425" anchor="t" anchorCtr="0">
            <a:noAutofit/>
          </a:bodyPr>
          <a:lstStyle/>
          <a:p>
            <a:pPr lvl="0"/>
            <a:r>
              <a:rPr lang="en-US" sz="1600" dirty="0" smtClean="0">
                <a:solidFill>
                  <a:schemeClr val="bg1"/>
                </a:solidFill>
              </a:rPr>
              <a:t>Feature </a:t>
            </a:r>
            <a:r>
              <a:rPr lang="en-US" sz="1600" dirty="0">
                <a:solidFill>
                  <a:schemeClr val="bg1"/>
                </a:solidFill>
              </a:rPr>
              <a:t>selection, which is choosing the most relevant/valuable features of your </a:t>
            </a:r>
            <a:r>
              <a:rPr lang="en-US" sz="1600" dirty="0" smtClean="0">
                <a:solidFill>
                  <a:schemeClr val="bg1"/>
                </a:solidFill>
              </a:rPr>
              <a:t>dataset can improve the accuracy of the model. </a:t>
            </a:r>
            <a:r>
              <a:rPr lang="en-US" sz="1600" dirty="0">
                <a:solidFill>
                  <a:schemeClr val="bg1"/>
                </a:solidFill>
              </a:rPr>
              <a:t>Too many features can cause your algorithm to </a:t>
            </a:r>
            <a:r>
              <a:rPr lang="en-US" sz="1600" dirty="0" err="1">
                <a:solidFill>
                  <a:schemeClr val="bg1"/>
                </a:solidFill>
              </a:rPr>
              <a:t>overfit</a:t>
            </a:r>
            <a:r>
              <a:rPr lang="en-US" sz="1600" dirty="0">
                <a:solidFill>
                  <a:schemeClr val="bg1"/>
                </a:solidFill>
              </a:rPr>
              <a:t>, and too little features can cause your algorithm to </a:t>
            </a:r>
            <a:r>
              <a:rPr lang="en-US" sz="1600" dirty="0" err="1">
                <a:solidFill>
                  <a:schemeClr val="bg1"/>
                </a:solidFill>
              </a:rPr>
              <a:t>underfit</a:t>
            </a:r>
            <a:r>
              <a:rPr lang="en-US" sz="1600" dirty="0">
                <a:solidFill>
                  <a:schemeClr val="bg1"/>
                </a:solidFill>
              </a:rPr>
              <a:t>.</a:t>
            </a:r>
            <a:endParaRPr sz="16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5;p34"/>
          <p:cNvSpPr txBox="1"/>
          <p:nvPr/>
        </p:nvSpPr>
        <p:spPr>
          <a:xfrm>
            <a:off x="937557" y="2092889"/>
            <a:ext cx="2340132"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smtClean="0">
                <a:solidFill>
                  <a:schemeClr val="bg1"/>
                </a:solidFill>
              </a:rPr>
              <a:t>Feature Selection</a:t>
            </a:r>
            <a:r>
              <a:rPr lang="en-US" sz="1600" dirty="0" smtClean="0">
                <a:solidFill>
                  <a:schemeClr val="bg1"/>
                </a:solidFill>
              </a:rPr>
              <a:t>:</a:t>
            </a:r>
            <a:endParaRPr sz="1600" dirty="0">
              <a:solidFill>
                <a:schemeClr val="bg1"/>
              </a:solidFill>
              <a:latin typeface="Share Tech"/>
              <a:ea typeface="Share Tech"/>
              <a:cs typeface="Share Tech"/>
              <a:sym typeface="Share Tech"/>
            </a:endParaRPr>
          </a:p>
        </p:txBody>
      </p:sp>
    </p:spTree>
    <p:extLst>
      <p:ext uri="{BB962C8B-B14F-4D97-AF65-F5344CB8AC3E}">
        <p14:creationId xmlns:p14="http://schemas.microsoft.com/office/powerpoint/2010/main" val="382950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Exploratory Data Analysis</a:t>
            </a:r>
            <a:endParaRPr dirty="0"/>
          </a:p>
        </p:txBody>
      </p:sp>
      <p:sp>
        <p:nvSpPr>
          <p:cNvPr id="715" name="Google Shape;715;p34"/>
          <p:cNvSpPr txBox="1"/>
          <p:nvPr/>
        </p:nvSpPr>
        <p:spPr>
          <a:xfrm>
            <a:off x="3879473" y="1953700"/>
            <a:ext cx="4021354" cy="2453025"/>
          </a:xfrm>
          <a:prstGeom prst="rect">
            <a:avLst/>
          </a:prstGeom>
          <a:noFill/>
          <a:ln>
            <a:noFill/>
          </a:ln>
        </p:spPr>
        <p:txBody>
          <a:bodyPr spcFirstLastPara="1" wrap="square" lIns="91425" tIns="91425" rIns="91425" bIns="91425" anchor="t" anchorCtr="0">
            <a:noAutofit/>
          </a:bodyPr>
          <a:lstStyle/>
          <a:p>
            <a:pPr lvl="0"/>
            <a:r>
              <a:rPr lang="en-US" sz="1600" dirty="0" smtClean="0">
                <a:solidFill>
                  <a:schemeClr val="bg1"/>
                </a:solidFill>
              </a:rPr>
              <a:t>Since the dataset has 79 features which can result to model overfitting, we can improve the accuracy the model by selecting the 20 most important features to create a new dataset for further analyzing.  </a:t>
            </a:r>
            <a:endParaRPr sz="16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5;p34"/>
          <p:cNvSpPr txBox="1"/>
          <p:nvPr/>
        </p:nvSpPr>
        <p:spPr>
          <a:xfrm>
            <a:off x="937557" y="2092889"/>
            <a:ext cx="2340132"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smtClean="0">
                <a:solidFill>
                  <a:schemeClr val="bg1"/>
                </a:solidFill>
              </a:rPr>
              <a:t>Feature Selection</a:t>
            </a:r>
            <a:r>
              <a:rPr lang="en-US" sz="1600" dirty="0" smtClean="0">
                <a:solidFill>
                  <a:schemeClr val="bg1"/>
                </a:solidFill>
              </a:rPr>
              <a:t>:</a:t>
            </a:r>
            <a:endParaRPr sz="1600" dirty="0">
              <a:solidFill>
                <a:schemeClr val="bg1"/>
              </a:solidFill>
              <a:latin typeface="Share Tech"/>
              <a:ea typeface="Share Tech"/>
              <a:cs typeface="Share Tech"/>
              <a:sym typeface="Share Tech"/>
            </a:endParaRPr>
          </a:p>
        </p:txBody>
      </p:sp>
    </p:spTree>
    <p:extLst>
      <p:ext uri="{BB962C8B-B14F-4D97-AF65-F5344CB8AC3E}">
        <p14:creationId xmlns:p14="http://schemas.microsoft.com/office/powerpoint/2010/main" val="295441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dk2">
            <a:alpha val="6000"/>
          </a:schemeClr>
        </a:solidFill>
        <a:effectLst/>
      </p:bgPr>
    </p:bg>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bg2"/>
                </a:solidFill>
              </a:rPr>
              <a:t>Exploratory Data Analysis</a:t>
            </a:r>
            <a:endParaRPr dirty="0">
              <a:solidFill>
                <a:schemeClr val="bg2"/>
              </a:solidFill>
            </a:endParaRPr>
          </a:p>
        </p:txBody>
      </p:sp>
      <p:sp>
        <p:nvSpPr>
          <p:cNvPr id="715" name="Google Shape;715;p34"/>
          <p:cNvSpPr txBox="1"/>
          <p:nvPr/>
        </p:nvSpPr>
        <p:spPr>
          <a:xfrm>
            <a:off x="783549" y="1961306"/>
            <a:ext cx="1716129" cy="2453025"/>
          </a:xfrm>
          <a:prstGeom prst="rect">
            <a:avLst/>
          </a:prstGeom>
          <a:noFill/>
          <a:ln>
            <a:noFill/>
          </a:ln>
        </p:spPr>
        <p:txBody>
          <a:bodyPr spcFirstLastPara="1" wrap="square" lIns="91425" tIns="91425" rIns="91425" bIns="91425" anchor="t" anchorCtr="0">
            <a:noAutofit/>
          </a:bodyPr>
          <a:lstStyle/>
          <a:p>
            <a:pPr lvl="0"/>
            <a:r>
              <a:rPr lang="en-US" sz="1200" dirty="0" smtClean="0">
                <a:solidFill>
                  <a:schemeClr val="bg2"/>
                </a:solidFill>
                <a:latin typeface="+mn-lt"/>
              </a:rPr>
              <a:t>Here are the 20 most important features. From the heat map, we can see some variables are highly correlated, which leads to multicollinearity.</a:t>
            </a:r>
            <a:endParaRPr sz="1200" dirty="0">
              <a:solidFill>
                <a:schemeClr val="bg2"/>
              </a:solidFill>
              <a:latin typeface="+mn-lt"/>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5;p34"/>
          <p:cNvSpPr txBox="1"/>
          <p:nvPr/>
        </p:nvSpPr>
        <p:spPr>
          <a:xfrm>
            <a:off x="742348" y="1208823"/>
            <a:ext cx="1757330" cy="898989"/>
          </a:xfrm>
          <a:prstGeom prst="rect">
            <a:avLst/>
          </a:prstGeom>
          <a:noFill/>
          <a:ln>
            <a:noFill/>
          </a:ln>
        </p:spPr>
        <p:txBody>
          <a:bodyPr spcFirstLastPara="1" wrap="square" lIns="91425" tIns="91425" rIns="91425" bIns="91425" anchor="t" anchorCtr="0">
            <a:noAutofit/>
          </a:bodyPr>
          <a:lstStyle/>
          <a:p>
            <a:pPr lvl="0">
              <a:lnSpc>
                <a:spcPct val="200000"/>
              </a:lnSpc>
            </a:pPr>
            <a:r>
              <a:rPr lang="en-US" dirty="0" smtClean="0">
                <a:solidFill>
                  <a:schemeClr val="bg2"/>
                </a:solidFill>
              </a:rPr>
              <a:t>Feature Selection:</a:t>
            </a:r>
            <a:endParaRPr dirty="0">
              <a:solidFill>
                <a:schemeClr val="bg2"/>
              </a:solidFill>
              <a:latin typeface="Share Tech"/>
              <a:ea typeface="Share Tech"/>
              <a:cs typeface="Share Tech"/>
              <a:sym typeface="Share Tech"/>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699" y="925318"/>
            <a:ext cx="6623301" cy="4055984"/>
          </a:xfrm>
          <a:prstGeom prst="rect">
            <a:avLst/>
          </a:prstGeom>
        </p:spPr>
      </p:pic>
    </p:spTree>
    <p:extLst>
      <p:ext uri="{BB962C8B-B14F-4D97-AF65-F5344CB8AC3E}">
        <p14:creationId xmlns:p14="http://schemas.microsoft.com/office/powerpoint/2010/main" val="354015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Exploratory Data Analysis</a:t>
            </a:r>
            <a:endParaRPr dirty="0"/>
          </a:p>
        </p:txBody>
      </p:sp>
      <p:sp>
        <p:nvSpPr>
          <p:cNvPr id="715" name="Google Shape;715;p34"/>
          <p:cNvSpPr txBox="1"/>
          <p:nvPr/>
        </p:nvSpPr>
        <p:spPr>
          <a:xfrm>
            <a:off x="799398" y="2082854"/>
            <a:ext cx="3719439" cy="2453025"/>
          </a:xfrm>
          <a:prstGeom prst="rect">
            <a:avLst/>
          </a:prstGeom>
          <a:noFill/>
          <a:ln>
            <a:noFill/>
          </a:ln>
        </p:spPr>
        <p:txBody>
          <a:bodyPr spcFirstLastPara="1" wrap="square" lIns="91425" tIns="91425" rIns="91425" bIns="91425" anchor="t" anchorCtr="0">
            <a:noAutofit/>
          </a:bodyPr>
          <a:lstStyle/>
          <a:p>
            <a:pPr lvl="0"/>
            <a:r>
              <a:rPr lang="en-US" sz="1600" dirty="0">
                <a:solidFill>
                  <a:schemeClr val="bg1"/>
                </a:solidFill>
              </a:rPr>
              <a:t>Multicollinearity is a phenomenon in which one predictor variable in a multiple regression model can be linearly predicted from the others with a substantial degree of accuracy. The variables are highly correlated will affect the performance of the model.</a:t>
            </a:r>
            <a:endParaRPr sz="16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5;p34"/>
          <p:cNvSpPr txBox="1"/>
          <p:nvPr/>
        </p:nvSpPr>
        <p:spPr>
          <a:xfrm>
            <a:off x="926924" y="1337978"/>
            <a:ext cx="2340132"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smtClean="0">
                <a:solidFill>
                  <a:schemeClr val="bg1"/>
                </a:solidFill>
              </a:rPr>
              <a:t>Multicollinearity </a:t>
            </a:r>
            <a:r>
              <a:rPr lang="en-US" sz="1600" dirty="0" smtClean="0">
                <a:solidFill>
                  <a:schemeClr val="bg1"/>
                </a:solidFill>
              </a:rPr>
              <a:t>:</a:t>
            </a:r>
            <a:endParaRPr sz="1600" dirty="0">
              <a:solidFill>
                <a:schemeClr val="bg1"/>
              </a:solidFill>
              <a:latin typeface="Share Tech"/>
              <a:ea typeface="Share Tech"/>
              <a:cs typeface="Share Tech"/>
              <a:sym typeface="Share Tech"/>
            </a:endParaRPr>
          </a:p>
        </p:txBody>
      </p:sp>
      <p:sp>
        <p:nvSpPr>
          <p:cNvPr id="8" name="Google Shape;715;p34"/>
          <p:cNvSpPr txBox="1"/>
          <p:nvPr/>
        </p:nvSpPr>
        <p:spPr>
          <a:xfrm>
            <a:off x="5459938" y="1337978"/>
            <a:ext cx="2340132"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smtClean="0">
                <a:solidFill>
                  <a:schemeClr val="bg1"/>
                </a:solidFill>
              </a:rPr>
              <a:t>Solution </a:t>
            </a:r>
            <a:r>
              <a:rPr lang="en-US" sz="1600" dirty="0" smtClean="0">
                <a:solidFill>
                  <a:schemeClr val="bg1"/>
                </a:solidFill>
              </a:rPr>
              <a:t>:</a:t>
            </a:r>
            <a:endParaRPr sz="1600" dirty="0">
              <a:solidFill>
                <a:schemeClr val="bg1"/>
              </a:solidFill>
              <a:latin typeface="Share Tech"/>
              <a:ea typeface="Share Tech"/>
              <a:cs typeface="Share Tech"/>
              <a:sym typeface="Share Tech"/>
            </a:endParaRPr>
          </a:p>
        </p:txBody>
      </p:sp>
      <p:sp>
        <p:nvSpPr>
          <p:cNvPr id="9" name="Google Shape;715;p34"/>
          <p:cNvSpPr txBox="1"/>
          <p:nvPr/>
        </p:nvSpPr>
        <p:spPr>
          <a:xfrm>
            <a:off x="4770284" y="2082853"/>
            <a:ext cx="3719439" cy="2453025"/>
          </a:xfrm>
          <a:prstGeom prst="rect">
            <a:avLst/>
          </a:prstGeom>
          <a:noFill/>
          <a:ln>
            <a:noFill/>
          </a:ln>
        </p:spPr>
        <p:txBody>
          <a:bodyPr spcFirstLastPara="1" wrap="square" lIns="91425" tIns="91425" rIns="91425" bIns="91425" anchor="t" anchorCtr="0">
            <a:noAutofit/>
          </a:bodyPr>
          <a:lstStyle/>
          <a:p>
            <a:pPr lvl="0"/>
            <a:r>
              <a:rPr lang="en-US" sz="1600" dirty="0">
                <a:solidFill>
                  <a:schemeClr val="bg1"/>
                </a:solidFill>
              </a:rPr>
              <a:t>For the two highly correlated variables, remove either one variable and keep the other variable.</a:t>
            </a:r>
          </a:p>
        </p:txBody>
      </p:sp>
    </p:spTree>
    <p:extLst>
      <p:ext uri="{BB962C8B-B14F-4D97-AF65-F5344CB8AC3E}">
        <p14:creationId xmlns:p14="http://schemas.microsoft.com/office/powerpoint/2010/main" val="257079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 dirty="0"/>
              <a:t>Exploratory Data Analysis</a:t>
            </a:r>
            <a:endParaRPr dirty="0"/>
          </a:p>
        </p:txBody>
      </p:sp>
      <p:sp>
        <p:nvSpPr>
          <p:cNvPr id="715" name="Google Shape;715;p34"/>
          <p:cNvSpPr txBox="1"/>
          <p:nvPr/>
        </p:nvSpPr>
        <p:spPr>
          <a:xfrm>
            <a:off x="5124893" y="1884250"/>
            <a:ext cx="3388194" cy="245302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smtClean="0">
                <a:solidFill>
                  <a:schemeClr val="lt1"/>
                </a:solidFill>
                <a:latin typeface="Share Tech"/>
                <a:ea typeface="Share Tech"/>
                <a:cs typeface="Share Tech"/>
                <a:sym typeface="Share Tech"/>
              </a:rPr>
              <a:t>After selecting the most important features and drop the multicollinearity features, we can still find some null values in ‘LotFrontage’ column, we will replace the null value with the mean value. </a:t>
            </a:r>
            <a:endParaRPr sz="2000" dirty="0">
              <a:solidFill>
                <a:schemeClr val="lt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38" y="1181180"/>
            <a:ext cx="3620005" cy="3610479"/>
          </a:xfrm>
          <a:prstGeom prst="rect">
            <a:avLst/>
          </a:prstGeom>
        </p:spPr>
      </p:pic>
      <p:sp>
        <p:nvSpPr>
          <p:cNvPr id="8" name="Google Shape;715;p34"/>
          <p:cNvSpPr txBox="1"/>
          <p:nvPr/>
        </p:nvSpPr>
        <p:spPr>
          <a:xfrm>
            <a:off x="5124893" y="989475"/>
            <a:ext cx="2977116"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smtClean="0">
                <a:solidFill>
                  <a:schemeClr val="bg1"/>
                </a:solidFill>
              </a:rPr>
              <a:t>Replacing null value </a:t>
            </a:r>
            <a:r>
              <a:rPr lang="en-US" sz="1600" dirty="0" smtClean="0">
                <a:solidFill>
                  <a:schemeClr val="bg1"/>
                </a:solidFill>
              </a:rPr>
              <a:t>:</a:t>
            </a:r>
            <a:endParaRPr sz="1600" dirty="0">
              <a:solidFill>
                <a:schemeClr val="bg1"/>
              </a:solidFill>
              <a:latin typeface="Share Tech"/>
              <a:ea typeface="Share Tech"/>
              <a:cs typeface="Share Tech"/>
              <a:sym typeface="Share Tech"/>
            </a:endParaRPr>
          </a:p>
        </p:txBody>
      </p:sp>
    </p:spTree>
    <p:extLst>
      <p:ext uri="{BB962C8B-B14F-4D97-AF65-F5344CB8AC3E}">
        <p14:creationId xmlns:p14="http://schemas.microsoft.com/office/powerpoint/2010/main" val="367402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 dirty="0" smtClean="0"/>
              <a:t>Preprocessing Data</a:t>
            </a:r>
            <a:endParaRPr dirty="0"/>
          </a:p>
        </p:txBody>
      </p:sp>
      <p:sp>
        <p:nvSpPr>
          <p:cNvPr id="715" name="Google Shape;715;p34"/>
          <p:cNvSpPr txBox="1"/>
          <p:nvPr/>
        </p:nvSpPr>
        <p:spPr>
          <a:xfrm>
            <a:off x="3838352" y="1288826"/>
            <a:ext cx="4082903" cy="2453025"/>
          </a:xfrm>
          <a:prstGeom prst="rect">
            <a:avLst/>
          </a:prstGeom>
          <a:noFill/>
          <a:ln>
            <a:noFill/>
          </a:ln>
        </p:spPr>
        <p:txBody>
          <a:bodyPr spcFirstLastPara="1" wrap="square" lIns="91425" tIns="91425" rIns="91425" bIns="91425" anchor="t" anchorCtr="0">
            <a:noAutofit/>
          </a:bodyPr>
          <a:lstStyle/>
          <a:p>
            <a:pPr lvl="0"/>
            <a:r>
              <a:rPr lang="en-US" sz="2000" dirty="0" smtClean="0">
                <a:solidFill>
                  <a:schemeClr val="bg1"/>
                </a:solidFill>
              </a:rPr>
              <a:t>An </a:t>
            </a:r>
            <a:r>
              <a:rPr lang="en-US" sz="2000" dirty="0">
                <a:solidFill>
                  <a:schemeClr val="bg1"/>
                </a:solidFill>
              </a:rPr>
              <a:t>outlier is a data point that differs significantly from other observations. An outlier may be due to variability in the measurement or it may indicate experimental error; the latter are sometimes excluded from the data set. An outlier can cause serious problems in statistical analyses.</a:t>
            </a:r>
            <a:endParaRPr sz="20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1321517" y="2127159"/>
            <a:ext cx="2977116"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smtClean="0">
                <a:solidFill>
                  <a:schemeClr val="bg1"/>
                </a:solidFill>
              </a:rPr>
              <a:t>Outliers</a:t>
            </a:r>
            <a:r>
              <a:rPr lang="en-US" sz="1600" dirty="0" smtClean="0">
                <a:solidFill>
                  <a:schemeClr val="bg1"/>
                </a:solidFill>
              </a:rPr>
              <a:t>:</a:t>
            </a:r>
            <a:endParaRPr sz="1600" dirty="0">
              <a:solidFill>
                <a:schemeClr val="bg1"/>
              </a:solidFill>
              <a:latin typeface="Share Tech"/>
              <a:ea typeface="Share Tech"/>
              <a:cs typeface="Share Tech"/>
              <a:sym typeface="Share Tech"/>
            </a:endParaRPr>
          </a:p>
        </p:txBody>
      </p:sp>
    </p:spTree>
    <p:extLst>
      <p:ext uri="{BB962C8B-B14F-4D97-AF65-F5344CB8AC3E}">
        <p14:creationId xmlns:p14="http://schemas.microsoft.com/office/powerpoint/2010/main" val="386316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 dirty="0" smtClean="0"/>
              <a:t>Preprocessing Data</a:t>
            </a:r>
            <a:endParaRPr dirty="0"/>
          </a:p>
        </p:txBody>
      </p:sp>
      <p:sp>
        <p:nvSpPr>
          <p:cNvPr id="715" name="Google Shape;715;p34"/>
          <p:cNvSpPr txBox="1"/>
          <p:nvPr/>
        </p:nvSpPr>
        <p:spPr>
          <a:xfrm>
            <a:off x="5209953" y="2362269"/>
            <a:ext cx="3388194" cy="2453025"/>
          </a:xfrm>
          <a:prstGeom prst="rect">
            <a:avLst/>
          </a:prstGeom>
          <a:noFill/>
          <a:ln>
            <a:noFill/>
          </a:ln>
        </p:spPr>
        <p:txBody>
          <a:bodyPr spcFirstLastPara="1" wrap="square" lIns="91425" tIns="91425" rIns="91425" bIns="91425" anchor="t" anchorCtr="0">
            <a:noAutofit/>
          </a:bodyPr>
          <a:lstStyle/>
          <a:p>
            <a:pPr lvl="0"/>
            <a:r>
              <a:rPr lang="en-US" sz="1600" dirty="0">
                <a:solidFill>
                  <a:schemeClr val="bg1"/>
                </a:solidFill>
              </a:rPr>
              <a:t>Data point that falls outside of 3 standard deviations</a:t>
            </a:r>
            <a:r>
              <a:rPr lang="en-US" sz="1600" dirty="0" smtClean="0">
                <a:solidFill>
                  <a:schemeClr val="bg1"/>
                </a:solidFill>
              </a:rPr>
              <a:t>. From the boxplot, we can see there are some outliers existing in the feature column. We will replace the outliers with the mean value in the feature column.</a:t>
            </a:r>
            <a:endParaRPr sz="16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5209953" y="883150"/>
            <a:ext cx="2977116" cy="1264628"/>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a:solidFill>
                  <a:schemeClr val="bg1"/>
                </a:solidFill>
              </a:rPr>
              <a:t>The most common way to identify an outlier are</a:t>
            </a:r>
            <a:r>
              <a:rPr lang="en-US" sz="2000" dirty="0"/>
              <a:t>:</a:t>
            </a:r>
            <a:r>
              <a:rPr lang="en-US" sz="1600" dirty="0" smtClean="0">
                <a:solidFill>
                  <a:schemeClr val="bg1"/>
                </a:solidFill>
              </a:rPr>
              <a:t>:</a:t>
            </a:r>
            <a:endParaRPr sz="1600" dirty="0">
              <a:solidFill>
                <a:schemeClr val="bg1"/>
              </a:solidFill>
              <a:latin typeface="Share Tech"/>
              <a:ea typeface="Share Tech"/>
              <a:cs typeface="Share Tech"/>
              <a:sym typeface="Share Tech"/>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80" y="1012582"/>
            <a:ext cx="4747082" cy="4058979"/>
          </a:xfrm>
          <a:prstGeom prst="rect">
            <a:avLst/>
          </a:prstGeom>
        </p:spPr>
      </p:pic>
    </p:spTree>
    <p:extLst>
      <p:ext uri="{BB962C8B-B14F-4D97-AF65-F5344CB8AC3E}">
        <p14:creationId xmlns:p14="http://schemas.microsoft.com/office/powerpoint/2010/main" val="283740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 dirty="0" smtClean="0"/>
              <a:t>Preprocessing Data</a:t>
            </a:r>
            <a:endParaRPr dirty="0"/>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5486400" y="1499839"/>
            <a:ext cx="2977116" cy="1264628"/>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smtClean="0">
                <a:solidFill>
                  <a:schemeClr val="bg1"/>
                </a:solidFill>
              </a:rPr>
              <a:t>Outliers are replaced by the mean value of feature column. </a:t>
            </a:r>
            <a:endParaRPr sz="1600" dirty="0">
              <a:solidFill>
                <a:schemeClr val="bg1"/>
              </a:solidFill>
              <a:latin typeface="Share Tech"/>
              <a:ea typeface="Share Tech"/>
              <a:cs typeface="Share Tech"/>
              <a:sym typeface="Share Tech"/>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25" y="1271355"/>
            <a:ext cx="4579501" cy="2407510"/>
          </a:xfrm>
          <a:prstGeom prst="rect">
            <a:avLst/>
          </a:prstGeom>
        </p:spPr>
      </p:pic>
    </p:spTree>
    <p:extLst>
      <p:ext uri="{BB962C8B-B14F-4D97-AF65-F5344CB8AC3E}">
        <p14:creationId xmlns:p14="http://schemas.microsoft.com/office/powerpoint/2010/main" val="77471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 dirty="0" smtClean="0"/>
              <a:t>Preprocessing Data</a:t>
            </a:r>
            <a:endParaRPr dirty="0"/>
          </a:p>
        </p:txBody>
      </p:sp>
      <p:sp>
        <p:nvSpPr>
          <p:cNvPr id="715" name="Google Shape;715;p34"/>
          <p:cNvSpPr txBox="1"/>
          <p:nvPr/>
        </p:nvSpPr>
        <p:spPr>
          <a:xfrm>
            <a:off x="3838352" y="1288826"/>
            <a:ext cx="4082903" cy="2453025"/>
          </a:xfrm>
          <a:prstGeom prst="rect">
            <a:avLst/>
          </a:prstGeom>
          <a:noFill/>
          <a:ln>
            <a:noFill/>
          </a:ln>
        </p:spPr>
        <p:txBody>
          <a:bodyPr spcFirstLastPara="1" wrap="square" lIns="91425" tIns="91425" rIns="91425" bIns="91425" anchor="t" anchorCtr="0">
            <a:noAutofit/>
          </a:bodyPr>
          <a:lstStyle/>
          <a:p>
            <a:pPr lvl="0"/>
            <a:r>
              <a:rPr lang="en-US" sz="2000" dirty="0">
                <a:solidFill>
                  <a:schemeClr val="bg1"/>
                </a:solidFill>
              </a:rPr>
              <a:t>Normalization is a technique often applied as part of data preparation for machine learning. The goal of normalization is to change the values of numeric columns in the dataset to use a common scale, without distorting differences in the ranges of values or losing information.</a:t>
            </a:r>
            <a:endParaRPr sz="20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1321517" y="2127159"/>
            <a:ext cx="2977116"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smtClean="0">
                <a:solidFill>
                  <a:schemeClr val="bg1"/>
                </a:solidFill>
              </a:rPr>
              <a:t>Normalization</a:t>
            </a:r>
            <a:r>
              <a:rPr lang="en-US" sz="1600" dirty="0" smtClean="0">
                <a:solidFill>
                  <a:schemeClr val="bg1"/>
                </a:solidFill>
              </a:rPr>
              <a:t>:</a:t>
            </a:r>
            <a:endParaRPr sz="1600" dirty="0">
              <a:solidFill>
                <a:schemeClr val="bg1"/>
              </a:solidFill>
              <a:latin typeface="Share Tech"/>
              <a:ea typeface="Share Tech"/>
              <a:cs typeface="Share Tech"/>
              <a:sym typeface="Share Tech"/>
            </a:endParaRPr>
          </a:p>
        </p:txBody>
      </p:sp>
    </p:spTree>
    <p:extLst>
      <p:ext uri="{BB962C8B-B14F-4D97-AF65-F5344CB8AC3E}">
        <p14:creationId xmlns:p14="http://schemas.microsoft.com/office/powerpoint/2010/main" val="74904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alpha val="41000"/>
          </a:schemeClr>
        </a:solidFill>
        <a:effectLst/>
      </p:bgPr>
    </p:bg>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61355" y="427999"/>
            <a:ext cx="4727700" cy="577800"/>
          </a:xfrm>
          <a:prstGeom prst="rect">
            <a:avLst/>
          </a:prstGeom>
        </p:spPr>
        <p:txBody>
          <a:bodyPr spcFirstLastPara="1" wrap="square" lIns="91425" tIns="91425" rIns="91425" bIns="91425" anchor="b" anchorCtr="0">
            <a:noAutofit/>
          </a:bodyPr>
          <a:lstStyle/>
          <a:p>
            <a:pPr lvl="0"/>
            <a:r>
              <a:rPr lang="en" dirty="0">
                <a:solidFill>
                  <a:schemeClr val="bg2"/>
                </a:solidFill>
              </a:rPr>
              <a:t>Preprocessing Data</a:t>
            </a:r>
            <a:endParaRPr dirty="0">
              <a:solidFill>
                <a:schemeClr val="bg2"/>
              </a:solidFill>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1282100" y="998318"/>
            <a:ext cx="2964189" cy="809248"/>
          </a:xfrm>
          <a:prstGeom prst="rect">
            <a:avLst/>
          </a:prstGeom>
          <a:noFill/>
          <a:ln>
            <a:noFill/>
          </a:ln>
        </p:spPr>
        <p:txBody>
          <a:bodyPr spcFirstLastPara="1" wrap="square" lIns="91425" tIns="91425" rIns="91425" bIns="91425" anchor="t" anchorCtr="0">
            <a:noAutofit/>
          </a:bodyPr>
          <a:lstStyle/>
          <a:p>
            <a:pPr lvl="0">
              <a:lnSpc>
                <a:spcPct val="200000"/>
              </a:lnSpc>
            </a:pPr>
            <a:r>
              <a:rPr lang="en-US" sz="1600" dirty="0" smtClean="0">
                <a:solidFill>
                  <a:schemeClr val="bg2"/>
                </a:solidFill>
              </a:rPr>
              <a:t>Before normalization:</a:t>
            </a:r>
            <a:endParaRPr sz="1600" dirty="0">
              <a:solidFill>
                <a:schemeClr val="bg2"/>
              </a:solidFill>
              <a:latin typeface="Share Tech"/>
              <a:ea typeface="Share Tech"/>
              <a:cs typeface="Share Tech"/>
              <a:sym typeface="Share Tech"/>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263" y="1542674"/>
            <a:ext cx="3793442" cy="33281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963" y="1402942"/>
            <a:ext cx="3976577" cy="3467890"/>
          </a:xfrm>
          <a:prstGeom prst="rect">
            <a:avLst/>
          </a:prstGeom>
        </p:spPr>
      </p:pic>
      <p:sp>
        <p:nvSpPr>
          <p:cNvPr id="12" name="Google Shape;715;p34"/>
          <p:cNvSpPr txBox="1"/>
          <p:nvPr/>
        </p:nvSpPr>
        <p:spPr>
          <a:xfrm>
            <a:off x="5389055" y="998318"/>
            <a:ext cx="2977116"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1600" dirty="0" smtClean="0">
                <a:solidFill>
                  <a:schemeClr val="bg2"/>
                </a:solidFill>
              </a:rPr>
              <a:t>After normalization:</a:t>
            </a:r>
            <a:endParaRPr sz="1600" dirty="0">
              <a:solidFill>
                <a:schemeClr val="bg2"/>
              </a:solidFill>
              <a:latin typeface="Share Tech"/>
              <a:ea typeface="Share Tech"/>
              <a:cs typeface="Share Tech"/>
              <a:sym typeface="Share Tech"/>
            </a:endParaRPr>
          </a:p>
        </p:txBody>
      </p:sp>
    </p:spTree>
    <p:extLst>
      <p:ext uri="{BB962C8B-B14F-4D97-AF65-F5344CB8AC3E}">
        <p14:creationId xmlns:p14="http://schemas.microsoft.com/office/powerpoint/2010/main" val="387782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TARGET</a:t>
            </a:r>
            <a:endParaRPr/>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 </a:t>
            </a:r>
            <a:endParaRPr dirty="0"/>
          </a:p>
        </p:txBody>
      </p:sp>
      <p:sp>
        <p:nvSpPr>
          <p:cNvPr id="715" name="Google Shape;715;p34"/>
          <p:cNvSpPr txBox="1"/>
          <p:nvPr/>
        </p:nvSpPr>
        <p:spPr>
          <a:xfrm>
            <a:off x="960737" y="1561670"/>
            <a:ext cx="2340132"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1600" dirty="0" smtClean="0">
                <a:solidFill>
                  <a:schemeClr val="bg1"/>
                </a:solidFill>
              </a:rPr>
              <a:t>Model Score:</a:t>
            </a:r>
            <a:endParaRPr sz="16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3898867" y="1561670"/>
            <a:ext cx="4458324" cy="2404274"/>
          </a:xfrm>
          <a:prstGeom prst="rect">
            <a:avLst/>
          </a:prstGeom>
          <a:noFill/>
          <a:ln>
            <a:noFill/>
          </a:ln>
        </p:spPr>
        <p:txBody>
          <a:bodyPr spcFirstLastPara="1" wrap="square" lIns="91425" tIns="91425" rIns="91425" bIns="91425" anchor="t" anchorCtr="0">
            <a:noAutofit/>
          </a:bodyPr>
          <a:lstStyle/>
          <a:p>
            <a:r>
              <a:rPr lang="en-US" sz="2400" dirty="0">
                <a:solidFill>
                  <a:schemeClr val="bg1"/>
                </a:solidFill>
              </a:rPr>
              <a:t>Linear Regression</a:t>
            </a:r>
          </a:p>
          <a:p>
            <a:r>
              <a:rPr lang="en-US" sz="2400" dirty="0">
                <a:solidFill>
                  <a:schemeClr val="bg1"/>
                </a:solidFill>
              </a:rPr>
              <a:t>Decision Tree</a:t>
            </a:r>
          </a:p>
          <a:p>
            <a:r>
              <a:rPr lang="en-US" sz="2400" dirty="0">
                <a:solidFill>
                  <a:schemeClr val="bg1"/>
                </a:solidFill>
              </a:rPr>
              <a:t>Random Forest</a:t>
            </a:r>
          </a:p>
          <a:p>
            <a:r>
              <a:rPr lang="en-US" sz="2400" dirty="0" smtClean="0">
                <a:solidFill>
                  <a:schemeClr val="bg1"/>
                </a:solidFill>
              </a:rPr>
              <a:t>KNN - </a:t>
            </a:r>
            <a:r>
              <a:rPr lang="en-US" sz="2400" dirty="0">
                <a:solidFill>
                  <a:schemeClr val="bg1"/>
                </a:solidFill>
              </a:rPr>
              <a:t>k-nearest neighbors</a:t>
            </a:r>
          </a:p>
          <a:p>
            <a:r>
              <a:rPr lang="en-US" sz="2400" dirty="0" smtClean="0">
                <a:solidFill>
                  <a:schemeClr val="bg1"/>
                </a:solidFill>
              </a:rPr>
              <a:t>SVM - </a:t>
            </a:r>
            <a:r>
              <a:rPr lang="en-US" sz="2400" dirty="0">
                <a:solidFill>
                  <a:schemeClr val="bg1"/>
                </a:solidFill>
              </a:rPr>
              <a:t>Support vector machine</a:t>
            </a:r>
          </a:p>
        </p:txBody>
      </p:sp>
    </p:spTree>
    <p:extLst>
      <p:ext uri="{BB962C8B-B14F-4D97-AF65-F5344CB8AC3E}">
        <p14:creationId xmlns:p14="http://schemas.microsoft.com/office/powerpoint/2010/main" val="403858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 </a:t>
            </a:r>
            <a:endParaRPr dirty="0"/>
          </a:p>
        </p:txBody>
      </p:sp>
      <p:sp>
        <p:nvSpPr>
          <p:cNvPr id="715" name="Google Shape;715;p34"/>
          <p:cNvSpPr txBox="1"/>
          <p:nvPr/>
        </p:nvSpPr>
        <p:spPr>
          <a:xfrm>
            <a:off x="960737" y="1561670"/>
            <a:ext cx="2340132"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1600" dirty="0" smtClean="0">
                <a:solidFill>
                  <a:schemeClr val="bg1"/>
                </a:solidFill>
              </a:rPr>
              <a:t>5 regression models chosen for evaluating the dataset.</a:t>
            </a:r>
            <a:endParaRPr sz="16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626" y="1022112"/>
            <a:ext cx="2803193" cy="3534461"/>
          </a:xfrm>
          <a:prstGeom prst="rect">
            <a:avLst/>
          </a:prstGeom>
        </p:spPr>
      </p:pic>
    </p:spTree>
    <p:extLst>
      <p:ext uri="{BB962C8B-B14F-4D97-AF65-F5344CB8AC3E}">
        <p14:creationId xmlns:p14="http://schemas.microsoft.com/office/powerpoint/2010/main" val="196895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 </a:t>
            </a:r>
            <a:endParaRPr dirty="0"/>
          </a:p>
        </p:txBody>
      </p:sp>
      <p:sp>
        <p:nvSpPr>
          <p:cNvPr id="715" name="Google Shape;715;p34"/>
          <p:cNvSpPr txBox="1"/>
          <p:nvPr/>
        </p:nvSpPr>
        <p:spPr>
          <a:xfrm>
            <a:off x="769350" y="989475"/>
            <a:ext cx="7938714"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dirty="0">
                <a:solidFill>
                  <a:schemeClr val="bg1"/>
                </a:solidFill>
              </a:rPr>
              <a:t>I choose RMSE as the accuracy metric, mean absolute error(MAE) and R square because they can give us a better picture which algorithm performs better. The RMSE is useful when large errors are undesirable. The smaller the RMSE, the more accurate the prediction because the RMSE takes the square root of the residual errors of the line of best fit. MAE measures the average magnitude of the errors in a set of predictions, without considering their direction. It’s the average over the test sample of the absolute differences between prediction and actual observation where all individual differences have equal weight. The r-squared value provides an estimate of the strength of the relationship between the independent variables in the model and the dependent variable. The model performs better, the r square is closer to 1.</a:t>
            </a:r>
            <a:endParaRPr dirty="0">
              <a:solidFill>
                <a:schemeClr val="bg1"/>
              </a:solidFill>
              <a:latin typeface="Share Tech"/>
              <a:ea typeface="Share Tech"/>
              <a:cs typeface="Share Tech"/>
              <a:sym typeface="Share Tech"/>
            </a:endParaRPr>
          </a:p>
        </p:txBody>
      </p:sp>
    </p:spTree>
    <p:extLst>
      <p:ext uri="{BB962C8B-B14F-4D97-AF65-F5344CB8AC3E}">
        <p14:creationId xmlns:p14="http://schemas.microsoft.com/office/powerpoint/2010/main" val="1856646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 </a:t>
            </a:r>
            <a:endParaRPr dirty="0"/>
          </a:p>
        </p:txBody>
      </p:sp>
      <p:sp>
        <p:nvSpPr>
          <p:cNvPr id="715" name="Google Shape;715;p34"/>
          <p:cNvSpPr txBox="1"/>
          <p:nvPr/>
        </p:nvSpPr>
        <p:spPr>
          <a:xfrm>
            <a:off x="950104" y="1710526"/>
            <a:ext cx="2675598"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800" dirty="0" smtClean="0">
                <a:solidFill>
                  <a:schemeClr val="bg1"/>
                </a:solidFill>
              </a:rPr>
              <a:t>Model Winner:</a:t>
            </a:r>
            <a:endParaRPr sz="28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4409230" y="1710526"/>
            <a:ext cx="4458324" cy="2404274"/>
          </a:xfrm>
          <a:prstGeom prst="rect">
            <a:avLst/>
          </a:prstGeom>
          <a:noFill/>
          <a:ln>
            <a:noFill/>
          </a:ln>
        </p:spPr>
        <p:txBody>
          <a:bodyPr spcFirstLastPara="1" wrap="square" lIns="91425" tIns="91425" rIns="91425" bIns="91425" anchor="t" anchorCtr="0">
            <a:noAutofit/>
          </a:bodyPr>
          <a:lstStyle/>
          <a:p>
            <a:r>
              <a:rPr lang="en-US" sz="2400" dirty="0" smtClean="0">
                <a:solidFill>
                  <a:schemeClr val="bg1"/>
                </a:solidFill>
              </a:rPr>
              <a:t>Decision Tree</a:t>
            </a:r>
          </a:p>
          <a:p>
            <a:r>
              <a:rPr lang="en-US" sz="2400" dirty="0" smtClean="0">
                <a:solidFill>
                  <a:schemeClr val="bg1"/>
                </a:solidFill>
              </a:rPr>
              <a:t>&amp;</a:t>
            </a:r>
            <a:endParaRPr lang="en-US" sz="2400" dirty="0">
              <a:solidFill>
                <a:schemeClr val="bg1"/>
              </a:solidFill>
            </a:endParaRPr>
          </a:p>
          <a:p>
            <a:r>
              <a:rPr lang="en-US" sz="2400" dirty="0">
                <a:solidFill>
                  <a:schemeClr val="bg1"/>
                </a:solidFill>
              </a:rPr>
              <a:t>Random </a:t>
            </a:r>
            <a:r>
              <a:rPr lang="en-US" sz="2400" dirty="0" smtClean="0">
                <a:solidFill>
                  <a:schemeClr val="bg1"/>
                </a:solidFill>
              </a:rPr>
              <a:t>Forest</a:t>
            </a:r>
            <a:endParaRPr lang="en-US" sz="2400" dirty="0">
              <a:solidFill>
                <a:schemeClr val="bg1"/>
              </a:solidFill>
            </a:endParaRPr>
          </a:p>
        </p:txBody>
      </p:sp>
    </p:spTree>
    <p:extLst>
      <p:ext uri="{BB962C8B-B14F-4D97-AF65-F5344CB8AC3E}">
        <p14:creationId xmlns:p14="http://schemas.microsoft.com/office/powerpoint/2010/main" val="95368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 </a:t>
            </a:r>
            <a:r>
              <a:rPr lang="en" dirty="0" smtClean="0"/>
              <a:t>– Further Analysis</a:t>
            </a:r>
            <a:endParaRPr dirty="0"/>
          </a:p>
        </p:txBody>
      </p:sp>
      <p:sp>
        <p:nvSpPr>
          <p:cNvPr id="715" name="Google Shape;715;p34"/>
          <p:cNvSpPr txBox="1"/>
          <p:nvPr/>
        </p:nvSpPr>
        <p:spPr>
          <a:xfrm>
            <a:off x="918206" y="1710526"/>
            <a:ext cx="2675598"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800" dirty="0" smtClean="0">
                <a:solidFill>
                  <a:schemeClr val="bg1"/>
                </a:solidFill>
              </a:rPr>
              <a:t>Decision Tree:</a:t>
            </a:r>
            <a:endParaRPr sz="28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4409230" y="1710526"/>
            <a:ext cx="4458324" cy="2404274"/>
          </a:xfrm>
          <a:prstGeom prst="rect">
            <a:avLst/>
          </a:prstGeom>
          <a:noFill/>
          <a:ln>
            <a:noFill/>
          </a:ln>
        </p:spPr>
        <p:txBody>
          <a:bodyPr spcFirstLastPara="1" wrap="square" lIns="91425" tIns="91425" rIns="91425" bIns="91425" anchor="t" anchorCtr="0">
            <a:noAutofit/>
          </a:bodyPr>
          <a:lstStyle/>
          <a:p>
            <a:r>
              <a:rPr lang="en-US" sz="2400" dirty="0" smtClean="0">
                <a:solidFill>
                  <a:schemeClr val="bg1"/>
                </a:solidFill>
              </a:rPr>
              <a:t>Mean absolute error: 0.16 dollars</a:t>
            </a:r>
          </a:p>
          <a:p>
            <a:endParaRPr lang="en-US" sz="2400" dirty="0" smtClean="0">
              <a:solidFill>
                <a:schemeClr val="bg1"/>
              </a:solidFill>
            </a:endParaRPr>
          </a:p>
          <a:p>
            <a:r>
              <a:rPr lang="en-US" sz="2400" dirty="0" smtClean="0">
                <a:solidFill>
                  <a:schemeClr val="bg1"/>
                </a:solidFill>
              </a:rPr>
              <a:t>Accuracy: 98.68%</a:t>
            </a:r>
            <a:endParaRPr lang="en-US" sz="2400" dirty="0">
              <a:solidFill>
                <a:schemeClr val="bg1"/>
              </a:solidFill>
            </a:endParaRPr>
          </a:p>
        </p:txBody>
      </p:sp>
    </p:spTree>
    <p:extLst>
      <p:ext uri="{BB962C8B-B14F-4D97-AF65-F5344CB8AC3E}">
        <p14:creationId xmlns:p14="http://schemas.microsoft.com/office/powerpoint/2010/main" val="75556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 </a:t>
            </a:r>
            <a:r>
              <a:rPr lang="en" dirty="0" smtClean="0"/>
              <a:t>– Further Analysis</a:t>
            </a:r>
            <a:endParaRPr dirty="0"/>
          </a:p>
        </p:txBody>
      </p:sp>
      <p:sp>
        <p:nvSpPr>
          <p:cNvPr id="715" name="Google Shape;715;p34"/>
          <p:cNvSpPr txBox="1"/>
          <p:nvPr/>
        </p:nvSpPr>
        <p:spPr>
          <a:xfrm>
            <a:off x="618824" y="989475"/>
            <a:ext cx="2675598"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800" dirty="0" smtClean="0">
                <a:solidFill>
                  <a:schemeClr val="bg1"/>
                </a:solidFill>
              </a:rPr>
              <a:t>Decision Tree:</a:t>
            </a:r>
            <a:endParaRPr sz="28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323030" y="2479228"/>
            <a:ext cx="4458324" cy="479781"/>
          </a:xfrm>
          <a:prstGeom prst="rect">
            <a:avLst/>
          </a:prstGeom>
          <a:noFill/>
          <a:ln>
            <a:noFill/>
          </a:ln>
        </p:spPr>
        <p:txBody>
          <a:bodyPr spcFirstLastPara="1" wrap="square" lIns="91425" tIns="91425" rIns="91425" bIns="91425" anchor="t" anchorCtr="0">
            <a:noAutofit/>
          </a:bodyPr>
          <a:lstStyle/>
          <a:p>
            <a:r>
              <a:rPr lang="en-US" sz="2400" dirty="0" smtClean="0">
                <a:solidFill>
                  <a:schemeClr val="bg1"/>
                </a:solidFill>
              </a:rPr>
              <a:t>Feature Importance:</a:t>
            </a:r>
            <a:endParaRPr lang="en-US" sz="24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422" y="1122896"/>
            <a:ext cx="5551165" cy="3821243"/>
          </a:xfrm>
          <a:prstGeom prst="rect">
            <a:avLst/>
          </a:prstGeom>
        </p:spPr>
      </p:pic>
    </p:spTree>
    <p:extLst>
      <p:ext uri="{BB962C8B-B14F-4D97-AF65-F5344CB8AC3E}">
        <p14:creationId xmlns:p14="http://schemas.microsoft.com/office/powerpoint/2010/main" val="2947833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 </a:t>
            </a:r>
            <a:r>
              <a:rPr lang="en" dirty="0" smtClean="0"/>
              <a:t>– Further Analysis</a:t>
            </a:r>
            <a:endParaRPr dirty="0"/>
          </a:p>
        </p:txBody>
      </p:sp>
      <p:sp>
        <p:nvSpPr>
          <p:cNvPr id="715" name="Google Shape;715;p34"/>
          <p:cNvSpPr txBox="1"/>
          <p:nvPr/>
        </p:nvSpPr>
        <p:spPr>
          <a:xfrm>
            <a:off x="918206" y="1710526"/>
            <a:ext cx="2675598"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800" dirty="0" smtClean="0">
                <a:solidFill>
                  <a:schemeClr val="bg1"/>
                </a:solidFill>
              </a:rPr>
              <a:t>Random Forest:</a:t>
            </a:r>
            <a:endParaRPr sz="28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4409230" y="1710526"/>
            <a:ext cx="4458324" cy="2404274"/>
          </a:xfrm>
          <a:prstGeom prst="rect">
            <a:avLst/>
          </a:prstGeom>
          <a:noFill/>
          <a:ln>
            <a:noFill/>
          </a:ln>
        </p:spPr>
        <p:txBody>
          <a:bodyPr spcFirstLastPara="1" wrap="square" lIns="91425" tIns="91425" rIns="91425" bIns="91425" anchor="t" anchorCtr="0">
            <a:noAutofit/>
          </a:bodyPr>
          <a:lstStyle/>
          <a:p>
            <a:r>
              <a:rPr lang="en-US" sz="2400" dirty="0" smtClean="0">
                <a:solidFill>
                  <a:schemeClr val="bg1"/>
                </a:solidFill>
              </a:rPr>
              <a:t>Mean absolute error: 0.11 dollars</a:t>
            </a:r>
          </a:p>
          <a:p>
            <a:endParaRPr lang="en-US" sz="2400" dirty="0" smtClean="0">
              <a:solidFill>
                <a:schemeClr val="bg1"/>
              </a:solidFill>
            </a:endParaRPr>
          </a:p>
          <a:p>
            <a:r>
              <a:rPr lang="en-US" sz="2400" dirty="0" smtClean="0">
                <a:solidFill>
                  <a:schemeClr val="bg1"/>
                </a:solidFill>
              </a:rPr>
              <a:t>Accuracy: 99.1%</a:t>
            </a:r>
            <a:endParaRPr lang="en-US" sz="2400" dirty="0">
              <a:solidFill>
                <a:schemeClr val="bg1"/>
              </a:solidFill>
            </a:endParaRPr>
          </a:p>
        </p:txBody>
      </p:sp>
    </p:spTree>
    <p:extLst>
      <p:ext uri="{BB962C8B-B14F-4D97-AF65-F5344CB8AC3E}">
        <p14:creationId xmlns:p14="http://schemas.microsoft.com/office/powerpoint/2010/main" val="2671123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 </a:t>
            </a:r>
            <a:r>
              <a:rPr lang="en" dirty="0" smtClean="0"/>
              <a:t>– Further Analysis</a:t>
            </a:r>
            <a:endParaRPr dirty="0"/>
          </a:p>
        </p:txBody>
      </p:sp>
      <p:sp>
        <p:nvSpPr>
          <p:cNvPr id="715" name="Google Shape;715;p34"/>
          <p:cNvSpPr txBox="1"/>
          <p:nvPr/>
        </p:nvSpPr>
        <p:spPr>
          <a:xfrm>
            <a:off x="618824" y="989475"/>
            <a:ext cx="2675598"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800" dirty="0" smtClean="0">
                <a:solidFill>
                  <a:schemeClr val="bg1"/>
                </a:solidFill>
              </a:rPr>
              <a:t>Random Forest:</a:t>
            </a:r>
            <a:endParaRPr sz="28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5;p34"/>
          <p:cNvSpPr txBox="1"/>
          <p:nvPr/>
        </p:nvSpPr>
        <p:spPr>
          <a:xfrm>
            <a:off x="195439" y="3133636"/>
            <a:ext cx="4458324" cy="479781"/>
          </a:xfrm>
          <a:prstGeom prst="rect">
            <a:avLst/>
          </a:prstGeom>
          <a:noFill/>
          <a:ln>
            <a:noFill/>
          </a:ln>
        </p:spPr>
        <p:txBody>
          <a:bodyPr spcFirstLastPara="1" wrap="square" lIns="91425" tIns="91425" rIns="91425" bIns="91425" anchor="t" anchorCtr="0">
            <a:noAutofit/>
          </a:bodyPr>
          <a:lstStyle/>
          <a:p>
            <a:r>
              <a:rPr lang="en-US" sz="2400" dirty="0" smtClean="0">
                <a:solidFill>
                  <a:schemeClr val="bg1"/>
                </a:solidFill>
              </a:rPr>
              <a:t>Feature Importance:</a:t>
            </a:r>
            <a:endParaRPr lang="en-US" sz="24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329" y="989475"/>
            <a:ext cx="5551165" cy="3965297"/>
          </a:xfrm>
          <a:prstGeom prst="rect">
            <a:avLst/>
          </a:prstGeom>
        </p:spPr>
      </p:pic>
    </p:spTree>
    <p:extLst>
      <p:ext uri="{BB962C8B-B14F-4D97-AF65-F5344CB8AC3E}">
        <p14:creationId xmlns:p14="http://schemas.microsoft.com/office/powerpoint/2010/main" val="1667813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Exam Model – 5 Fold Cross Validation</a:t>
            </a:r>
            <a:endParaRPr dirty="0"/>
          </a:p>
        </p:txBody>
      </p:sp>
      <p:sp>
        <p:nvSpPr>
          <p:cNvPr id="715" name="Google Shape;715;p34"/>
          <p:cNvSpPr txBox="1"/>
          <p:nvPr/>
        </p:nvSpPr>
        <p:spPr>
          <a:xfrm>
            <a:off x="875677" y="1561670"/>
            <a:ext cx="2340132" cy="1489753"/>
          </a:xfrm>
          <a:prstGeom prst="rect">
            <a:avLst/>
          </a:prstGeom>
          <a:noFill/>
          <a:ln>
            <a:noFill/>
          </a:ln>
        </p:spPr>
        <p:txBody>
          <a:bodyPr spcFirstLastPara="1" wrap="square" lIns="91425" tIns="91425" rIns="91425" bIns="91425" anchor="t" anchorCtr="0">
            <a:noAutofit/>
          </a:bodyPr>
          <a:lstStyle/>
          <a:p>
            <a:pPr lvl="0">
              <a:lnSpc>
                <a:spcPct val="200000"/>
              </a:lnSpc>
            </a:pPr>
            <a:r>
              <a:rPr lang="en-US" sz="2000" dirty="0" smtClean="0">
                <a:solidFill>
                  <a:schemeClr val="bg1"/>
                </a:solidFill>
              </a:rPr>
              <a:t>Best parameters</a:t>
            </a:r>
          </a:p>
          <a:p>
            <a:pPr lvl="0">
              <a:lnSpc>
                <a:spcPct val="200000"/>
              </a:lnSpc>
            </a:pPr>
            <a:r>
              <a:rPr lang="en-US" sz="2000" dirty="0" smtClean="0">
                <a:solidFill>
                  <a:schemeClr val="bg1"/>
                </a:solidFill>
              </a:rPr>
              <a:t>found:</a:t>
            </a:r>
            <a:endParaRPr sz="20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495" y="1561669"/>
            <a:ext cx="2942713" cy="2024011"/>
          </a:xfrm>
          <a:prstGeom prst="rect">
            <a:avLst/>
          </a:prstGeom>
        </p:spPr>
      </p:pic>
    </p:spTree>
    <p:extLst>
      <p:ext uri="{BB962C8B-B14F-4D97-AF65-F5344CB8AC3E}">
        <p14:creationId xmlns:p14="http://schemas.microsoft.com/office/powerpoint/2010/main" val="4262594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4" y="411675"/>
            <a:ext cx="68299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ANALYSIS – Feature Importance Intuition</a:t>
            </a:r>
            <a:endParaRPr dirty="0"/>
          </a:p>
        </p:txBody>
      </p:sp>
      <p:sp>
        <p:nvSpPr>
          <p:cNvPr id="715" name="Google Shape;715;p34"/>
          <p:cNvSpPr txBox="1"/>
          <p:nvPr/>
        </p:nvSpPr>
        <p:spPr>
          <a:xfrm>
            <a:off x="814034" y="1561672"/>
            <a:ext cx="7066246" cy="2547991"/>
          </a:xfrm>
          <a:prstGeom prst="rect">
            <a:avLst/>
          </a:prstGeom>
          <a:noFill/>
          <a:ln>
            <a:noFill/>
          </a:ln>
        </p:spPr>
        <p:txBody>
          <a:bodyPr spcFirstLastPara="1" wrap="square" lIns="91425" tIns="91425" rIns="91425" bIns="91425" anchor="t" anchorCtr="0">
            <a:noAutofit/>
          </a:bodyPr>
          <a:lstStyle/>
          <a:p>
            <a:pPr lvl="0">
              <a:lnSpc>
                <a:spcPct val="200000"/>
              </a:lnSpc>
            </a:pPr>
            <a:r>
              <a:rPr lang="en-US" sz="1600" dirty="0">
                <a:solidFill>
                  <a:schemeClr val="bg1"/>
                </a:solidFill>
              </a:rPr>
              <a:t>In the feature importance graph above we can see that </a:t>
            </a:r>
            <a:r>
              <a:rPr lang="en-US" sz="1600" dirty="0" smtClean="0">
                <a:solidFill>
                  <a:srgbClr val="FFFF00"/>
                </a:solidFill>
              </a:rPr>
              <a:t>overall quality</a:t>
            </a:r>
            <a:r>
              <a:rPr lang="en-US" sz="1600" dirty="0" smtClean="0">
                <a:solidFill>
                  <a:srgbClr val="FFFF00"/>
                </a:solidFill>
              </a:rPr>
              <a:t>, living area and garage area </a:t>
            </a:r>
            <a:r>
              <a:rPr lang="en-US" sz="1600" dirty="0" smtClean="0">
                <a:solidFill>
                  <a:schemeClr val="bg1"/>
                </a:solidFill>
              </a:rPr>
              <a:t>are </a:t>
            </a:r>
            <a:r>
              <a:rPr lang="en-US" sz="1600" dirty="0">
                <a:solidFill>
                  <a:schemeClr val="bg1"/>
                </a:solidFill>
              </a:rPr>
              <a:t>the features that appear the most in our model and we could </a:t>
            </a:r>
            <a:r>
              <a:rPr lang="en-US" sz="1600" dirty="0" smtClean="0">
                <a:solidFill>
                  <a:schemeClr val="bg1"/>
                </a:solidFill>
              </a:rPr>
              <a:t>tell </a:t>
            </a:r>
            <a:r>
              <a:rPr lang="en-US" sz="1600" dirty="0">
                <a:solidFill>
                  <a:schemeClr val="bg1"/>
                </a:solidFill>
              </a:rPr>
              <a:t>that these </a:t>
            </a:r>
            <a:r>
              <a:rPr lang="en-US" sz="1600" dirty="0" smtClean="0">
                <a:solidFill>
                  <a:schemeClr val="bg1"/>
                </a:solidFill>
              </a:rPr>
              <a:t>3 </a:t>
            </a:r>
            <a:r>
              <a:rPr lang="en-US" sz="1600" dirty="0">
                <a:solidFill>
                  <a:schemeClr val="bg1"/>
                </a:solidFill>
              </a:rPr>
              <a:t>features have a significant </a:t>
            </a:r>
            <a:r>
              <a:rPr lang="en-US" sz="1600" dirty="0" smtClean="0">
                <a:solidFill>
                  <a:schemeClr val="bg1"/>
                </a:solidFill>
              </a:rPr>
              <a:t>importance </a:t>
            </a:r>
            <a:r>
              <a:rPr lang="en-US" sz="1600" dirty="0">
                <a:solidFill>
                  <a:schemeClr val="bg1"/>
                </a:solidFill>
              </a:rPr>
              <a:t>in our </a:t>
            </a:r>
            <a:r>
              <a:rPr lang="en-US" sz="1600" dirty="0" smtClean="0">
                <a:solidFill>
                  <a:schemeClr val="bg1"/>
                </a:solidFill>
              </a:rPr>
              <a:t>model</a:t>
            </a:r>
            <a:r>
              <a:rPr lang="en-US" sz="1600" dirty="0">
                <a:solidFill>
                  <a:schemeClr val="bg1"/>
                </a:solidFill>
              </a:rPr>
              <a:t> </a:t>
            </a:r>
            <a:r>
              <a:rPr lang="en-US" sz="1600" dirty="0" smtClean="0">
                <a:solidFill>
                  <a:schemeClr val="bg1"/>
                </a:solidFill>
              </a:rPr>
              <a:t>which make sense that bigger and nicer houses are selling on higher sale price. </a:t>
            </a:r>
            <a:endParaRPr sz="1600" dirty="0">
              <a:solidFill>
                <a:schemeClr val="bg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41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444855" y="1174774"/>
            <a:ext cx="3534300" cy="2090100"/>
          </a:xfrm>
          <a:prstGeom prst="rect">
            <a:avLst/>
          </a:prstGeom>
        </p:spPr>
        <p:txBody>
          <a:bodyPr spcFirstLastPara="1" wrap="square" lIns="91425" tIns="91425" rIns="91425" bIns="91425" anchor="t" anchorCtr="0">
            <a:noAutofit/>
          </a:bodyPr>
          <a:lstStyle/>
          <a:p>
            <a:pPr marL="0" lvl="0" indent="0">
              <a:buNone/>
            </a:pPr>
            <a:r>
              <a:rPr lang="en-US" dirty="0"/>
              <a:t>The median home price in the United States is $374,900 as of the second quarter of 2021. Home prices increased by 16.2% from 2020 to 2021. The median home price increased by 416% from 1980 to 2020. The Zillow Home Value Index puts the typical home price in the United States at $293,349.</a:t>
            </a:r>
            <a:endParaRPr dirty="0"/>
          </a:p>
        </p:txBody>
      </p:sp>
      <p:sp>
        <p:nvSpPr>
          <p:cNvPr id="507" name="Google Shape;507;p28"/>
          <p:cNvSpPr txBox="1">
            <a:spLocks noGrp="1"/>
          </p:cNvSpPr>
          <p:nvPr>
            <p:ph type="ctrTitle"/>
          </p:nvPr>
        </p:nvSpPr>
        <p:spPr>
          <a:xfrm>
            <a:off x="618824" y="411675"/>
            <a:ext cx="384015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House Price Prediction</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 name="Picture 63" descr="3D printed house: Builders say the method will reduce new home construction  costs - CNN"/>
          <p:cNvPicPr/>
          <p:nvPr/>
        </p:nvPicPr>
        <p:blipFill>
          <a:blip r:embed="rId3">
            <a:extLst>
              <a:ext uri="{28A0092B-C50C-407E-A947-70E740481C1C}">
                <a14:useLocalDpi xmlns:a14="http://schemas.microsoft.com/office/drawing/2010/main" val="0"/>
              </a:ext>
            </a:extLst>
          </a:blip>
          <a:srcRect/>
          <a:stretch>
            <a:fillRect/>
          </a:stretch>
        </p:blipFill>
        <p:spPr bwMode="auto">
          <a:xfrm>
            <a:off x="4153125" y="948600"/>
            <a:ext cx="4724400" cy="32957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49649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47"/>
          <p:cNvGrpSpPr/>
          <p:nvPr/>
        </p:nvGrpSpPr>
        <p:grpSpPr>
          <a:xfrm>
            <a:off x="3407882" y="3252461"/>
            <a:ext cx="261630" cy="261630"/>
            <a:chOff x="3368074" y="3882537"/>
            <a:chExt cx="215298" cy="215298"/>
          </a:xfrm>
        </p:grpSpPr>
        <p:sp>
          <p:nvSpPr>
            <p:cNvPr id="1375" name="Google Shape;1375;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47"/>
          <p:cNvSpPr/>
          <p:nvPr/>
        </p:nvSpPr>
        <p:spPr>
          <a:xfrm>
            <a:off x="5066623" y="3252448"/>
            <a:ext cx="320355" cy="261656"/>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47"/>
          <p:cNvGrpSpPr/>
          <p:nvPr/>
        </p:nvGrpSpPr>
        <p:grpSpPr>
          <a:xfrm>
            <a:off x="4236456" y="3252450"/>
            <a:ext cx="292574" cy="261652"/>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THE </a:t>
            </a:r>
            <a:r>
              <a:rPr lang="en" dirty="0" smtClean="0"/>
              <a:t>PROBLEM</a:t>
            </a:r>
            <a:endParaRPr dirty="0"/>
          </a:p>
        </p:txBody>
      </p:sp>
      <p:sp>
        <p:nvSpPr>
          <p:cNvPr id="572" name="Google Shape;572;p29"/>
          <p:cNvSpPr txBox="1">
            <a:spLocks noGrp="1"/>
          </p:cNvSpPr>
          <p:nvPr>
            <p:ph type="ctrTitle"/>
          </p:nvPr>
        </p:nvSpPr>
        <p:spPr>
          <a:xfrm>
            <a:off x="931233" y="1196026"/>
            <a:ext cx="170922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House Price</a:t>
            </a:r>
            <a:endParaRPr dirty="0"/>
          </a:p>
        </p:txBody>
      </p:sp>
      <p:sp>
        <p:nvSpPr>
          <p:cNvPr id="573" name="Google Shape;573;p29"/>
          <p:cNvSpPr txBox="1">
            <a:spLocks noGrp="1"/>
          </p:cNvSpPr>
          <p:nvPr>
            <p:ph type="subTitle" idx="1"/>
          </p:nvPr>
        </p:nvSpPr>
        <p:spPr>
          <a:xfrm>
            <a:off x="854433" y="1803780"/>
            <a:ext cx="2620500" cy="1112400"/>
          </a:xfrm>
          <a:prstGeom prst="rect">
            <a:avLst/>
          </a:prstGeom>
        </p:spPr>
        <p:txBody>
          <a:bodyPr spcFirstLastPara="1" wrap="square" lIns="91425" tIns="91425" rIns="91425" bIns="91425" anchor="t" anchorCtr="0">
            <a:noAutofit/>
          </a:bodyPr>
          <a:lstStyle/>
          <a:p>
            <a:pPr marL="0" lvl="0" indent="0"/>
            <a:r>
              <a:rPr lang="en-US" dirty="0"/>
              <a:t>The increasing house price catches my attention, therefore I create a dataset and find out what variables affect the house price most. </a:t>
            </a:r>
            <a:endParaRPr dirty="0"/>
          </a:p>
        </p:txBody>
      </p:sp>
      <p:sp>
        <p:nvSpPr>
          <p:cNvPr id="575" name="Google Shape;575;p29"/>
          <p:cNvSpPr txBox="1">
            <a:spLocks noGrp="1"/>
          </p:cNvSpPr>
          <p:nvPr>
            <p:ph type="subTitle" idx="3"/>
          </p:nvPr>
        </p:nvSpPr>
        <p:spPr>
          <a:xfrm>
            <a:off x="5472121" y="1803780"/>
            <a:ext cx="2737500" cy="1112400"/>
          </a:xfrm>
          <a:prstGeom prst="rect">
            <a:avLst/>
          </a:prstGeom>
        </p:spPr>
        <p:txBody>
          <a:bodyPr spcFirstLastPara="1" wrap="square" lIns="91425" tIns="91425" rIns="91425" bIns="91425" anchor="t" anchorCtr="0">
            <a:noAutofit/>
          </a:bodyPr>
          <a:lstStyle/>
          <a:p>
            <a:pPr marL="0" indent="0"/>
            <a:r>
              <a:rPr lang="en-US" dirty="0"/>
              <a:t>I want to create a regression model which can predict the house price so that I could find out the undervalue house in the community. </a:t>
            </a:r>
          </a:p>
          <a:p>
            <a:pPr marL="0" lvl="0" indent="0"/>
            <a:r>
              <a:rPr lang="en-US" dirty="0" smtClean="0"/>
              <a:t>. </a:t>
            </a:r>
            <a:endParaRPr lang="en-US"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stCxn id="572" idx="1"/>
          </p:cNvCxnSpPr>
          <p:nvPr/>
        </p:nvCxnSpPr>
        <p:spPr>
          <a:xfrm rot="10800000" flipH="1" flipV="1">
            <a:off x="931233"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House Price</a:t>
            </a:r>
            <a:endParaRPr sz="3000" dirty="0"/>
          </a:p>
        </p:txBody>
      </p:sp>
      <p:sp>
        <p:nvSpPr>
          <p:cNvPr id="604" name="Google Shape;604;p30"/>
          <p:cNvSpPr txBox="1">
            <a:spLocks noGrp="1"/>
          </p:cNvSpPr>
          <p:nvPr>
            <p:ph type="ctrTitle"/>
          </p:nvPr>
        </p:nvSpPr>
        <p:spPr>
          <a:xfrm>
            <a:off x="1258905" y="1629772"/>
            <a:ext cx="2357741"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House price influencing factors:</a:t>
            </a:r>
            <a:endParaRPr dirty="0"/>
          </a:p>
        </p:txBody>
      </p:sp>
      <p:sp>
        <p:nvSpPr>
          <p:cNvPr id="605" name="Google Shape;605;p30"/>
          <p:cNvSpPr txBox="1">
            <a:spLocks noGrp="1"/>
          </p:cNvSpPr>
          <p:nvPr>
            <p:ph type="subTitle" idx="1"/>
          </p:nvPr>
        </p:nvSpPr>
        <p:spPr>
          <a:xfrm>
            <a:off x="1119702" y="2510195"/>
            <a:ext cx="1881300" cy="644700"/>
          </a:xfrm>
          <a:prstGeom prst="rect">
            <a:avLst/>
          </a:prstGeom>
        </p:spPr>
        <p:txBody>
          <a:bodyPr spcFirstLastPara="1" wrap="square" lIns="91425" tIns="91425" rIns="91425" bIns="91425" anchor="t" anchorCtr="0">
            <a:noAutofit/>
          </a:bodyPr>
          <a:lstStyle/>
          <a:p>
            <a:pPr marL="0" lvl="0" indent="0"/>
            <a:r>
              <a:rPr lang="en-US" dirty="0" smtClean="0"/>
              <a:t>House supply and demand, locations, lot size, house quality, environment……</a:t>
            </a:r>
            <a:endParaRPr dirty="0"/>
          </a:p>
        </p:txBody>
      </p:sp>
      <p:sp>
        <p:nvSpPr>
          <p:cNvPr id="606" name="Google Shape;606;p30"/>
          <p:cNvSpPr txBox="1">
            <a:spLocks noGrp="1"/>
          </p:cNvSpPr>
          <p:nvPr>
            <p:ph type="subTitle" idx="3"/>
          </p:nvPr>
        </p:nvSpPr>
        <p:spPr>
          <a:xfrm>
            <a:off x="6017664" y="2281486"/>
            <a:ext cx="1881300" cy="644700"/>
          </a:xfrm>
          <a:prstGeom prst="rect">
            <a:avLst/>
          </a:prstGeom>
        </p:spPr>
        <p:txBody>
          <a:bodyPr spcFirstLastPara="1" wrap="square" lIns="91425" tIns="91425" rIns="91425" bIns="91425" anchor="t" anchorCtr="0">
            <a:noAutofit/>
          </a:bodyPr>
          <a:lstStyle/>
          <a:p>
            <a:pPr algn="l"/>
            <a:r>
              <a:rPr lang="en-US" dirty="0"/>
              <a:t>House price should be higher if lot size is larger, house quality is better </a:t>
            </a:r>
            <a:endParaRPr lang="en-US"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ctrTitle" idx="2"/>
          </p:nvPr>
        </p:nvSpPr>
        <p:spPr>
          <a:xfrm>
            <a:off x="6182050" y="1592356"/>
            <a:ext cx="1881300" cy="644700"/>
          </a:xfrm>
        </p:spPr>
        <p:txBody>
          <a:bodyPr/>
          <a:lstStyle/>
          <a:p>
            <a:r>
              <a:rPr lang="en-US" dirty="0" smtClean="0"/>
              <a:t>Common perspective: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52168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 </a:t>
            </a:r>
            <a:r>
              <a:rPr lang="en" dirty="0" smtClean="0"/>
              <a:t>PROCEDURES OF PROJECT</a:t>
            </a:r>
            <a:endParaRPr dirty="0"/>
          </a:p>
        </p:txBody>
      </p:sp>
      <p:sp>
        <p:nvSpPr>
          <p:cNvPr id="659" name="Google Shape;659;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1"/>
          <p:cNvGrpSpPr/>
          <p:nvPr/>
        </p:nvGrpSpPr>
        <p:grpSpPr>
          <a:xfrm>
            <a:off x="3828658" y="3854100"/>
            <a:ext cx="3601799" cy="274905"/>
            <a:chOff x="3828658" y="3897730"/>
            <a:chExt cx="3601799" cy="274905"/>
          </a:xfrm>
        </p:grpSpPr>
        <p:sp>
          <p:nvSpPr>
            <p:cNvPr id="664" name="Google Shape;664;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1"/>
          <p:cNvGrpSpPr/>
          <p:nvPr/>
        </p:nvGrpSpPr>
        <p:grpSpPr>
          <a:xfrm>
            <a:off x="3811494" y="2983302"/>
            <a:ext cx="4240571" cy="274977"/>
            <a:chOff x="3811494" y="3103763"/>
            <a:chExt cx="4240571" cy="274977"/>
          </a:xfrm>
        </p:grpSpPr>
        <p:sp>
          <p:nvSpPr>
            <p:cNvPr id="667" name="Google Shape;667;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1"/>
          <p:cNvGrpSpPr/>
          <p:nvPr/>
        </p:nvGrpSpPr>
        <p:grpSpPr>
          <a:xfrm>
            <a:off x="3793472" y="2169574"/>
            <a:ext cx="2235767" cy="274905"/>
            <a:chOff x="3793472" y="2309869"/>
            <a:chExt cx="2235767" cy="274905"/>
          </a:xfrm>
        </p:grpSpPr>
        <p:sp>
          <p:nvSpPr>
            <p:cNvPr id="670" name="Google Shape;670;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1"/>
          <p:cNvGrpSpPr/>
          <p:nvPr/>
        </p:nvGrpSpPr>
        <p:grpSpPr>
          <a:xfrm>
            <a:off x="3771875" y="1384049"/>
            <a:ext cx="2876447" cy="274047"/>
            <a:chOff x="3771875" y="1457332"/>
            <a:chExt cx="2876447" cy="274047"/>
          </a:xfrm>
        </p:grpSpPr>
        <p:sp>
          <p:nvSpPr>
            <p:cNvPr id="673" name="Google Shape;673;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1"/>
          <p:cNvSpPr txBox="1">
            <a:spLocks noGrp="1"/>
          </p:cNvSpPr>
          <p:nvPr>
            <p:ph type="ctrTitle" idx="4294967295"/>
          </p:nvPr>
        </p:nvSpPr>
        <p:spPr>
          <a:xfrm>
            <a:off x="1644300" y="12684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smtClean="0">
                <a:solidFill>
                  <a:schemeClr val="accent1"/>
                </a:solidFill>
              </a:rPr>
              <a:t>DATA CLEANING</a:t>
            </a:r>
            <a:endParaRPr sz="1800" dirty="0">
              <a:solidFill>
                <a:schemeClr val="accent1"/>
              </a:solidFill>
            </a:endParaRPr>
          </a:p>
        </p:txBody>
      </p:sp>
      <p:sp>
        <p:nvSpPr>
          <p:cNvPr id="677" name="Google Shape;677;p31"/>
          <p:cNvSpPr txBox="1">
            <a:spLocks noGrp="1"/>
          </p:cNvSpPr>
          <p:nvPr>
            <p:ph type="ctrTitle" idx="4294967295"/>
          </p:nvPr>
        </p:nvSpPr>
        <p:spPr>
          <a:xfrm>
            <a:off x="1644300" y="2070231"/>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smtClean="0">
                <a:solidFill>
                  <a:schemeClr val="accent2"/>
                </a:solidFill>
              </a:rPr>
              <a:t>EXPLORATORY DATA ANALYSIS</a:t>
            </a:r>
            <a:endParaRPr sz="1800" dirty="0">
              <a:solidFill>
                <a:schemeClr val="accent2"/>
              </a:solidFill>
            </a:endParaRPr>
          </a:p>
        </p:txBody>
      </p:sp>
      <p:sp>
        <p:nvSpPr>
          <p:cNvPr id="679" name="Google Shape;679;p31"/>
          <p:cNvSpPr txBox="1">
            <a:spLocks noGrp="1"/>
          </p:cNvSpPr>
          <p:nvPr>
            <p:ph type="ctrTitle" idx="4294967295"/>
          </p:nvPr>
        </p:nvSpPr>
        <p:spPr>
          <a:xfrm>
            <a:off x="1644300" y="28720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smtClean="0">
                <a:solidFill>
                  <a:schemeClr val="accent3"/>
                </a:solidFill>
              </a:rPr>
              <a:t>Preprocessing Data</a:t>
            </a:r>
            <a:endParaRPr sz="1800" dirty="0">
              <a:solidFill>
                <a:schemeClr val="accent3"/>
              </a:solidFill>
            </a:endParaRPr>
          </a:p>
        </p:txBody>
      </p:sp>
      <p:sp>
        <p:nvSpPr>
          <p:cNvPr id="681" name="Google Shape;681;p31"/>
          <p:cNvSpPr txBox="1">
            <a:spLocks noGrp="1"/>
          </p:cNvSpPr>
          <p:nvPr>
            <p:ph type="ctrTitle" idx="4294967295"/>
          </p:nvPr>
        </p:nvSpPr>
        <p:spPr>
          <a:xfrm>
            <a:off x="1644300" y="3725394"/>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smtClean="0"/>
              <a:t>MODEL EVALUATION</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916776" y="2163010"/>
            <a:ext cx="3582512" cy="4991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t>
            </a:r>
            <a:r>
              <a:rPr lang="en" dirty="0" smtClean="0"/>
              <a:t>COLLECTED FOR ANALYSIS</a:t>
            </a:r>
            <a:endParaRPr dirty="0"/>
          </a:p>
        </p:txBody>
      </p:sp>
      <p:sp>
        <p:nvSpPr>
          <p:cNvPr id="699" name="Google Shape;699;p33"/>
          <p:cNvSpPr txBox="1">
            <a:spLocks noGrp="1"/>
          </p:cNvSpPr>
          <p:nvPr>
            <p:ph type="ctrTitle" idx="4294967295"/>
          </p:nvPr>
        </p:nvSpPr>
        <p:spPr>
          <a:xfrm>
            <a:off x="4499288" y="975088"/>
            <a:ext cx="308304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smtClean="0"/>
              <a:t>The Ames house dataset</a:t>
            </a:r>
            <a:endParaRPr sz="1800" dirty="0"/>
          </a:p>
        </p:txBody>
      </p:sp>
      <p:sp>
        <p:nvSpPr>
          <p:cNvPr id="701" name="Google Shape;701;p33"/>
          <p:cNvSpPr txBox="1">
            <a:spLocks noGrp="1"/>
          </p:cNvSpPr>
          <p:nvPr>
            <p:ph type="subTitle" idx="4294967295"/>
          </p:nvPr>
        </p:nvSpPr>
        <p:spPr>
          <a:xfrm>
            <a:off x="4569825" y="1303637"/>
            <a:ext cx="4091290" cy="644700"/>
          </a:xfrm>
          <a:prstGeom prst="rect">
            <a:avLst/>
          </a:prstGeom>
        </p:spPr>
        <p:txBody>
          <a:bodyPr spcFirstLastPara="1" wrap="square" lIns="91425" tIns="91425" rIns="91425" bIns="91425" anchor="t" anchorCtr="0">
            <a:noAutofit/>
          </a:bodyPr>
          <a:lstStyle/>
          <a:p>
            <a:r>
              <a:rPr lang="en-US" dirty="0"/>
              <a:t>The </a:t>
            </a:r>
            <a:r>
              <a:rPr lang="en-US" u="sng" dirty="0">
                <a:hlinkClick r:id="rId3"/>
              </a:rPr>
              <a:t>Ames Housing dataset</a:t>
            </a:r>
            <a:r>
              <a:rPr lang="en-US" dirty="0"/>
              <a:t> was compiled by Dean De Cock for use in data science education. It's an incredible alternative for data scientists looking for a modernized and expanded version of the often cited Boston Housing dataset.</a:t>
            </a:r>
            <a:endParaRPr dirty="0"/>
          </a:p>
        </p:txBody>
      </p:sp>
      <p:sp>
        <p:nvSpPr>
          <p:cNvPr id="702" name="Google Shape;702;p33"/>
          <p:cNvSpPr/>
          <p:nvPr/>
        </p:nvSpPr>
        <p:spPr>
          <a:xfrm>
            <a:off x="4433500" y="9228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4462147" y="211639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4491862" y="298244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Cleaning Process</a:t>
            </a:r>
            <a:endParaRPr dirty="0"/>
          </a:p>
        </p:txBody>
      </p:sp>
      <p:sp>
        <p:nvSpPr>
          <p:cNvPr id="714" name="Google Shape;714;p34"/>
          <p:cNvSpPr txBox="1"/>
          <p:nvPr/>
        </p:nvSpPr>
        <p:spPr>
          <a:xfrm>
            <a:off x="928775" y="922504"/>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lt1"/>
                </a:solidFill>
                <a:latin typeface="Share Tech"/>
                <a:ea typeface="Share Tech"/>
                <a:cs typeface="Share Tech"/>
                <a:sym typeface="Share Tech"/>
              </a:rPr>
              <a:t>Churn</a:t>
            </a:r>
          </a:p>
          <a:p>
            <a:pPr marL="0" lvl="0" indent="0" algn="l" rtl="0">
              <a:spcBef>
                <a:spcPts val="0"/>
              </a:spcBef>
              <a:spcAft>
                <a:spcPts val="0"/>
              </a:spcAft>
              <a:buNone/>
            </a:pPr>
            <a:endParaRPr sz="2000" dirty="0">
              <a:solidFill>
                <a:schemeClr val="lt1"/>
              </a:solidFill>
              <a:latin typeface="Share Tech"/>
              <a:ea typeface="Share Tech"/>
              <a:cs typeface="Share Tech"/>
              <a:sym typeface="Share Tech"/>
            </a:endParaRPr>
          </a:p>
        </p:txBody>
      </p:sp>
      <p:sp>
        <p:nvSpPr>
          <p:cNvPr id="715" name="Google Shape;715;p34"/>
          <p:cNvSpPr txBox="1"/>
          <p:nvPr/>
        </p:nvSpPr>
        <p:spPr>
          <a:xfrm>
            <a:off x="5852111" y="1884250"/>
            <a:ext cx="2660976" cy="245302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smtClean="0">
                <a:solidFill>
                  <a:schemeClr val="lt1"/>
                </a:solidFill>
                <a:latin typeface="Share Tech"/>
                <a:ea typeface="Share Tech"/>
                <a:cs typeface="Share Tech"/>
                <a:sym typeface="Share Tech"/>
              </a:rPr>
              <a:t>The dataset has 1460 entries and 79 variables (exclude ‘Id’ and dependent variable  ‘SalePrice’), and there are some null value have to be replaced.</a:t>
            </a:r>
            <a:endParaRPr sz="2000" dirty="0">
              <a:solidFill>
                <a:schemeClr val="lt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txBox="1">
            <a:spLocks noGrp="1"/>
          </p:cNvSpPr>
          <p:nvPr>
            <p:ph type="subTitle" idx="4294967295"/>
          </p:nvPr>
        </p:nvSpPr>
        <p:spPr>
          <a:xfrm>
            <a:off x="1386875" y="4141975"/>
            <a:ext cx="1236614" cy="390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dirty="0" smtClean="0"/>
              <a:t>Retention</a:t>
            </a:r>
            <a:endParaRPr dirty="0"/>
          </a:p>
        </p:txBody>
      </p:sp>
      <p:sp>
        <p:nvSpPr>
          <p:cNvPr id="998" name="Google Shape;998;p34"/>
          <p:cNvSpPr txBox="1">
            <a:spLocks noGrp="1"/>
          </p:cNvSpPr>
          <p:nvPr>
            <p:ph type="subTitle" idx="4294967295"/>
          </p:nvPr>
        </p:nvSpPr>
        <p:spPr>
          <a:xfrm>
            <a:off x="3378425" y="4142852"/>
            <a:ext cx="1128600" cy="390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dirty="0" smtClean="0"/>
              <a:t>Churn</a:t>
            </a:r>
            <a:endParaRPr dirty="0"/>
          </a:p>
        </p:txBody>
      </p:sp>
      <p:sp>
        <p:nvSpPr>
          <p:cNvPr id="1002" name="Google Shape;1002;p34"/>
          <p:cNvSpPr txBox="1">
            <a:spLocks noGrp="1"/>
          </p:cNvSpPr>
          <p:nvPr>
            <p:ph type="subTitle" idx="4294967295"/>
          </p:nvPr>
        </p:nvSpPr>
        <p:spPr>
          <a:xfrm>
            <a:off x="1489099" y="4470411"/>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dirty="0" smtClean="0">
                <a:solidFill>
                  <a:schemeClr val="accent1"/>
                </a:solidFill>
                <a:latin typeface="Share Tech"/>
                <a:ea typeface="Share Tech"/>
                <a:cs typeface="Share Tech"/>
                <a:sym typeface="Share Tech"/>
              </a:rPr>
              <a:t>90</a:t>
            </a:r>
            <a:r>
              <a:rPr lang="en" sz="2200" dirty="0">
                <a:solidFill>
                  <a:schemeClr val="accent1"/>
                </a:solidFill>
                <a:latin typeface="Share Tech"/>
                <a:ea typeface="Share Tech"/>
                <a:cs typeface="Share Tech"/>
                <a:sym typeface="Share Tech"/>
              </a:rPr>
              <a:t>%</a:t>
            </a:r>
            <a:endParaRPr sz="2200" dirty="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3378425" y="4470411"/>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dirty="0" smtClean="0">
                <a:solidFill>
                  <a:schemeClr val="accent2"/>
                </a:solidFill>
                <a:latin typeface="Share Tech"/>
                <a:ea typeface="Share Tech"/>
                <a:cs typeface="Share Tech"/>
                <a:sym typeface="Share Tech"/>
              </a:rPr>
              <a:t>10</a:t>
            </a:r>
            <a:r>
              <a:rPr lang="en" sz="2200" dirty="0">
                <a:solidFill>
                  <a:schemeClr val="accent2"/>
                </a:solidFill>
                <a:latin typeface="Share Tech"/>
                <a:ea typeface="Share Tech"/>
                <a:cs typeface="Share Tech"/>
                <a:sym typeface="Share Tech"/>
              </a:rPr>
              <a:t>%</a:t>
            </a:r>
            <a:endParaRPr sz="2200" dirty="0">
              <a:solidFill>
                <a:schemeClr val="accent2"/>
              </a:solidFill>
              <a:latin typeface="Share Tech"/>
              <a:ea typeface="Share Tech"/>
              <a:cs typeface="Share Tech"/>
              <a:sym typeface="Share Tech"/>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25" y="989475"/>
            <a:ext cx="5238687" cy="37263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Cleaning Process</a:t>
            </a:r>
            <a:endParaRPr dirty="0"/>
          </a:p>
        </p:txBody>
      </p:sp>
      <p:sp>
        <p:nvSpPr>
          <p:cNvPr id="715" name="Google Shape;715;p34"/>
          <p:cNvSpPr txBox="1"/>
          <p:nvPr/>
        </p:nvSpPr>
        <p:spPr>
          <a:xfrm>
            <a:off x="5852111" y="1884250"/>
            <a:ext cx="2660976" cy="245302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smtClean="0">
                <a:solidFill>
                  <a:schemeClr val="lt1"/>
                </a:solidFill>
                <a:latin typeface="Share Tech"/>
                <a:ea typeface="Share Tech"/>
                <a:cs typeface="Share Tech"/>
                <a:sym typeface="Share Tech"/>
              </a:rPr>
              <a:t>There are 4 variables missing more than 80% values and 1 variables is missing around 50% values, we will drop them.</a:t>
            </a:r>
            <a:endParaRPr sz="2000" dirty="0">
              <a:solidFill>
                <a:schemeClr val="lt1"/>
              </a:solidFill>
              <a:latin typeface="Share Tech"/>
              <a:ea typeface="Share Tech"/>
              <a:cs typeface="Share Tech"/>
              <a:sym typeface="Share Tech"/>
            </a:endParaRPr>
          </a:p>
        </p:txBody>
      </p:sp>
      <p:sp>
        <p:nvSpPr>
          <p:cNvPr id="995" name="Google Shape;995;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89" y="1299585"/>
            <a:ext cx="4591172" cy="3006608"/>
          </a:xfrm>
          <a:prstGeom prst="rect">
            <a:avLst/>
          </a:prstGeom>
        </p:spPr>
      </p:pic>
    </p:spTree>
    <p:extLst>
      <p:ext uri="{BB962C8B-B14F-4D97-AF65-F5344CB8AC3E}">
        <p14:creationId xmlns:p14="http://schemas.microsoft.com/office/powerpoint/2010/main" val="145149898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957</Words>
  <Application>Microsoft Office PowerPoint</Application>
  <PresentationFormat>On-screen Show (16:9)</PresentationFormat>
  <Paragraphs>108</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Advent Pro SemiBold</vt:lpstr>
      <vt:lpstr>Fira Sans Condensed Medium</vt:lpstr>
      <vt:lpstr>Fira Sans Extra Condensed Medium</vt:lpstr>
      <vt:lpstr>Maven Pro</vt:lpstr>
      <vt:lpstr>Share Tech</vt:lpstr>
      <vt:lpstr>Arial</vt:lpstr>
      <vt:lpstr>Data Science Consulting by Slidesgo</vt:lpstr>
      <vt:lpstr>House Price Prediction Analysis Case</vt:lpstr>
      <vt:lpstr>TARGET</vt:lpstr>
      <vt:lpstr>House Price Prediction</vt:lpstr>
      <vt:lpstr>UNDERSTANDING THE PROBLEM</vt:lpstr>
      <vt:lpstr>House Price</vt:lpstr>
      <vt:lpstr>MAIN PROCEDURES OF PROJECT</vt:lpstr>
      <vt:lpstr>DATA COLLECTED FOR ANALYSIS</vt:lpstr>
      <vt:lpstr>Data Cleaning Process</vt:lpstr>
      <vt:lpstr>Data Cleaning Process</vt:lpstr>
      <vt:lpstr>Exploratory Data Analysis</vt:lpstr>
      <vt:lpstr>Exploratory Data Analysis</vt:lpstr>
      <vt:lpstr>Exploratory Data Analysis</vt:lpstr>
      <vt:lpstr>Exploratory Data Analysis</vt:lpstr>
      <vt:lpstr>Exploratory Data Analysis</vt:lpstr>
      <vt:lpstr>Preprocessing Data</vt:lpstr>
      <vt:lpstr>Preprocessing Data</vt:lpstr>
      <vt:lpstr>Preprocessing Data</vt:lpstr>
      <vt:lpstr>Preprocessing Data</vt:lpstr>
      <vt:lpstr>Preprocessing Data</vt:lpstr>
      <vt:lpstr>Model Evaluation </vt:lpstr>
      <vt:lpstr>Model Evaluation </vt:lpstr>
      <vt:lpstr>Model Evaluation </vt:lpstr>
      <vt:lpstr>Model Evaluation </vt:lpstr>
      <vt:lpstr>Model Evaluation – Further Analysis</vt:lpstr>
      <vt:lpstr>Model Evaluation – Further Analysis</vt:lpstr>
      <vt:lpstr>Model Evaluation – Further Analysis</vt:lpstr>
      <vt:lpstr>Model Evaluation – Further Analysis</vt:lpstr>
      <vt:lpstr>Exam Model – 5 Fold Cross Validation</vt:lpstr>
      <vt:lpstr>ANALYSIS – Feature Importance Intuition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BCG Case PowerCo Case</dc:title>
  <cp:lastModifiedBy>BlackChip</cp:lastModifiedBy>
  <cp:revision>45</cp:revision>
  <dcterms:modified xsi:type="dcterms:W3CDTF">2021-09-18T18:25:12Z</dcterms:modified>
</cp:coreProperties>
</file>