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90" r:id="rId10"/>
    <p:sldId id="292" r:id="rId11"/>
    <p:sldId id="297" r:id="rId12"/>
    <p:sldId id="296" r:id="rId13"/>
    <p:sldId id="299" r:id="rId14"/>
    <p:sldId id="298" r:id="rId15"/>
    <p:sldId id="295" r:id="rId16"/>
    <p:sldId id="293" r:id="rId17"/>
    <p:sldId id="294" r:id="rId18"/>
    <p:sldId id="278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Fira Sans Condensed Medium" panose="020B0604020202020204" charset="0"/>
      <p:regular r:id="rId23"/>
      <p:bold r:id="rId24"/>
      <p:italic r:id="rId25"/>
      <p:boldItalic r:id="rId26"/>
    </p:embeddedFont>
    <p:embeddedFont>
      <p:font typeface="Advent Pro SemiBold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5D79E1-BAC7-4BC5-BDA2-463FFDB0EED6}">
  <a:tblStyle styleId="{175D79E1-BAC7-4BC5-BDA2-463FFDB0EE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85721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183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86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987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342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3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425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0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58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26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83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45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23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67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16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08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5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1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Capstone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BCG Case</a:t>
            </a:r>
            <a:br>
              <a:rPr lang="en" dirty="0" smtClean="0"/>
            </a:br>
            <a:r>
              <a:rPr lang="en" dirty="0" smtClean="0"/>
              <a:t>PowerCo Case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713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– Tenure(Contract Period)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928775" y="9225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6175264" y="1722693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We can see that churn is low for customers which join lately or have made the contract for more than 7 </a:t>
            </a:r>
            <a:r>
              <a:rPr lang="en-US" sz="2000" dirty="0" smtClean="0">
                <a:solidFill>
                  <a:schemeClr val="bg1"/>
                </a:solidFill>
              </a:rPr>
              <a:t>years. </a:t>
            </a:r>
            <a:r>
              <a:rPr lang="en-US" sz="2000" dirty="0">
                <a:solidFill>
                  <a:schemeClr val="bg1"/>
                </a:solidFill>
              </a:rPr>
              <a:t>Most churn customers happen within 3-7 years.</a:t>
            </a:r>
            <a:endParaRPr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123661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142852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1489099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90</a:t>
            </a:r>
            <a:r>
              <a:rPr lang="en" sz="22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10</a:t>
            </a:r>
            <a:r>
              <a:rPr lang="en" sz="22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2" y="989474"/>
            <a:ext cx="5690117" cy="39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9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713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– </a:t>
            </a:r>
            <a:r>
              <a:rPr lang="en" dirty="0" smtClean="0"/>
              <a:t>HAS GAS</a:t>
            </a:r>
            <a:endParaRPr dirty="0"/>
          </a:p>
        </p:txBody>
      </p:sp>
      <p:sp>
        <p:nvSpPr>
          <p:cNvPr id="715" name="Google Shape;715;p34"/>
          <p:cNvSpPr txBox="1"/>
          <p:nvPr/>
        </p:nvSpPr>
        <p:spPr>
          <a:xfrm>
            <a:off x="6175264" y="1722693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</a:rPr>
              <a:t>We can see that churn is </a:t>
            </a:r>
            <a:r>
              <a:rPr lang="en-US" sz="2000" dirty="0" smtClean="0">
                <a:solidFill>
                  <a:schemeClr val="bg1"/>
                </a:solidFill>
              </a:rPr>
              <a:t>not a big difference </a:t>
            </a:r>
            <a:r>
              <a:rPr lang="en-US" sz="2000" dirty="0">
                <a:solidFill>
                  <a:schemeClr val="bg1"/>
                </a:solidFill>
              </a:rPr>
              <a:t>for </a:t>
            </a:r>
            <a:r>
              <a:rPr lang="en-US" sz="2000" dirty="0" smtClean="0">
                <a:solidFill>
                  <a:schemeClr val="bg1"/>
                </a:solidFill>
              </a:rPr>
              <a:t>customers has gas or not.</a:t>
            </a:r>
            <a:endParaRPr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08062" y="4649656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3919103" y="4659302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267211" y="4533452"/>
            <a:ext cx="123661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 GAS</a:t>
            </a:r>
            <a:endParaRPr dirty="0"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4058003" y="4533452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HAS GAS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8" y="1500304"/>
            <a:ext cx="5517222" cy="30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7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8299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Evaluation - XGBoost</a:t>
            </a:r>
            <a:endParaRPr dirty="0"/>
          </a:p>
        </p:txBody>
      </p:sp>
      <p:sp>
        <p:nvSpPr>
          <p:cNvPr id="715" name="Google Shape;715;p34"/>
          <p:cNvSpPr txBox="1"/>
          <p:nvPr/>
        </p:nvSpPr>
        <p:spPr>
          <a:xfrm>
            <a:off x="875677" y="1561670"/>
            <a:ext cx="2340132" cy="148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Model performance:</a:t>
            </a:r>
            <a:endParaRPr sz="16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70" y="1703055"/>
            <a:ext cx="3830864" cy="1206985"/>
          </a:xfrm>
          <a:prstGeom prst="rect">
            <a:avLst/>
          </a:prstGeom>
        </p:spPr>
      </p:pic>
      <p:sp>
        <p:nvSpPr>
          <p:cNvPr id="7" name="Google Shape;715;p34"/>
          <p:cNvSpPr txBox="1"/>
          <p:nvPr/>
        </p:nvSpPr>
        <p:spPr>
          <a:xfrm>
            <a:off x="690743" y="3051423"/>
            <a:ext cx="8196404" cy="148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Accuracy </a:t>
            </a:r>
            <a:r>
              <a:rPr lang="en-US" sz="1200" dirty="0">
                <a:solidFill>
                  <a:schemeClr val="bg1"/>
                </a:solidFill>
              </a:rPr>
              <a:t>: The most intuitive performance measure and it is simply a ratio of correctly predicted observation to the total observations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Precision </a:t>
            </a:r>
            <a:r>
              <a:rPr lang="en-US" sz="1200" dirty="0">
                <a:solidFill>
                  <a:schemeClr val="bg1"/>
                </a:solidFill>
              </a:rPr>
              <a:t>: The ratio of correctly predicted positive observations to the total predicted positive </a:t>
            </a:r>
            <a:r>
              <a:rPr lang="en-US" sz="1200" dirty="0" smtClean="0">
                <a:solidFill>
                  <a:schemeClr val="bg1"/>
                </a:solidFill>
              </a:rPr>
              <a:t>observations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Recall </a:t>
            </a:r>
            <a:r>
              <a:rPr lang="en-US" sz="1200" dirty="0">
                <a:solidFill>
                  <a:schemeClr val="bg1"/>
                </a:solidFill>
              </a:rPr>
              <a:t>(Sensitivity): The ratio of correctly predicted positive observations to the all observations in actual class</a:t>
            </a:r>
            <a:endParaRPr sz="12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196895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8299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 Model – 5 Fold Cross Validation</a:t>
            </a:r>
            <a:endParaRPr dirty="0"/>
          </a:p>
        </p:txBody>
      </p:sp>
      <p:sp>
        <p:nvSpPr>
          <p:cNvPr id="715" name="Google Shape;715;p34"/>
          <p:cNvSpPr txBox="1"/>
          <p:nvPr/>
        </p:nvSpPr>
        <p:spPr>
          <a:xfrm>
            <a:off x="875677" y="1561670"/>
            <a:ext cx="2340132" cy="148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Best parameters</a:t>
            </a:r>
          </a:p>
          <a:p>
            <a:pPr lvl="0">
              <a:lnSpc>
                <a:spcPct val="20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found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sz="20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95" y="1561669"/>
            <a:ext cx="2942713" cy="20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9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8299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Evaluation – XGBoost ROC Curve</a:t>
            </a:r>
            <a:endParaRPr dirty="0"/>
          </a:p>
        </p:txBody>
      </p:sp>
      <p:sp>
        <p:nvSpPr>
          <p:cNvPr id="715" name="Google Shape;715;p34"/>
          <p:cNvSpPr txBox="1"/>
          <p:nvPr/>
        </p:nvSpPr>
        <p:spPr>
          <a:xfrm>
            <a:off x="469943" y="989475"/>
            <a:ext cx="2340132" cy="148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Model performance:</a:t>
            </a:r>
            <a:endParaRPr sz="16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4" y="1567275"/>
            <a:ext cx="8022299" cy="32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6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7713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– Feature Importance</a:t>
            </a:r>
            <a:endParaRPr dirty="0"/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0" y="1565723"/>
            <a:ext cx="7925395" cy="27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8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8299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– Feature </a:t>
            </a:r>
            <a:r>
              <a:rPr lang="en" dirty="0" smtClean="0"/>
              <a:t>Importance Intuition</a:t>
            </a:r>
            <a:endParaRPr dirty="0"/>
          </a:p>
        </p:txBody>
      </p:sp>
      <p:sp>
        <p:nvSpPr>
          <p:cNvPr id="715" name="Google Shape;715;p34"/>
          <p:cNvSpPr txBox="1"/>
          <p:nvPr/>
        </p:nvSpPr>
        <p:spPr>
          <a:xfrm>
            <a:off x="814034" y="1561672"/>
            <a:ext cx="7066246" cy="254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</a:rPr>
              <a:t>In the feature importance graph above we can see that </a:t>
            </a:r>
            <a:r>
              <a:rPr lang="en-US" sz="1600" dirty="0" smtClean="0">
                <a:solidFill>
                  <a:srgbClr val="FFFF00"/>
                </a:solidFill>
              </a:rPr>
              <a:t>yearly consumption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rgbClr val="FFFF00"/>
                </a:solidFill>
              </a:rPr>
              <a:t>net margin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rgbClr val="FFFF00"/>
                </a:solidFill>
              </a:rPr>
              <a:t>forecasted yearly consumption </a:t>
            </a:r>
            <a:r>
              <a:rPr lang="en-US" sz="1600" dirty="0" smtClean="0">
                <a:solidFill>
                  <a:schemeClr val="bg1"/>
                </a:solidFill>
              </a:rPr>
              <a:t>are </a:t>
            </a:r>
            <a:r>
              <a:rPr lang="en-US" sz="1600" dirty="0">
                <a:solidFill>
                  <a:schemeClr val="bg1"/>
                </a:solidFill>
              </a:rPr>
              <a:t>the features that appear the most in our model and we could </a:t>
            </a:r>
            <a:r>
              <a:rPr lang="en-US" sz="1600" dirty="0" smtClean="0">
                <a:solidFill>
                  <a:schemeClr val="bg1"/>
                </a:solidFill>
              </a:rPr>
              <a:t>tell </a:t>
            </a:r>
            <a:r>
              <a:rPr lang="en-US" sz="1600" dirty="0">
                <a:solidFill>
                  <a:schemeClr val="bg1"/>
                </a:solidFill>
              </a:rPr>
              <a:t>that these </a:t>
            </a:r>
            <a:r>
              <a:rPr lang="en-US" sz="1600" dirty="0" smtClean="0">
                <a:solidFill>
                  <a:schemeClr val="bg1"/>
                </a:solidFill>
              </a:rPr>
              <a:t>3 </a:t>
            </a:r>
            <a:r>
              <a:rPr lang="en-US" sz="1600" dirty="0">
                <a:solidFill>
                  <a:schemeClr val="bg1"/>
                </a:solidFill>
              </a:rPr>
              <a:t>features have a significant </a:t>
            </a:r>
            <a:r>
              <a:rPr lang="en-US" sz="1600" dirty="0" smtClean="0">
                <a:solidFill>
                  <a:schemeClr val="bg1"/>
                </a:solidFill>
              </a:rPr>
              <a:t>importance </a:t>
            </a:r>
            <a:r>
              <a:rPr lang="en-US" sz="1600" dirty="0">
                <a:solidFill>
                  <a:schemeClr val="bg1"/>
                </a:solidFill>
              </a:rPr>
              <a:t>in our </a:t>
            </a:r>
            <a:r>
              <a:rPr lang="en-US" sz="1600" dirty="0" smtClean="0">
                <a:solidFill>
                  <a:schemeClr val="bg1"/>
                </a:solidFill>
              </a:rPr>
              <a:t>model. However, price is not rank front in the feature importance list.</a:t>
            </a:r>
            <a:endParaRPr sz="1600" dirty="0">
              <a:solidFill>
                <a:schemeClr val="bg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1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63331" y="2115982"/>
            <a:ext cx="3534300" cy="649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Predictive model </a:t>
            </a:r>
            <a:r>
              <a:rPr lang="en-US" sz="1400" dirty="0" smtClean="0"/>
              <a:t>is able </a:t>
            </a:r>
            <a:r>
              <a:rPr lang="en-US" sz="1400" dirty="0"/>
              <a:t>to predict churn </a:t>
            </a:r>
            <a:r>
              <a:rPr lang="en-US" sz="1400" dirty="0" smtClean="0"/>
              <a:t>but main </a:t>
            </a:r>
            <a:r>
              <a:rPr lang="en-US" sz="1400" dirty="0"/>
              <a:t>driver is not customer price </a:t>
            </a:r>
            <a:r>
              <a:rPr lang="en-US" sz="1400" dirty="0" smtClean="0"/>
              <a:t>sensitivity: </a:t>
            </a:r>
            <a:r>
              <a:rPr lang="en-US" sz="1400" dirty="0" smtClean="0">
                <a:solidFill>
                  <a:srgbClr val="FFFF00"/>
                </a:solidFill>
              </a:rPr>
              <a:t>Yearly </a:t>
            </a:r>
            <a:r>
              <a:rPr lang="en-US" sz="1400" dirty="0">
                <a:solidFill>
                  <a:srgbClr val="FFFF00"/>
                </a:solidFill>
              </a:rPr>
              <a:t>consumption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FF00"/>
                </a:solidFill>
              </a:rPr>
              <a:t>net margin</a:t>
            </a:r>
            <a:r>
              <a:rPr lang="en-US" sz="1400" dirty="0"/>
              <a:t>, </a:t>
            </a:r>
            <a:r>
              <a:rPr lang="en-US" sz="1400" dirty="0" smtClean="0"/>
              <a:t>and </a:t>
            </a:r>
            <a:r>
              <a:rPr lang="en-US" sz="1400" dirty="0" smtClean="0">
                <a:solidFill>
                  <a:srgbClr val="FFFF00"/>
                </a:solidFill>
              </a:rPr>
              <a:t>forecasted </a:t>
            </a:r>
            <a:r>
              <a:rPr lang="en-US" sz="1400" dirty="0">
                <a:solidFill>
                  <a:srgbClr val="FFFF00"/>
                </a:solidFill>
              </a:rPr>
              <a:t>consumption </a:t>
            </a:r>
            <a:r>
              <a:rPr lang="en-US" sz="1400" dirty="0"/>
              <a:t>are the 3 </a:t>
            </a:r>
            <a:r>
              <a:rPr lang="en-US" sz="1400" dirty="0" smtClean="0"/>
              <a:t>largest drivers</a:t>
            </a:r>
            <a:endParaRPr sz="1400"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Summary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84" y="1119088"/>
            <a:ext cx="2377424" cy="2950502"/>
          </a:xfrm>
          <a:prstGeom prst="rect">
            <a:avLst/>
          </a:prstGeom>
        </p:spPr>
      </p:pic>
      <p:sp>
        <p:nvSpPr>
          <p:cNvPr id="64" name="Google Shape;506;p28"/>
          <p:cNvSpPr txBox="1">
            <a:spLocks/>
          </p:cNvSpPr>
          <p:nvPr/>
        </p:nvSpPr>
        <p:spPr>
          <a:xfrm>
            <a:off x="618825" y="1268926"/>
            <a:ext cx="3534300" cy="81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Churn is indeed high in the SME </a:t>
            </a:r>
            <a:r>
              <a:rPr lang="en-US" sz="1400" dirty="0" smtClean="0"/>
              <a:t>division 9.9</a:t>
            </a:r>
            <a:r>
              <a:rPr lang="en-US" sz="1400" dirty="0"/>
              <a:t>% between January 2016 and </a:t>
            </a:r>
            <a:r>
              <a:rPr lang="en-US" sz="1400" dirty="0" smtClean="0"/>
              <a:t>March 2016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89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9" name="Google Shape;1379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80" name="Google Shape;1380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Boston Consulting Group partners with leaders in business and society to tackle their most important challenges and capture their greatest opportunities.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84" y="1119088"/>
            <a:ext cx="2377424" cy="2950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</a:t>
            </a:r>
            <a:r>
              <a:rPr lang="en" dirty="0" smtClean="0"/>
              <a:t>PROBLEM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24688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PowerCo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PowerCo</a:t>
            </a:r>
            <a:r>
              <a:rPr lang="en-US" dirty="0"/>
              <a:t> is a major gas and electricity utility that supplies to corporate, SME (Small &amp; Medium Enterprise), and residential customers. 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power-liberalization of the energy market in Europe has led to significant customer churn, especially in the SME segment. </a:t>
            </a:r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stCxn id="572" idx="1"/>
          </p:cNvCxnSpPr>
          <p:nvPr/>
        </p:nvCxnSpPr>
        <p:spPr>
          <a:xfrm rot="10800000" flipH="1" flipV="1">
            <a:off x="931233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/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PowerCo Managerment Hypothesis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Strategy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341812" y="196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 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448475" y="270778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churn is driven by the customers’ price sensitivities 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try a discounting strategy, with the head of the SME division suggesting that offering customers at high propensity to churn a </a:t>
            </a:r>
            <a:r>
              <a:rPr lang="en-US" dirty="0" smtClean="0"/>
              <a:t>discount </a:t>
            </a:r>
            <a:r>
              <a:rPr lang="en-US" dirty="0"/>
              <a:t>might be effective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21689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</a:t>
            </a:r>
            <a:r>
              <a:rPr lang="en" dirty="0" smtClean="0"/>
              <a:t>PROCEDURES OF PROJECT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DATA CLEANING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</a:rPr>
              <a:t>EXPLORATORY DATA ANALYSIS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3"/>
                </a:solidFill>
              </a:rPr>
              <a:t>FEATURE ENGINEERING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MODEL EVALUATION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916776" y="216301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</a:t>
            </a:r>
            <a:r>
              <a:rPr lang="en" dirty="0" smtClean="0"/>
              <a:t>NEEDED FOR</a:t>
            </a:r>
            <a:br>
              <a:rPr lang="en" dirty="0" smtClean="0"/>
            </a:br>
            <a:r>
              <a:rPr lang="en" dirty="0" smtClean="0"/>
              <a:t>ANALYSIS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4499288" y="975088"/>
            <a:ext cx="18813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CUSTOMER DATA</a:t>
            </a:r>
            <a:endParaRPr sz="18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4569825" y="1303637"/>
            <a:ext cx="409129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include characteristics of each client, for example, industry, </a:t>
            </a:r>
            <a:r>
              <a:rPr lang="en-US" sz="1100" dirty="0" smtClean="0"/>
              <a:t>historical electricity </a:t>
            </a:r>
            <a:r>
              <a:rPr lang="en-US" sz="1100" dirty="0"/>
              <a:t>consumption, date joined as customer </a:t>
            </a:r>
            <a:r>
              <a:rPr lang="en-US" sz="1100" dirty="0" err="1"/>
              <a:t>etc</a:t>
            </a:r>
            <a:endParaRPr sz="1100" dirty="0"/>
          </a:p>
        </p:txBody>
      </p:sp>
      <p:sp>
        <p:nvSpPr>
          <p:cNvPr id="702" name="Google Shape;702;p33"/>
          <p:cNvSpPr/>
          <p:nvPr/>
        </p:nvSpPr>
        <p:spPr>
          <a:xfrm>
            <a:off x="4433500" y="9228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4589425" y="2118933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CHURN DATA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4288270" y="2337743"/>
            <a:ext cx="367420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100" dirty="0"/>
              <a:t>indicate if customer has churned</a:t>
            </a:r>
            <a:endParaRPr sz="1100" dirty="0"/>
          </a:p>
        </p:txBody>
      </p:sp>
      <p:sp>
        <p:nvSpPr>
          <p:cNvPr id="705" name="Google Shape;705;p33"/>
          <p:cNvSpPr/>
          <p:nvPr/>
        </p:nvSpPr>
        <p:spPr>
          <a:xfrm>
            <a:off x="4462147" y="211639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3"/>
          <p:cNvSpPr txBox="1">
            <a:spLocks noGrp="1"/>
          </p:cNvSpPr>
          <p:nvPr>
            <p:ph type="ctrTitle" idx="4294967295"/>
          </p:nvPr>
        </p:nvSpPr>
        <p:spPr>
          <a:xfrm>
            <a:off x="4288270" y="2982443"/>
            <a:ext cx="2953619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HISTORICAL PRICE DATA</a:t>
            </a:r>
            <a:endParaRPr sz="1800"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4462147" y="3340726"/>
            <a:ext cx="439623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/>
              <a:t>indicate the prices the client charges to each customer for </a:t>
            </a:r>
            <a:r>
              <a:rPr lang="en-US" sz="1100" dirty="0" smtClean="0"/>
              <a:t>both electricity </a:t>
            </a:r>
            <a:r>
              <a:rPr lang="en-US" sz="1100" dirty="0"/>
              <a:t>and gas at granular time intervals</a:t>
            </a:r>
            <a:endParaRPr sz="1100" dirty="0"/>
          </a:p>
        </p:txBody>
      </p:sp>
      <p:sp>
        <p:nvSpPr>
          <p:cNvPr id="708" name="Google Shape;708;p33"/>
          <p:cNvSpPr/>
          <p:nvPr/>
        </p:nvSpPr>
        <p:spPr>
          <a:xfrm>
            <a:off x="4491862" y="29824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928775" y="92250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Churn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15" name="Google Shape;715;p34"/>
          <p:cNvSpPr txBox="1"/>
          <p:nvPr/>
        </p:nvSpPr>
        <p:spPr>
          <a:xfrm>
            <a:off x="5852111" y="1884250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 retention rate of all customers is </a:t>
            </a: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90.1%, </a:t>
            </a: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and the churn rate is </a:t>
            </a: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9.9%, a little bit high but still make </a:t>
            </a: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sense. 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1236614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Retention</a:t>
            </a:r>
            <a:endParaRPr dirty="0"/>
          </a:p>
        </p:txBody>
      </p:sp>
      <p:sp>
        <p:nvSpPr>
          <p:cNvPr id="998" name="Google Shape;998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142852"/>
            <a:ext cx="11286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Churn</a:t>
            </a:r>
            <a:endParaRPr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4294967295"/>
          </p:nvPr>
        </p:nvSpPr>
        <p:spPr>
          <a:xfrm>
            <a:off x="1489099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90</a:t>
            </a:r>
            <a:r>
              <a:rPr lang="en" sz="2200" dirty="0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3378425" y="4470411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10</a:t>
            </a:r>
            <a:r>
              <a:rPr lang="en" sz="22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sz="22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7" y="989475"/>
            <a:ext cx="4708911" cy="3798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-  Sales Channel</a:t>
            </a:r>
            <a:endParaRPr dirty="0"/>
          </a:p>
        </p:txBody>
      </p:sp>
      <p:sp>
        <p:nvSpPr>
          <p:cNvPr id="715" name="Google Shape;715;p34"/>
          <p:cNvSpPr txBox="1"/>
          <p:nvPr/>
        </p:nvSpPr>
        <p:spPr>
          <a:xfrm>
            <a:off x="6320624" y="1814800"/>
            <a:ext cx="2660976" cy="24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There are 4 sales channels have lost customers, have to investigate in it.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989475"/>
            <a:ext cx="5812984" cy="35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606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505</Words>
  <Application>Microsoft Office PowerPoint</Application>
  <PresentationFormat>On-screen Show (16:9)</PresentationFormat>
  <Paragraphs>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Maven Pro</vt:lpstr>
      <vt:lpstr>Fira Sans Condensed Medium</vt:lpstr>
      <vt:lpstr>Advent Pro SemiBold</vt:lpstr>
      <vt:lpstr>Share Tech</vt:lpstr>
      <vt:lpstr>Fira Sans Extra Condensed Medium</vt:lpstr>
      <vt:lpstr>Data Science Consulting by Slidesgo</vt:lpstr>
      <vt:lpstr>BCG Case PowerCo Case</vt:lpstr>
      <vt:lpstr>TARGET</vt:lpstr>
      <vt:lpstr>OUR COMPANY</vt:lpstr>
      <vt:lpstr>UNDERSTANDING THE PROBLEM</vt:lpstr>
      <vt:lpstr>PowerCo Managerment Hypothesis</vt:lpstr>
      <vt:lpstr>MAIN PROCEDURES OF PROJECT</vt:lpstr>
      <vt:lpstr>DATA NEEDED FOR ANALYSIS</vt:lpstr>
      <vt:lpstr>ANALYSIS</vt:lpstr>
      <vt:lpstr>ANALYSIS -  Sales Channel</vt:lpstr>
      <vt:lpstr>ANALYSIS – Tenure(Contract Period)</vt:lpstr>
      <vt:lpstr>ANALYSIS – HAS GAS</vt:lpstr>
      <vt:lpstr>Model Evaluation - XGBoost</vt:lpstr>
      <vt:lpstr>Exam Model – 5 Fold Cross Validation</vt:lpstr>
      <vt:lpstr>Model Evaluation – XGBoost ROC Curve</vt:lpstr>
      <vt:lpstr>ANALYSIS – Feature Importance</vt:lpstr>
      <vt:lpstr>ANALYSIS – Feature Importance Intuition</vt:lpstr>
      <vt:lpstr>Summary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Case PowerCo Case</dc:title>
  <cp:lastModifiedBy>BlackChip</cp:lastModifiedBy>
  <cp:revision>25</cp:revision>
  <dcterms:modified xsi:type="dcterms:W3CDTF">2021-08-16T05:28:03Z</dcterms:modified>
</cp:coreProperties>
</file>