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90" r:id="rId10"/>
    <p:sldId id="291" r:id="rId11"/>
    <p:sldId id="292" r:id="rId12"/>
    <p:sldId id="293" r:id="rId13"/>
    <p:sldId id="294" r:id="rId14"/>
    <p:sldId id="278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Fira Sans Condensed Medium" panose="020B0604020202020204" charset="0"/>
      <p:regular r:id="rId23"/>
      <p:bold r:id="rId24"/>
      <p:italic r:id="rId25"/>
      <p:boldItalic r:id="rId26"/>
    </p:embeddedFont>
    <p:embeddedFont>
      <p:font typeface="Advent Pro SemiBold" panose="020B0604020202020204" charset="0"/>
      <p:regular r:id="rId27"/>
      <p:bold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5D79E1-BAC7-4BC5-BDA2-463FFDB0EED6}">
  <a:tblStyle styleId="{175D79E1-BAC7-4BC5-BDA2-463FFDB0E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85721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18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50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864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5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2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83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45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23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67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16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08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5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1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3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Capstone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BCG Case</a:t>
            </a:r>
            <a:br>
              <a:rPr lang="en" dirty="0" smtClean="0"/>
            </a:br>
            <a:r>
              <a:rPr lang="en" dirty="0" smtClean="0"/>
              <a:t>PowerCo Case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- Tenure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928775" y="92250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Churn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6175264" y="1722693"/>
            <a:ext cx="2660976" cy="24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We can see that churn is low for customers which join lately or have made the contract for more than 7 </a:t>
            </a:r>
            <a:r>
              <a:rPr lang="en-US" sz="2000" dirty="0" smtClean="0">
                <a:solidFill>
                  <a:schemeClr val="bg1"/>
                </a:solidFill>
              </a:rPr>
              <a:t>years. </a:t>
            </a:r>
            <a:r>
              <a:rPr lang="en-US" sz="2000" dirty="0">
                <a:solidFill>
                  <a:schemeClr val="bg1"/>
                </a:solidFill>
              </a:rPr>
              <a:t>Most churn customers happen within 3-7 years.</a:t>
            </a:r>
            <a:endParaRPr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386875" y="4141975"/>
            <a:ext cx="123661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998" name="Google Shape;998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142852"/>
            <a:ext cx="112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Churn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4294967295"/>
          </p:nvPr>
        </p:nvSpPr>
        <p:spPr>
          <a:xfrm>
            <a:off x="1489099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90</a:t>
            </a:r>
            <a:r>
              <a:rPr lang="en" sz="22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10</a:t>
            </a:r>
            <a:r>
              <a:rPr lang="en" sz="22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" y="754912"/>
            <a:ext cx="6118877" cy="43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4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713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– Tenure(Contract Period)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928775" y="92250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Churn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6175264" y="1722693"/>
            <a:ext cx="2660976" cy="24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We can see that churn is low for customers which join lately or have made the contract for more than 7 </a:t>
            </a:r>
            <a:r>
              <a:rPr lang="en-US" sz="2000" dirty="0" smtClean="0">
                <a:solidFill>
                  <a:schemeClr val="bg1"/>
                </a:solidFill>
              </a:rPr>
              <a:t>years. </a:t>
            </a:r>
            <a:r>
              <a:rPr lang="en-US" sz="2000" dirty="0">
                <a:solidFill>
                  <a:schemeClr val="bg1"/>
                </a:solidFill>
              </a:rPr>
              <a:t>Most churn customers happen within 3-7 years.</a:t>
            </a:r>
            <a:endParaRPr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386875" y="4141975"/>
            <a:ext cx="123661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998" name="Google Shape;998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142852"/>
            <a:ext cx="112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Churn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4294967295"/>
          </p:nvPr>
        </p:nvSpPr>
        <p:spPr>
          <a:xfrm>
            <a:off x="1489099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90</a:t>
            </a:r>
            <a:r>
              <a:rPr lang="en" sz="22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10</a:t>
            </a:r>
            <a:r>
              <a:rPr lang="en" sz="22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" y="754912"/>
            <a:ext cx="6118877" cy="43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9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713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– Feature Importance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928775" y="92250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Churn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6168489" y="1313104"/>
            <a:ext cx="2660976" cy="35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In the feature importance graph above we can see that </a:t>
            </a:r>
            <a:r>
              <a:rPr lang="en-US" sz="1600" dirty="0">
                <a:solidFill>
                  <a:schemeClr val="bg1"/>
                </a:solidFill>
              </a:rPr>
              <a:t>forecasted bill of meter rental for the next 12 </a:t>
            </a:r>
            <a:r>
              <a:rPr lang="en-US" sz="1600" dirty="0" smtClean="0">
                <a:solidFill>
                  <a:schemeClr val="bg1"/>
                </a:solidFill>
              </a:rPr>
              <a:t>months, gross margin on power subscription and </a:t>
            </a:r>
            <a:r>
              <a:rPr lang="en-US" sz="1600" dirty="0">
                <a:solidFill>
                  <a:schemeClr val="bg1"/>
                </a:solidFill>
              </a:rPr>
              <a:t>electricity consumption of the past 12 months</a:t>
            </a:r>
            <a:endParaRPr lang="en-US" sz="1600" dirty="0">
              <a:solidFill>
                <a:schemeClr val="bg1"/>
              </a:solidFill>
            </a:endParaRPr>
          </a:p>
          <a:p>
            <a:pPr lvl="0"/>
            <a:r>
              <a:rPr lang="en-US" sz="1600" dirty="0">
                <a:solidFill>
                  <a:schemeClr val="bg1"/>
                </a:solidFill>
              </a:rPr>
              <a:t>are the features that appear the most in our model and we could </a:t>
            </a:r>
            <a:r>
              <a:rPr lang="en-US" sz="1600" dirty="0" smtClean="0">
                <a:solidFill>
                  <a:schemeClr val="bg1"/>
                </a:solidFill>
              </a:rPr>
              <a:t>tell </a:t>
            </a:r>
            <a:r>
              <a:rPr lang="en-US" sz="1600" dirty="0">
                <a:solidFill>
                  <a:schemeClr val="bg1"/>
                </a:solidFill>
              </a:rPr>
              <a:t>that these </a:t>
            </a:r>
            <a:r>
              <a:rPr lang="en-US" sz="1600" dirty="0" smtClean="0">
                <a:solidFill>
                  <a:schemeClr val="bg1"/>
                </a:solidFill>
              </a:rPr>
              <a:t>3 </a:t>
            </a:r>
            <a:r>
              <a:rPr lang="en-US" sz="1600" dirty="0">
                <a:solidFill>
                  <a:schemeClr val="bg1"/>
                </a:solidFill>
              </a:rPr>
              <a:t>features have a significant </a:t>
            </a:r>
            <a:r>
              <a:rPr lang="en-US" sz="1600" dirty="0" smtClean="0">
                <a:solidFill>
                  <a:schemeClr val="bg1"/>
                </a:solidFill>
              </a:rPr>
              <a:t>importance </a:t>
            </a:r>
            <a:r>
              <a:rPr lang="en-US" sz="1600" dirty="0">
                <a:solidFill>
                  <a:schemeClr val="bg1"/>
                </a:solidFill>
              </a:rPr>
              <a:t>in our model</a:t>
            </a:r>
            <a:endParaRPr sz="16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989475"/>
            <a:ext cx="5893541" cy="3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72377" y="2251644"/>
            <a:ext cx="3534300" cy="64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Predictive model able to predict churn </a:t>
            </a:r>
            <a:r>
              <a:rPr lang="en-US" sz="1400" dirty="0" smtClean="0"/>
              <a:t>but main </a:t>
            </a:r>
            <a:r>
              <a:rPr lang="en-US" sz="1400" dirty="0"/>
              <a:t>driver is not customer price </a:t>
            </a:r>
            <a:r>
              <a:rPr lang="en-US" sz="1400" dirty="0" smtClean="0"/>
              <a:t>sensitivity, </a:t>
            </a:r>
            <a:r>
              <a:rPr lang="en-US" sz="1400" dirty="0" smtClean="0">
                <a:solidFill>
                  <a:schemeClr val="bg1"/>
                </a:solidFill>
              </a:rPr>
              <a:t>forecasted </a:t>
            </a:r>
            <a:r>
              <a:rPr lang="en-US" sz="1400" dirty="0">
                <a:solidFill>
                  <a:schemeClr val="bg1"/>
                </a:solidFill>
              </a:rPr>
              <a:t>bill of meter rental for the next 12 months, gross margin on power subscription and electricity consumption of the past 12 </a:t>
            </a:r>
            <a:r>
              <a:rPr lang="en-US" sz="1400" dirty="0" smtClean="0">
                <a:solidFill>
                  <a:schemeClr val="bg1"/>
                </a:solidFill>
              </a:rPr>
              <a:t>months </a:t>
            </a:r>
            <a:r>
              <a:rPr lang="en-US" sz="1400" dirty="0" smtClean="0"/>
              <a:t>are </a:t>
            </a:r>
            <a:r>
              <a:rPr lang="en-US" sz="1400" dirty="0"/>
              <a:t>the 3 </a:t>
            </a:r>
            <a:r>
              <a:rPr lang="en-US" sz="1400" dirty="0" smtClean="0"/>
              <a:t>largest drivers.</a:t>
            </a:r>
            <a:endParaRPr sz="14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Summary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84" y="1119088"/>
            <a:ext cx="2377424" cy="2950502"/>
          </a:xfrm>
          <a:prstGeom prst="rect">
            <a:avLst/>
          </a:prstGeom>
        </p:spPr>
      </p:pic>
      <p:sp>
        <p:nvSpPr>
          <p:cNvPr id="64" name="Google Shape;506;p28"/>
          <p:cNvSpPr txBox="1">
            <a:spLocks/>
          </p:cNvSpPr>
          <p:nvPr/>
        </p:nvSpPr>
        <p:spPr>
          <a:xfrm>
            <a:off x="618825" y="1268926"/>
            <a:ext cx="3534300" cy="81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Churn is indeed high in the SME </a:t>
            </a:r>
            <a:r>
              <a:rPr lang="en-US" sz="1400" dirty="0" smtClean="0"/>
              <a:t>division 9.9</a:t>
            </a:r>
            <a:r>
              <a:rPr lang="en-US" sz="1400" dirty="0"/>
              <a:t>% between January 2016 and </a:t>
            </a:r>
            <a:r>
              <a:rPr lang="en-US" sz="1400" dirty="0" smtClean="0"/>
              <a:t>March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89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Boston Consulting Group partners with leaders in business and society to tackle their most important challenges and capture their greatest opportunities.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84" y="1119088"/>
            <a:ext cx="2377424" cy="2950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</a:t>
            </a:r>
            <a:r>
              <a:rPr lang="en" dirty="0" smtClean="0"/>
              <a:t>PROBLEM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24688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PowerCo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PowerCo</a:t>
            </a:r>
            <a:r>
              <a:rPr lang="en-US" dirty="0"/>
              <a:t> is a major gas and electricity utility that supplies to corporate, SME (Small &amp; Medium Enterprise), and residential customers. 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power-liberalization of the energy market in Europe has led to significant customer churn, especially in the SME segment. </a:t>
            </a:r>
            <a:endParaRPr lang="en-US"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stCxn id="572" idx="1"/>
          </p:cNvCxnSpPr>
          <p:nvPr/>
        </p:nvCxnSpPr>
        <p:spPr>
          <a:xfrm rot="10800000" flipH="1" flipV="1">
            <a:off x="931233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/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PowerCo Managerment Hypothesis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Strategy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341812" y="196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Churn 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448475" y="270778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churn is driven by the customers’ price sensitivities 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try a discounting strategy, with the head of the SME division suggesting that offering customers at high propensity to churn a 20% discount might be effective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21689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</a:t>
            </a:r>
            <a:r>
              <a:rPr lang="en" dirty="0" smtClean="0"/>
              <a:t>PROCEDURES OF PROJECT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DATA CLEANING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</a:rPr>
              <a:t>EXPLORATORY DATA ANALYSIS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FEATURE ENGINEERING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372539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MODEL EVALUATION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NEEDED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499288" y="975088"/>
            <a:ext cx="18813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CUSTOMER DATA</a:t>
            </a:r>
            <a:endParaRPr sz="1800"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569825" y="1303637"/>
            <a:ext cx="409129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/>
              <a:t>include characteristics of each client, for example, industry, </a:t>
            </a:r>
            <a:r>
              <a:rPr lang="en-US" sz="1100" dirty="0" smtClean="0"/>
              <a:t>historical electricity </a:t>
            </a:r>
            <a:r>
              <a:rPr lang="en-US" sz="1100" dirty="0"/>
              <a:t>consumption, date joined as customer </a:t>
            </a:r>
            <a:r>
              <a:rPr lang="en-US" sz="1100" dirty="0" err="1"/>
              <a:t>etc</a:t>
            </a:r>
            <a:endParaRPr sz="1100" dirty="0"/>
          </a:p>
        </p:txBody>
      </p:sp>
      <p:sp>
        <p:nvSpPr>
          <p:cNvPr id="702" name="Google Shape;702;p33"/>
          <p:cNvSpPr/>
          <p:nvPr/>
        </p:nvSpPr>
        <p:spPr>
          <a:xfrm>
            <a:off x="4433500" y="9228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4589425" y="211893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CHURN DATA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4288270" y="2337743"/>
            <a:ext cx="367420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100" dirty="0"/>
              <a:t>indicate if customer has churned</a:t>
            </a:r>
            <a:endParaRPr sz="1100" dirty="0"/>
          </a:p>
        </p:txBody>
      </p:sp>
      <p:sp>
        <p:nvSpPr>
          <p:cNvPr id="705" name="Google Shape;705;p33"/>
          <p:cNvSpPr/>
          <p:nvPr/>
        </p:nvSpPr>
        <p:spPr>
          <a:xfrm>
            <a:off x="4462147" y="211639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288270" y="2982443"/>
            <a:ext cx="2953619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HISTORICAL PRICE DATA</a:t>
            </a:r>
            <a:endParaRPr sz="18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4462147" y="3340726"/>
            <a:ext cx="439623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/>
              <a:t>indicate the prices the client charges to each customer for </a:t>
            </a:r>
            <a:r>
              <a:rPr lang="en-US" sz="1100" dirty="0" smtClean="0"/>
              <a:t>both electricity </a:t>
            </a:r>
            <a:r>
              <a:rPr lang="en-US" sz="1100" dirty="0"/>
              <a:t>and gas at granular time intervals</a:t>
            </a:r>
            <a:endParaRPr sz="1100" dirty="0"/>
          </a:p>
        </p:txBody>
      </p:sp>
      <p:sp>
        <p:nvSpPr>
          <p:cNvPr id="708" name="Google Shape;708;p33"/>
          <p:cNvSpPr/>
          <p:nvPr/>
        </p:nvSpPr>
        <p:spPr>
          <a:xfrm>
            <a:off x="4491862" y="29824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928775" y="92250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Churn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5523301" y="2017386"/>
            <a:ext cx="2660976" cy="24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The retention rate of all customers is 90%, and the churn rate is 10%, which make sense. 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386875" y="4141975"/>
            <a:ext cx="123661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998" name="Google Shape;998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142852"/>
            <a:ext cx="112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Churn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4294967295"/>
          </p:nvPr>
        </p:nvSpPr>
        <p:spPr>
          <a:xfrm>
            <a:off x="1489099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90</a:t>
            </a:r>
            <a:r>
              <a:rPr lang="en" sz="22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10</a:t>
            </a:r>
            <a:r>
              <a:rPr lang="en" sz="22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2" y="1053161"/>
            <a:ext cx="5106563" cy="33535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-  Sales Channel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928775" y="92250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Churn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6012399" y="1528288"/>
            <a:ext cx="2660976" cy="24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There are 4 sales channels have lost customers, have to investigate in it.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386875" y="4141975"/>
            <a:ext cx="123661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998" name="Google Shape;998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142852"/>
            <a:ext cx="112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Churn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4294967295"/>
          </p:nvPr>
        </p:nvSpPr>
        <p:spPr>
          <a:xfrm>
            <a:off x="1489099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90</a:t>
            </a:r>
            <a:r>
              <a:rPr lang="en" sz="22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10</a:t>
            </a:r>
            <a:r>
              <a:rPr lang="en" sz="22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378" y="700575"/>
            <a:ext cx="60883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606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454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Maven Pro</vt:lpstr>
      <vt:lpstr>Arial</vt:lpstr>
      <vt:lpstr>Fira Sans Extra Condensed Medium</vt:lpstr>
      <vt:lpstr>Fira Sans Condensed Medium</vt:lpstr>
      <vt:lpstr>Advent Pro SemiBold</vt:lpstr>
      <vt:lpstr>Share Tech</vt:lpstr>
      <vt:lpstr>Data Science Consulting by Slidesgo</vt:lpstr>
      <vt:lpstr>BCG Case PowerCo Case</vt:lpstr>
      <vt:lpstr>OUR PROCESS</vt:lpstr>
      <vt:lpstr>OUR COMPANY</vt:lpstr>
      <vt:lpstr>UNDERSTANDING THE PROBLEM</vt:lpstr>
      <vt:lpstr>PowerCo Managerment Hypothesis</vt:lpstr>
      <vt:lpstr>MAIN PROCEDURES OF PROJECT</vt:lpstr>
      <vt:lpstr>DATA NEEDED</vt:lpstr>
      <vt:lpstr>ANALYSIS</vt:lpstr>
      <vt:lpstr>ANALYSIS -  Sales Channel</vt:lpstr>
      <vt:lpstr>ANALYSIS - Tenure</vt:lpstr>
      <vt:lpstr>ANALYSIS – Tenure(Contract Period)</vt:lpstr>
      <vt:lpstr>ANALYSIS – Feature Importance</vt:lpstr>
      <vt:lpstr>Summary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Case PowerCo Case</dc:title>
  <cp:lastModifiedBy>BlackChip</cp:lastModifiedBy>
  <cp:revision>12</cp:revision>
  <dcterms:modified xsi:type="dcterms:W3CDTF">2021-08-11T23:07:29Z</dcterms:modified>
</cp:coreProperties>
</file>