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6004500" cy="36004500"/>
  <p:notesSz cx="6858000" cy="9144000"/>
  <p:defaultTextStyle>
    <a:defPPr>
      <a:defRPr lang="en-US"/>
    </a:defPPr>
    <a:lvl1pPr marL="0" algn="l" defTabSz="3657966" rtl="0" eaLnBrk="1" latinLnBrk="0" hangingPunct="1">
      <a:defRPr sz="7200" kern="1200">
        <a:solidFill>
          <a:schemeClr val="tx1"/>
        </a:solidFill>
        <a:latin typeface="+mn-lt"/>
        <a:ea typeface="+mn-ea"/>
        <a:cs typeface="+mn-cs"/>
      </a:defRPr>
    </a:lvl1pPr>
    <a:lvl2pPr marL="1828983" algn="l" defTabSz="3657966" rtl="0" eaLnBrk="1" latinLnBrk="0" hangingPunct="1">
      <a:defRPr sz="7200" kern="1200">
        <a:solidFill>
          <a:schemeClr val="tx1"/>
        </a:solidFill>
        <a:latin typeface="+mn-lt"/>
        <a:ea typeface="+mn-ea"/>
        <a:cs typeface="+mn-cs"/>
      </a:defRPr>
    </a:lvl2pPr>
    <a:lvl3pPr marL="3657966" algn="l" defTabSz="3657966" rtl="0" eaLnBrk="1" latinLnBrk="0" hangingPunct="1">
      <a:defRPr sz="7200" kern="1200">
        <a:solidFill>
          <a:schemeClr val="tx1"/>
        </a:solidFill>
        <a:latin typeface="+mn-lt"/>
        <a:ea typeface="+mn-ea"/>
        <a:cs typeface="+mn-cs"/>
      </a:defRPr>
    </a:lvl3pPr>
    <a:lvl4pPr marL="5486949" algn="l" defTabSz="3657966" rtl="0" eaLnBrk="1" latinLnBrk="0" hangingPunct="1">
      <a:defRPr sz="7200" kern="1200">
        <a:solidFill>
          <a:schemeClr val="tx1"/>
        </a:solidFill>
        <a:latin typeface="+mn-lt"/>
        <a:ea typeface="+mn-ea"/>
        <a:cs typeface="+mn-cs"/>
      </a:defRPr>
    </a:lvl4pPr>
    <a:lvl5pPr marL="7315932" algn="l" defTabSz="3657966" rtl="0" eaLnBrk="1" latinLnBrk="0" hangingPunct="1">
      <a:defRPr sz="7200" kern="1200">
        <a:solidFill>
          <a:schemeClr val="tx1"/>
        </a:solidFill>
        <a:latin typeface="+mn-lt"/>
        <a:ea typeface="+mn-ea"/>
        <a:cs typeface="+mn-cs"/>
      </a:defRPr>
    </a:lvl5pPr>
    <a:lvl6pPr marL="9144914" algn="l" defTabSz="3657966" rtl="0" eaLnBrk="1" latinLnBrk="0" hangingPunct="1">
      <a:defRPr sz="7200" kern="1200">
        <a:solidFill>
          <a:schemeClr val="tx1"/>
        </a:solidFill>
        <a:latin typeface="+mn-lt"/>
        <a:ea typeface="+mn-ea"/>
        <a:cs typeface="+mn-cs"/>
      </a:defRPr>
    </a:lvl6pPr>
    <a:lvl7pPr marL="10973897" algn="l" defTabSz="3657966" rtl="0" eaLnBrk="1" latinLnBrk="0" hangingPunct="1">
      <a:defRPr sz="7200" kern="1200">
        <a:solidFill>
          <a:schemeClr val="tx1"/>
        </a:solidFill>
        <a:latin typeface="+mn-lt"/>
        <a:ea typeface="+mn-ea"/>
        <a:cs typeface="+mn-cs"/>
      </a:defRPr>
    </a:lvl7pPr>
    <a:lvl8pPr marL="12802880" algn="l" defTabSz="3657966" rtl="0" eaLnBrk="1" latinLnBrk="0" hangingPunct="1">
      <a:defRPr sz="7200" kern="1200">
        <a:solidFill>
          <a:schemeClr val="tx1"/>
        </a:solidFill>
        <a:latin typeface="+mn-lt"/>
        <a:ea typeface="+mn-ea"/>
        <a:cs typeface="+mn-cs"/>
      </a:defRPr>
    </a:lvl8pPr>
    <a:lvl9pPr marL="14631863" algn="l" defTabSz="3657966" rtl="0" eaLnBrk="1" latinLnBrk="0" hangingPunct="1">
      <a:defRPr sz="7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40" d="100"/>
          <a:sy n="40" d="100"/>
        </p:scale>
        <p:origin x="-1122" y="-66"/>
      </p:cViewPr>
      <p:guideLst>
        <p:guide orient="horz" pos="11340"/>
        <p:guide pos="113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00338" y="11184734"/>
            <a:ext cx="30603825" cy="7717631"/>
          </a:xfrm>
        </p:spPr>
        <p:txBody>
          <a:bodyPr/>
          <a:lstStyle/>
          <a:p>
            <a:r>
              <a:rPr lang="en-US" smtClean="0"/>
              <a:t>Click to edit Master title style</a:t>
            </a:r>
            <a:endParaRPr lang="en-CA"/>
          </a:p>
        </p:txBody>
      </p:sp>
      <p:sp>
        <p:nvSpPr>
          <p:cNvPr id="3" name="Subtitle 2"/>
          <p:cNvSpPr>
            <a:spLocks noGrp="1"/>
          </p:cNvSpPr>
          <p:nvPr>
            <p:ph type="subTitle" idx="1"/>
          </p:nvPr>
        </p:nvSpPr>
        <p:spPr>
          <a:xfrm>
            <a:off x="5400675" y="20402550"/>
            <a:ext cx="25203151" cy="9201150"/>
          </a:xfrm>
        </p:spPr>
        <p:txBody>
          <a:bodyPr/>
          <a:lstStyle>
            <a:lvl1pPr marL="0" indent="0" algn="ctr">
              <a:buNone/>
              <a:defRPr>
                <a:solidFill>
                  <a:schemeClr val="tx1">
                    <a:tint val="75000"/>
                  </a:schemeClr>
                </a:solidFill>
              </a:defRPr>
            </a:lvl1pPr>
            <a:lvl2pPr marL="1828983" indent="0" algn="ctr">
              <a:buNone/>
              <a:defRPr>
                <a:solidFill>
                  <a:schemeClr val="tx1">
                    <a:tint val="75000"/>
                  </a:schemeClr>
                </a:solidFill>
              </a:defRPr>
            </a:lvl2pPr>
            <a:lvl3pPr marL="3657966" indent="0" algn="ctr">
              <a:buNone/>
              <a:defRPr>
                <a:solidFill>
                  <a:schemeClr val="tx1">
                    <a:tint val="75000"/>
                  </a:schemeClr>
                </a:solidFill>
              </a:defRPr>
            </a:lvl3pPr>
            <a:lvl4pPr marL="5486949" indent="0" algn="ctr">
              <a:buNone/>
              <a:defRPr>
                <a:solidFill>
                  <a:schemeClr val="tx1">
                    <a:tint val="75000"/>
                  </a:schemeClr>
                </a:solidFill>
              </a:defRPr>
            </a:lvl4pPr>
            <a:lvl5pPr marL="7315932" indent="0" algn="ctr">
              <a:buNone/>
              <a:defRPr>
                <a:solidFill>
                  <a:schemeClr val="tx1">
                    <a:tint val="75000"/>
                  </a:schemeClr>
                </a:solidFill>
              </a:defRPr>
            </a:lvl5pPr>
            <a:lvl6pPr marL="9144914" indent="0" algn="ctr">
              <a:buNone/>
              <a:defRPr>
                <a:solidFill>
                  <a:schemeClr val="tx1">
                    <a:tint val="75000"/>
                  </a:schemeClr>
                </a:solidFill>
              </a:defRPr>
            </a:lvl6pPr>
            <a:lvl7pPr marL="10973897" indent="0" algn="ctr">
              <a:buNone/>
              <a:defRPr>
                <a:solidFill>
                  <a:schemeClr val="tx1">
                    <a:tint val="75000"/>
                  </a:schemeClr>
                </a:solidFill>
              </a:defRPr>
            </a:lvl7pPr>
            <a:lvl8pPr marL="12802880" indent="0" algn="ctr">
              <a:buNone/>
              <a:defRPr>
                <a:solidFill>
                  <a:schemeClr val="tx1">
                    <a:tint val="75000"/>
                  </a:schemeClr>
                </a:solidFill>
              </a:defRPr>
            </a:lvl8pPr>
            <a:lvl9pPr marL="14631863"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DD728622-EC69-4075-844A-4C1E5FACFF03}" type="datetimeFigureOut">
              <a:rPr lang="en-CA" smtClean="0"/>
              <a:t>01/04/2013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A2E1CB8-6D65-430D-BC41-B6CE2AD4AA52}" type="slidenum">
              <a:rPr lang="en-CA" smtClean="0"/>
              <a:t>‹#›</a:t>
            </a:fld>
            <a:endParaRPr lang="en-CA"/>
          </a:p>
        </p:txBody>
      </p:sp>
    </p:spTree>
    <p:extLst>
      <p:ext uri="{BB962C8B-B14F-4D97-AF65-F5344CB8AC3E}">
        <p14:creationId xmlns:p14="http://schemas.microsoft.com/office/powerpoint/2010/main" val="1701671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D728622-EC69-4075-844A-4C1E5FACFF03}" type="datetimeFigureOut">
              <a:rPr lang="en-CA" smtClean="0"/>
              <a:t>01/04/2013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A2E1CB8-6D65-430D-BC41-B6CE2AD4AA52}" type="slidenum">
              <a:rPr lang="en-CA" smtClean="0"/>
              <a:t>‹#›</a:t>
            </a:fld>
            <a:endParaRPr lang="en-CA"/>
          </a:p>
        </p:txBody>
      </p:sp>
    </p:spTree>
    <p:extLst>
      <p:ext uri="{BB962C8B-B14F-4D97-AF65-F5344CB8AC3E}">
        <p14:creationId xmlns:p14="http://schemas.microsoft.com/office/powerpoint/2010/main" val="122275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03263" y="1441853"/>
            <a:ext cx="8101012" cy="30720506"/>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1800225" y="1441853"/>
            <a:ext cx="23702962" cy="307205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D728622-EC69-4075-844A-4C1E5FACFF03}" type="datetimeFigureOut">
              <a:rPr lang="en-CA" smtClean="0"/>
              <a:t>01/04/2013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A2E1CB8-6D65-430D-BC41-B6CE2AD4AA52}" type="slidenum">
              <a:rPr lang="en-CA" smtClean="0"/>
              <a:t>‹#›</a:t>
            </a:fld>
            <a:endParaRPr lang="en-CA"/>
          </a:p>
        </p:txBody>
      </p:sp>
    </p:spTree>
    <p:extLst>
      <p:ext uri="{BB962C8B-B14F-4D97-AF65-F5344CB8AC3E}">
        <p14:creationId xmlns:p14="http://schemas.microsoft.com/office/powerpoint/2010/main" val="1472913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D728622-EC69-4075-844A-4C1E5FACFF03}" type="datetimeFigureOut">
              <a:rPr lang="en-CA" smtClean="0"/>
              <a:t>01/04/2013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A2E1CB8-6D65-430D-BC41-B6CE2AD4AA52}" type="slidenum">
              <a:rPr lang="en-CA" smtClean="0"/>
              <a:t>‹#›</a:t>
            </a:fld>
            <a:endParaRPr lang="en-CA"/>
          </a:p>
        </p:txBody>
      </p:sp>
    </p:spTree>
    <p:extLst>
      <p:ext uri="{BB962C8B-B14F-4D97-AF65-F5344CB8AC3E}">
        <p14:creationId xmlns:p14="http://schemas.microsoft.com/office/powerpoint/2010/main" val="2899094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44109" y="23136228"/>
            <a:ext cx="30603825" cy="7150894"/>
          </a:xfrm>
        </p:spPr>
        <p:txBody>
          <a:bodyPr anchor="t"/>
          <a:lstStyle>
            <a:lvl1pPr algn="l">
              <a:defRPr sz="16000" b="1" cap="all"/>
            </a:lvl1pPr>
          </a:lstStyle>
          <a:p>
            <a:r>
              <a:rPr lang="en-US" smtClean="0"/>
              <a:t>Click to edit Master title style</a:t>
            </a:r>
            <a:endParaRPr lang="en-CA"/>
          </a:p>
        </p:txBody>
      </p:sp>
      <p:sp>
        <p:nvSpPr>
          <p:cNvPr id="3" name="Text Placeholder 2"/>
          <p:cNvSpPr>
            <a:spLocks noGrp="1"/>
          </p:cNvSpPr>
          <p:nvPr>
            <p:ph type="body" idx="1"/>
          </p:nvPr>
        </p:nvSpPr>
        <p:spPr>
          <a:xfrm>
            <a:off x="2844109" y="15260246"/>
            <a:ext cx="30603825" cy="7875982"/>
          </a:xfrm>
        </p:spPr>
        <p:txBody>
          <a:bodyPr anchor="b"/>
          <a:lstStyle>
            <a:lvl1pPr marL="0" indent="0">
              <a:buNone/>
              <a:defRPr sz="8000">
                <a:solidFill>
                  <a:schemeClr val="tx1">
                    <a:tint val="75000"/>
                  </a:schemeClr>
                </a:solidFill>
              </a:defRPr>
            </a:lvl1pPr>
            <a:lvl2pPr marL="1828983" indent="0">
              <a:buNone/>
              <a:defRPr sz="7200">
                <a:solidFill>
                  <a:schemeClr val="tx1">
                    <a:tint val="75000"/>
                  </a:schemeClr>
                </a:solidFill>
              </a:defRPr>
            </a:lvl2pPr>
            <a:lvl3pPr marL="3657966" indent="0">
              <a:buNone/>
              <a:defRPr sz="6400">
                <a:solidFill>
                  <a:schemeClr val="tx1">
                    <a:tint val="75000"/>
                  </a:schemeClr>
                </a:solidFill>
              </a:defRPr>
            </a:lvl3pPr>
            <a:lvl4pPr marL="5486949" indent="0">
              <a:buNone/>
              <a:defRPr sz="5600">
                <a:solidFill>
                  <a:schemeClr val="tx1">
                    <a:tint val="75000"/>
                  </a:schemeClr>
                </a:solidFill>
              </a:defRPr>
            </a:lvl4pPr>
            <a:lvl5pPr marL="7315932" indent="0">
              <a:buNone/>
              <a:defRPr sz="5600">
                <a:solidFill>
                  <a:schemeClr val="tx1">
                    <a:tint val="75000"/>
                  </a:schemeClr>
                </a:solidFill>
              </a:defRPr>
            </a:lvl5pPr>
            <a:lvl6pPr marL="9144914" indent="0">
              <a:buNone/>
              <a:defRPr sz="5600">
                <a:solidFill>
                  <a:schemeClr val="tx1">
                    <a:tint val="75000"/>
                  </a:schemeClr>
                </a:solidFill>
              </a:defRPr>
            </a:lvl6pPr>
            <a:lvl7pPr marL="10973897" indent="0">
              <a:buNone/>
              <a:defRPr sz="5600">
                <a:solidFill>
                  <a:schemeClr val="tx1">
                    <a:tint val="75000"/>
                  </a:schemeClr>
                </a:solidFill>
              </a:defRPr>
            </a:lvl7pPr>
            <a:lvl8pPr marL="12802880" indent="0">
              <a:buNone/>
              <a:defRPr sz="5600">
                <a:solidFill>
                  <a:schemeClr val="tx1">
                    <a:tint val="75000"/>
                  </a:schemeClr>
                </a:solidFill>
              </a:defRPr>
            </a:lvl8pPr>
            <a:lvl9pPr marL="14631863" indent="0">
              <a:buNone/>
              <a:defRPr sz="5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728622-EC69-4075-844A-4C1E5FACFF03}" type="datetimeFigureOut">
              <a:rPr lang="en-CA" smtClean="0"/>
              <a:t>01/04/2013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A2E1CB8-6D65-430D-BC41-B6CE2AD4AA52}" type="slidenum">
              <a:rPr lang="en-CA" smtClean="0"/>
              <a:t>‹#›</a:t>
            </a:fld>
            <a:endParaRPr lang="en-CA"/>
          </a:p>
        </p:txBody>
      </p:sp>
    </p:spTree>
    <p:extLst>
      <p:ext uri="{BB962C8B-B14F-4D97-AF65-F5344CB8AC3E}">
        <p14:creationId xmlns:p14="http://schemas.microsoft.com/office/powerpoint/2010/main" val="542908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800225" y="8401053"/>
            <a:ext cx="15901987" cy="23761306"/>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18302288" y="8401053"/>
            <a:ext cx="15901987" cy="23761306"/>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DD728622-EC69-4075-844A-4C1E5FACFF03}" type="datetimeFigureOut">
              <a:rPr lang="en-CA" smtClean="0"/>
              <a:t>01/04/2013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A2E1CB8-6D65-430D-BC41-B6CE2AD4AA52}" type="slidenum">
              <a:rPr lang="en-CA" smtClean="0"/>
              <a:t>‹#›</a:t>
            </a:fld>
            <a:endParaRPr lang="en-CA"/>
          </a:p>
        </p:txBody>
      </p:sp>
    </p:spTree>
    <p:extLst>
      <p:ext uri="{BB962C8B-B14F-4D97-AF65-F5344CB8AC3E}">
        <p14:creationId xmlns:p14="http://schemas.microsoft.com/office/powerpoint/2010/main" val="1094479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1800226" y="8059344"/>
            <a:ext cx="15908240" cy="3358750"/>
          </a:xfrm>
        </p:spPr>
        <p:txBody>
          <a:bodyPr anchor="b"/>
          <a:lstStyle>
            <a:lvl1pPr marL="0" indent="0">
              <a:buNone/>
              <a:defRPr sz="9600" b="1"/>
            </a:lvl1pPr>
            <a:lvl2pPr marL="1828983" indent="0">
              <a:buNone/>
              <a:defRPr sz="8000" b="1"/>
            </a:lvl2pPr>
            <a:lvl3pPr marL="3657966" indent="0">
              <a:buNone/>
              <a:defRPr sz="7200" b="1"/>
            </a:lvl3pPr>
            <a:lvl4pPr marL="5486949" indent="0">
              <a:buNone/>
              <a:defRPr sz="6400" b="1"/>
            </a:lvl4pPr>
            <a:lvl5pPr marL="7315932" indent="0">
              <a:buNone/>
              <a:defRPr sz="6400" b="1"/>
            </a:lvl5pPr>
            <a:lvl6pPr marL="9144914" indent="0">
              <a:buNone/>
              <a:defRPr sz="6400" b="1"/>
            </a:lvl6pPr>
            <a:lvl7pPr marL="10973897" indent="0">
              <a:buNone/>
              <a:defRPr sz="6400" b="1"/>
            </a:lvl7pPr>
            <a:lvl8pPr marL="12802880" indent="0">
              <a:buNone/>
              <a:defRPr sz="6400" b="1"/>
            </a:lvl8pPr>
            <a:lvl9pPr marL="14631863" indent="0">
              <a:buNone/>
              <a:defRPr sz="6400" b="1"/>
            </a:lvl9pPr>
          </a:lstStyle>
          <a:p>
            <a:pPr lvl="0"/>
            <a:r>
              <a:rPr lang="en-US" smtClean="0"/>
              <a:t>Click to edit Master text styles</a:t>
            </a:r>
          </a:p>
        </p:txBody>
      </p:sp>
      <p:sp>
        <p:nvSpPr>
          <p:cNvPr id="4" name="Content Placeholder 3"/>
          <p:cNvSpPr>
            <a:spLocks noGrp="1"/>
          </p:cNvSpPr>
          <p:nvPr>
            <p:ph sz="half" idx="2"/>
          </p:nvPr>
        </p:nvSpPr>
        <p:spPr>
          <a:xfrm>
            <a:off x="1800226" y="11418094"/>
            <a:ext cx="15908240" cy="2074426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18289789" y="8059344"/>
            <a:ext cx="15914489" cy="3358750"/>
          </a:xfrm>
        </p:spPr>
        <p:txBody>
          <a:bodyPr anchor="b"/>
          <a:lstStyle>
            <a:lvl1pPr marL="0" indent="0">
              <a:buNone/>
              <a:defRPr sz="9600" b="1"/>
            </a:lvl1pPr>
            <a:lvl2pPr marL="1828983" indent="0">
              <a:buNone/>
              <a:defRPr sz="8000" b="1"/>
            </a:lvl2pPr>
            <a:lvl3pPr marL="3657966" indent="0">
              <a:buNone/>
              <a:defRPr sz="7200" b="1"/>
            </a:lvl3pPr>
            <a:lvl4pPr marL="5486949" indent="0">
              <a:buNone/>
              <a:defRPr sz="6400" b="1"/>
            </a:lvl4pPr>
            <a:lvl5pPr marL="7315932" indent="0">
              <a:buNone/>
              <a:defRPr sz="6400" b="1"/>
            </a:lvl5pPr>
            <a:lvl6pPr marL="9144914" indent="0">
              <a:buNone/>
              <a:defRPr sz="6400" b="1"/>
            </a:lvl6pPr>
            <a:lvl7pPr marL="10973897" indent="0">
              <a:buNone/>
              <a:defRPr sz="6400" b="1"/>
            </a:lvl7pPr>
            <a:lvl8pPr marL="12802880" indent="0">
              <a:buNone/>
              <a:defRPr sz="6400" b="1"/>
            </a:lvl8pPr>
            <a:lvl9pPr marL="14631863" indent="0">
              <a:buNone/>
              <a:defRPr sz="6400" b="1"/>
            </a:lvl9pPr>
          </a:lstStyle>
          <a:p>
            <a:pPr lvl="0"/>
            <a:r>
              <a:rPr lang="en-US" smtClean="0"/>
              <a:t>Click to edit Master text styles</a:t>
            </a:r>
          </a:p>
        </p:txBody>
      </p:sp>
      <p:sp>
        <p:nvSpPr>
          <p:cNvPr id="6" name="Content Placeholder 5"/>
          <p:cNvSpPr>
            <a:spLocks noGrp="1"/>
          </p:cNvSpPr>
          <p:nvPr>
            <p:ph sz="quarter" idx="4"/>
          </p:nvPr>
        </p:nvSpPr>
        <p:spPr>
          <a:xfrm>
            <a:off x="18289789" y="11418094"/>
            <a:ext cx="15914489" cy="2074426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DD728622-EC69-4075-844A-4C1E5FACFF03}" type="datetimeFigureOut">
              <a:rPr lang="en-CA" smtClean="0"/>
              <a:t>01/04/2013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A2E1CB8-6D65-430D-BC41-B6CE2AD4AA52}" type="slidenum">
              <a:rPr lang="en-CA" smtClean="0"/>
              <a:t>‹#›</a:t>
            </a:fld>
            <a:endParaRPr lang="en-CA"/>
          </a:p>
        </p:txBody>
      </p:sp>
    </p:spTree>
    <p:extLst>
      <p:ext uri="{BB962C8B-B14F-4D97-AF65-F5344CB8AC3E}">
        <p14:creationId xmlns:p14="http://schemas.microsoft.com/office/powerpoint/2010/main" val="2844774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DD728622-EC69-4075-844A-4C1E5FACFF03}" type="datetimeFigureOut">
              <a:rPr lang="en-CA" smtClean="0"/>
              <a:t>01/04/2013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A2E1CB8-6D65-430D-BC41-B6CE2AD4AA52}" type="slidenum">
              <a:rPr lang="en-CA" smtClean="0"/>
              <a:t>‹#›</a:t>
            </a:fld>
            <a:endParaRPr lang="en-CA"/>
          </a:p>
        </p:txBody>
      </p:sp>
    </p:spTree>
    <p:extLst>
      <p:ext uri="{BB962C8B-B14F-4D97-AF65-F5344CB8AC3E}">
        <p14:creationId xmlns:p14="http://schemas.microsoft.com/office/powerpoint/2010/main" val="1261623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728622-EC69-4075-844A-4C1E5FACFF03}" type="datetimeFigureOut">
              <a:rPr lang="en-CA" smtClean="0"/>
              <a:t>01/04/2013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A2E1CB8-6D65-430D-BC41-B6CE2AD4AA52}" type="slidenum">
              <a:rPr lang="en-CA" smtClean="0"/>
              <a:t>‹#›</a:t>
            </a:fld>
            <a:endParaRPr lang="en-CA"/>
          </a:p>
        </p:txBody>
      </p:sp>
    </p:spTree>
    <p:extLst>
      <p:ext uri="{BB962C8B-B14F-4D97-AF65-F5344CB8AC3E}">
        <p14:creationId xmlns:p14="http://schemas.microsoft.com/office/powerpoint/2010/main" val="1621346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00227" y="1433513"/>
            <a:ext cx="11845233" cy="6100762"/>
          </a:xfrm>
        </p:spPr>
        <p:txBody>
          <a:bodyPr anchor="b"/>
          <a:lstStyle>
            <a:lvl1pPr algn="l">
              <a:defRPr sz="8000" b="1"/>
            </a:lvl1pPr>
          </a:lstStyle>
          <a:p>
            <a:r>
              <a:rPr lang="en-US" smtClean="0"/>
              <a:t>Click to edit Master title style</a:t>
            </a:r>
            <a:endParaRPr lang="en-CA"/>
          </a:p>
        </p:txBody>
      </p:sp>
      <p:sp>
        <p:nvSpPr>
          <p:cNvPr id="3" name="Content Placeholder 2"/>
          <p:cNvSpPr>
            <a:spLocks noGrp="1"/>
          </p:cNvSpPr>
          <p:nvPr>
            <p:ph idx="1"/>
          </p:nvPr>
        </p:nvSpPr>
        <p:spPr>
          <a:xfrm>
            <a:off x="14076759" y="1433515"/>
            <a:ext cx="20127516" cy="30728843"/>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1800227" y="7534278"/>
            <a:ext cx="11845233" cy="24628081"/>
          </a:xfrm>
        </p:spPr>
        <p:txBody>
          <a:bodyPr/>
          <a:lstStyle>
            <a:lvl1pPr marL="0" indent="0">
              <a:buNone/>
              <a:defRPr sz="5600"/>
            </a:lvl1pPr>
            <a:lvl2pPr marL="1828983" indent="0">
              <a:buNone/>
              <a:defRPr sz="4800"/>
            </a:lvl2pPr>
            <a:lvl3pPr marL="3657966" indent="0">
              <a:buNone/>
              <a:defRPr sz="4000"/>
            </a:lvl3pPr>
            <a:lvl4pPr marL="5486949" indent="0">
              <a:buNone/>
              <a:defRPr sz="3600"/>
            </a:lvl4pPr>
            <a:lvl5pPr marL="7315932" indent="0">
              <a:buNone/>
              <a:defRPr sz="3600"/>
            </a:lvl5pPr>
            <a:lvl6pPr marL="9144914" indent="0">
              <a:buNone/>
              <a:defRPr sz="3600"/>
            </a:lvl6pPr>
            <a:lvl7pPr marL="10973897" indent="0">
              <a:buNone/>
              <a:defRPr sz="3600"/>
            </a:lvl7pPr>
            <a:lvl8pPr marL="12802880" indent="0">
              <a:buNone/>
              <a:defRPr sz="3600"/>
            </a:lvl8pPr>
            <a:lvl9pPr marL="14631863"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728622-EC69-4075-844A-4C1E5FACFF03}" type="datetimeFigureOut">
              <a:rPr lang="en-CA" smtClean="0"/>
              <a:t>01/04/2013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A2E1CB8-6D65-430D-BC41-B6CE2AD4AA52}" type="slidenum">
              <a:rPr lang="en-CA" smtClean="0"/>
              <a:t>‹#›</a:t>
            </a:fld>
            <a:endParaRPr lang="en-CA"/>
          </a:p>
        </p:txBody>
      </p:sp>
    </p:spTree>
    <p:extLst>
      <p:ext uri="{BB962C8B-B14F-4D97-AF65-F5344CB8AC3E}">
        <p14:creationId xmlns:p14="http://schemas.microsoft.com/office/powerpoint/2010/main" val="568692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57134" y="25203150"/>
            <a:ext cx="21602700" cy="2975374"/>
          </a:xfrm>
        </p:spPr>
        <p:txBody>
          <a:bodyPr anchor="b"/>
          <a:lstStyle>
            <a:lvl1pPr algn="l">
              <a:defRPr sz="8000" b="1"/>
            </a:lvl1pPr>
          </a:lstStyle>
          <a:p>
            <a:r>
              <a:rPr lang="en-US" smtClean="0"/>
              <a:t>Click to edit Master title style</a:t>
            </a:r>
            <a:endParaRPr lang="en-CA"/>
          </a:p>
        </p:txBody>
      </p:sp>
      <p:sp>
        <p:nvSpPr>
          <p:cNvPr id="3" name="Picture Placeholder 2"/>
          <p:cNvSpPr>
            <a:spLocks noGrp="1"/>
          </p:cNvSpPr>
          <p:nvPr>
            <p:ph type="pic" idx="1"/>
          </p:nvPr>
        </p:nvSpPr>
        <p:spPr>
          <a:xfrm>
            <a:off x="7057134" y="3217069"/>
            <a:ext cx="21602700" cy="21602700"/>
          </a:xfrm>
        </p:spPr>
        <p:txBody>
          <a:bodyPr/>
          <a:lstStyle>
            <a:lvl1pPr marL="0" indent="0">
              <a:buNone/>
              <a:defRPr sz="12800"/>
            </a:lvl1pPr>
            <a:lvl2pPr marL="1828983" indent="0">
              <a:buNone/>
              <a:defRPr sz="11200"/>
            </a:lvl2pPr>
            <a:lvl3pPr marL="3657966" indent="0">
              <a:buNone/>
              <a:defRPr sz="9600"/>
            </a:lvl3pPr>
            <a:lvl4pPr marL="5486949" indent="0">
              <a:buNone/>
              <a:defRPr sz="8000"/>
            </a:lvl4pPr>
            <a:lvl5pPr marL="7315932" indent="0">
              <a:buNone/>
              <a:defRPr sz="8000"/>
            </a:lvl5pPr>
            <a:lvl6pPr marL="9144914" indent="0">
              <a:buNone/>
              <a:defRPr sz="8000"/>
            </a:lvl6pPr>
            <a:lvl7pPr marL="10973897" indent="0">
              <a:buNone/>
              <a:defRPr sz="8000"/>
            </a:lvl7pPr>
            <a:lvl8pPr marL="12802880" indent="0">
              <a:buNone/>
              <a:defRPr sz="8000"/>
            </a:lvl8pPr>
            <a:lvl9pPr marL="14631863" indent="0">
              <a:buNone/>
              <a:defRPr sz="8000"/>
            </a:lvl9pPr>
          </a:lstStyle>
          <a:p>
            <a:endParaRPr lang="en-CA"/>
          </a:p>
        </p:txBody>
      </p:sp>
      <p:sp>
        <p:nvSpPr>
          <p:cNvPr id="4" name="Text Placeholder 3"/>
          <p:cNvSpPr>
            <a:spLocks noGrp="1"/>
          </p:cNvSpPr>
          <p:nvPr>
            <p:ph type="body" sz="half" idx="2"/>
          </p:nvPr>
        </p:nvSpPr>
        <p:spPr>
          <a:xfrm>
            <a:off x="7057134" y="28178525"/>
            <a:ext cx="21602700" cy="4225525"/>
          </a:xfrm>
        </p:spPr>
        <p:txBody>
          <a:bodyPr/>
          <a:lstStyle>
            <a:lvl1pPr marL="0" indent="0">
              <a:buNone/>
              <a:defRPr sz="5600"/>
            </a:lvl1pPr>
            <a:lvl2pPr marL="1828983" indent="0">
              <a:buNone/>
              <a:defRPr sz="4800"/>
            </a:lvl2pPr>
            <a:lvl3pPr marL="3657966" indent="0">
              <a:buNone/>
              <a:defRPr sz="4000"/>
            </a:lvl3pPr>
            <a:lvl4pPr marL="5486949" indent="0">
              <a:buNone/>
              <a:defRPr sz="3600"/>
            </a:lvl4pPr>
            <a:lvl5pPr marL="7315932" indent="0">
              <a:buNone/>
              <a:defRPr sz="3600"/>
            </a:lvl5pPr>
            <a:lvl6pPr marL="9144914" indent="0">
              <a:buNone/>
              <a:defRPr sz="3600"/>
            </a:lvl6pPr>
            <a:lvl7pPr marL="10973897" indent="0">
              <a:buNone/>
              <a:defRPr sz="3600"/>
            </a:lvl7pPr>
            <a:lvl8pPr marL="12802880" indent="0">
              <a:buNone/>
              <a:defRPr sz="3600"/>
            </a:lvl8pPr>
            <a:lvl9pPr marL="14631863"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728622-EC69-4075-844A-4C1E5FACFF03}" type="datetimeFigureOut">
              <a:rPr lang="en-CA" smtClean="0"/>
              <a:t>01/04/2013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A2E1CB8-6D65-430D-BC41-B6CE2AD4AA52}" type="slidenum">
              <a:rPr lang="en-CA" smtClean="0"/>
              <a:t>‹#›</a:t>
            </a:fld>
            <a:endParaRPr lang="en-CA"/>
          </a:p>
        </p:txBody>
      </p:sp>
    </p:spTree>
    <p:extLst>
      <p:ext uri="{BB962C8B-B14F-4D97-AF65-F5344CB8AC3E}">
        <p14:creationId xmlns:p14="http://schemas.microsoft.com/office/powerpoint/2010/main" val="514797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00225" y="1441850"/>
            <a:ext cx="32404051" cy="6000750"/>
          </a:xfrm>
          <a:prstGeom prst="rect">
            <a:avLst/>
          </a:prstGeom>
        </p:spPr>
        <p:txBody>
          <a:bodyPr vert="horz" lIns="365797" tIns="182898" rIns="365797" bIns="182898"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1800225" y="8401053"/>
            <a:ext cx="32404051" cy="23761306"/>
          </a:xfrm>
          <a:prstGeom prst="rect">
            <a:avLst/>
          </a:prstGeom>
        </p:spPr>
        <p:txBody>
          <a:bodyPr vert="horz" lIns="365797" tIns="182898" rIns="365797" bIns="18289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1800226" y="33370841"/>
            <a:ext cx="8401050" cy="1916906"/>
          </a:xfrm>
          <a:prstGeom prst="rect">
            <a:avLst/>
          </a:prstGeom>
        </p:spPr>
        <p:txBody>
          <a:bodyPr vert="horz" lIns="365797" tIns="182898" rIns="365797" bIns="182898" rtlCol="0" anchor="ctr"/>
          <a:lstStyle>
            <a:lvl1pPr algn="l">
              <a:defRPr sz="4800">
                <a:solidFill>
                  <a:schemeClr val="tx1">
                    <a:tint val="75000"/>
                  </a:schemeClr>
                </a:solidFill>
              </a:defRPr>
            </a:lvl1pPr>
          </a:lstStyle>
          <a:p>
            <a:fld id="{DD728622-EC69-4075-844A-4C1E5FACFF03}" type="datetimeFigureOut">
              <a:rPr lang="en-CA" smtClean="0"/>
              <a:t>01/04/2013</a:t>
            </a:fld>
            <a:endParaRPr lang="en-CA"/>
          </a:p>
        </p:txBody>
      </p:sp>
      <p:sp>
        <p:nvSpPr>
          <p:cNvPr id="5" name="Footer Placeholder 4"/>
          <p:cNvSpPr>
            <a:spLocks noGrp="1"/>
          </p:cNvSpPr>
          <p:nvPr>
            <p:ph type="ftr" sz="quarter" idx="3"/>
          </p:nvPr>
        </p:nvSpPr>
        <p:spPr>
          <a:xfrm>
            <a:off x="12301539" y="33370841"/>
            <a:ext cx="11401424" cy="1916906"/>
          </a:xfrm>
          <a:prstGeom prst="rect">
            <a:avLst/>
          </a:prstGeom>
        </p:spPr>
        <p:txBody>
          <a:bodyPr vert="horz" lIns="365797" tIns="182898" rIns="365797" bIns="182898" rtlCol="0" anchor="ctr"/>
          <a:lstStyle>
            <a:lvl1pPr algn="ctr">
              <a:defRPr sz="48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25803225" y="33370841"/>
            <a:ext cx="8401050" cy="1916906"/>
          </a:xfrm>
          <a:prstGeom prst="rect">
            <a:avLst/>
          </a:prstGeom>
        </p:spPr>
        <p:txBody>
          <a:bodyPr vert="horz" lIns="365797" tIns="182898" rIns="365797" bIns="182898" rtlCol="0" anchor="ctr"/>
          <a:lstStyle>
            <a:lvl1pPr algn="r">
              <a:defRPr sz="4800">
                <a:solidFill>
                  <a:schemeClr val="tx1">
                    <a:tint val="75000"/>
                  </a:schemeClr>
                </a:solidFill>
              </a:defRPr>
            </a:lvl1pPr>
          </a:lstStyle>
          <a:p>
            <a:fld id="{AA2E1CB8-6D65-430D-BC41-B6CE2AD4AA52}" type="slidenum">
              <a:rPr lang="en-CA" smtClean="0"/>
              <a:t>‹#›</a:t>
            </a:fld>
            <a:endParaRPr lang="en-CA"/>
          </a:p>
        </p:txBody>
      </p:sp>
    </p:spTree>
    <p:extLst>
      <p:ext uri="{BB962C8B-B14F-4D97-AF65-F5344CB8AC3E}">
        <p14:creationId xmlns:p14="http://schemas.microsoft.com/office/powerpoint/2010/main" val="2119730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57966" rtl="0" eaLnBrk="1" latinLnBrk="0" hangingPunct="1">
        <a:spcBef>
          <a:spcPct val="0"/>
        </a:spcBef>
        <a:buNone/>
        <a:defRPr sz="17600" kern="1200">
          <a:solidFill>
            <a:schemeClr val="tx1"/>
          </a:solidFill>
          <a:latin typeface="+mj-lt"/>
          <a:ea typeface="+mj-ea"/>
          <a:cs typeface="+mj-cs"/>
        </a:defRPr>
      </a:lvl1pPr>
    </p:titleStyle>
    <p:bodyStyle>
      <a:lvl1pPr marL="1371737" indent="-1371737" algn="l" defTabSz="3657966" rtl="0" eaLnBrk="1" latinLnBrk="0" hangingPunct="1">
        <a:spcBef>
          <a:spcPct val="20000"/>
        </a:spcBef>
        <a:buFont typeface="Arial" pitchFamily="34" charset="0"/>
        <a:buChar char="•"/>
        <a:defRPr sz="12800" kern="1200">
          <a:solidFill>
            <a:schemeClr val="tx1"/>
          </a:solidFill>
          <a:latin typeface="+mn-lt"/>
          <a:ea typeface="+mn-ea"/>
          <a:cs typeface="+mn-cs"/>
        </a:defRPr>
      </a:lvl1pPr>
      <a:lvl2pPr marL="2972097" indent="-1143114" algn="l" defTabSz="3657966" rtl="0" eaLnBrk="1" latinLnBrk="0" hangingPunct="1">
        <a:spcBef>
          <a:spcPct val="20000"/>
        </a:spcBef>
        <a:buFont typeface="Arial" pitchFamily="34" charset="0"/>
        <a:buChar char="–"/>
        <a:defRPr sz="11200" kern="1200">
          <a:solidFill>
            <a:schemeClr val="tx1"/>
          </a:solidFill>
          <a:latin typeface="+mn-lt"/>
          <a:ea typeface="+mn-ea"/>
          <a:cs typeface="+mn-cs"/>
        </a:defRPr>
      </a:lvl2pPr>
      <a:lvl3pPr marL="4572457" indent="-914491" algn="l" defTabSz="3657966"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6401440" indent="-914491" algn="l" defTabSz="3657966" rtl="0" eaLnBrk="1" latinLnBrk="0" hangingPunct="1">
        <a:spcBef>
          <a:spcPct val="20000"/>
        </a:spcBef>
        <a:buFont typeface="Arial" pitchFamily="34" charset="0"/>
        <a:buChar char="–"/>
        <a:defRPr sz="8000" kern="1200">
          <a:solidFill>
            <a:schemeClr val="tx1"/>
          </a:solidFill>
          <a:latin typeface="+mn-lt"/>
          <a:ea typeface="+mn-ea"/>
          <a:cs typeface="+mn-cs"/>
        </a:defRPr>
      </a:lvl4pPr>
      <a:lvl5pPr marL="8230423" indent="-914491" algn="l" defTabSz="3657966" rtl="0" eaLnBrk="1" latinLnBrk="0" hangingPunct="1">
        <a:spcBef>
          <a:spcPct val="20000"/>
        </a:spcBef>
        <a:buFont typeface="Arial" pitchFamily="34" charset="0"/>
        <a:buChar char="»"/>
        <a:defRPr sz="8000" kern="1200">
          <a:solidFill>
            <a:schemeClr val="tx1"/>
          </a:solidFill>
          <a:latin typeface="+mn-lt"/>
          <a:ea typeface="+mn-ea"/>
          <a:cs typeface="+mn-cs"/>
        </a:defRPr>
      </a:lvl5pPr>
      <a:lvl6pPr marL="10059406" indent="-914491" algn="l" defTabSz="3657966"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8389" indent="-914491" algn="l" defTabSz="3657966"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7372" indent="-914491" algn="l" defTabSz="3657966"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6354" indent="-914491" algn="l" defTabSz="3657966" rtl="0" eaLnBrk="1" latinLnBrk="0" hangingPunct="1">
        <a:spcBef>
          <a:spcPct val="20000"/>
        </a:spcBef>
        <a:buFont typeface="Arial" pitchFamily="34" charset="0"/>
        <a:buChar char="•"/>
        <a:defRPr sz="8000" kern="1200">
          <a:solidFill>
            <a:schemeClr val="tx1"/>
          </a:solidFill>
          <a:latin typeface="+mn-lt"/>
          <a:ea typeface="+mn-ea"/>
          <a:cs typeface="+mn-cs"/>
        </a:defRPr>
      </a:lvl9pPr>
    </p:bodyStyle>
    <p:otherStyle>
      <a:defPPr>
        <a:defRPr lang="en-US"/>
      </a:defPPr>
      <a:lvl1pPr marL="0" algn="l" defTabSz="3657966" rtl="0" eaLnBrk="1" latinLnBrk="0" hangingPunct="1">
        <a:defRPr sz="7200" kern="1200">
          <a:solidFill>
            <a:schemeClr val="tx1"/>
          </a:solidFill>
          <a:latin typeface="+mn-lt"/>
          <a:ea typeface="+mn-ea"/>
          <a:cs typeface="+mn-cs"/>
        </a:defRPr>
      </a:lvl1pPr>
      <a:lvl2pPr marL="1828983" algn="l" defTabSz="3657966" rtl="0" eaLnBrk="1" latinLnBrk="0" hangingPunct="1">
        <a:defRPr sz="7200" kern="1200">
          <a:solidFill>
            <a:schemeClr val="tx1"/>
          </a:solidFill>
          <a:latin typeface="+mn-lt"/>
          <a:ea typeface="+mn-ea"/>
          <a:cs typeface="+mn-cs"/>
        </a:defRPr>
      </a:lvl2pPr>
      <a:lvl3pPr marL="3657966" algn="l" defTabSz="3657966" rtl="0" eaLnBrk="1" latinLnBrk="0" hangingPunct="1">
        <a:defRPr sz="7200" kern="1200">
          <a:solidFill>
            <a:schemeClr val="tx1"/>
          </a:solidFill>
          <a:latin typeface="+mn-lt"/>
          <a:ea typeface="+mn-ea"/>
          <a:cs typeface="+mn-cs"/>
        </a:defRPr>
      </a:lvl3pPr>
      <a:lvl4pPr marL="5486949" algn="l" defTabSz="3657966" rtl="0" eaLnBrk="1" latinLnBrk="0" hangingPunct="1">
        <a:defRPr sz="7200" kern="1200">
          <a:solidFill>
            <a:schemeClr val="tx1"/>
          </a:solidFill>
          <a:latin typeface="+mn-lt"/>
          <a:ea typeface="+mn-ea"/>
          <a:cs typeface="+mn-cs"/>
        </a:defRPr>
      </a:lvl4pPr>
      <a:lvl5pPr marL="7315932" algn="l" defTabSz="3657966" rtl="0" eaLnBrk="1" latinLnBrk="0" hangingPunct="1">
        <a:defRPr sz="7200" kern="1200">
          <a:solidFill>
            <a:schemeClr val="tx1"/>
          </a:solidFill>
          <a:latin typeface="+mn-lt"/>
          <a:ea typeface="+mn-ea"/>
          <a:cs typeface="+mn-cs"/>
        </a:defRPr>
      </a:lvl5pPr>
      <a:lvl6pPr marL="9144914" algn="l" defTabSz="3657966" rtl="0" eaLnBrk="1" latinLnBrk="0" hangingPunct="1">
        <a:defRPr sz="7200" kern="1200">
          <a:solidFill>
            <a:schemeClr val="tx1"/>
          </a:solidFill>
          <a:latin typeface="+mn-lt"/>
          <a:ea typeface="+mn-ea"/>
          <a:cs typeface="+mn-cs"/>
        </a:defRPr>
      </a:lvl6pPr>
      <a:lvl7pPr marL="10973897" algn="l" defTabSz="3657966" rtl="0" eaLnBrk="1" latinLnBrk="0" hangingPunct="1">
        <a:defRPr sz="7200" kern="1200">
          <a:solidFill>
            <a:schemeClr val="tx1"/>
          </a:solidFill>
          <a:latin typeface="+mn-lt"/>
          <a:ea typeface="+mn-ea"/>
          <a:cs typeface="+mn-cs"/>
        </a:defRPr>
      </a:lvl7pPr>
      <a:lvl8pPr marL="12802880" algn="l" defTabSz="3657966" rtl="0" eaLnBrk="1" latinLnBrk="0" hangingPunct="1">
        <a:defRPr sz="7200" kern="1200">
          <a:solidFill>
            <a:schemeClr val="tx1"/>
          </a:solidFill>
          <a:latin typeface="+mn-lt"/>
          <a:ea typeface="+mn-ea"/>
          <a:cs typeface="+mn-cs"/>
        </a:defRPr>
      </a:lvl8pPr>
      <a:lvl9pPr marL="14631863" algn="l" defTabSz="3657966"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0"/>
          <p:cNvSpPr txBox="1">
            <a:spLocks noChangeArrowheads="1"/>
          </p:cNvSpPr>
          <p:nvPr/>
        </p:nvSpPr>
        <p:spPr bwMode="auto">
          <a:xfrm>
            <a:off x="5469929" y="823393"/>
            <a:ext cx="23405529" cy="2097287"/>
          </a:xfrm>
          <a:prstGeom prst="rect">
            <a:avLst/>
          </a:prstGeom>
          <a:noFill/>
          <a:ln>
            <a:noFill/>
          </a:ln>
        </p:spPr>
        <p:txBody>
          <a:bodyPr wrap="square" lIns="65325" tIns="32662" rIns="65325" bIns="32662">
            <a:spAutoFit/>
          </a:bodyPr>
          <a:lstStyle>
            <a:lvl1pPr>
              <a:defRPr sz="8500">
                <a:solidFill>
                  <a:schemeClr val="tx1"/>
                </a:solidFill>
                <a:latin typeface="Calibri" pitchFamily="34" charset="0"/>
              </a:defRPr>
            </a:lvl1pPr>
            <a:lvl2pPr marL="742950" indent="-285750">
              <a:defRPr sz="8500">
                <a:solidFill>
                  <a:schemeClr val="tx1"/>
                </a:solidFill>
                <a:latin typeface="Calibri" pitchFamily="34" charset="0"/>
              </a:defRPr>
            </a:lvl2pPr>
            <a:lvl3pPr marL="1143000" indent="-228600">
              <a:defRPr sz="8500">
                <a:solidFill>
                  <a:schemeClr val="tx1"/>
                </a:solidFill>
                <a:latin typeface="Calibri" pitchFamily="34" charset="0"/>
              </a:defRPr>
            </a:lvl3pPr>
            <a:lvl4pPr marL="1600200" indent="-228600">
              <a:defRPr sz="8500">
                <a:solidFill>
                  <a:schemeClr val="tx1"/>
                </a:solidFill>
                <a:latin typeface="Calibri" pitchFamily="34" charset="0"/>
              </a:defRPr>
            </a:lvl4pPr>
            <a:lvl5pPr marL="2057400" indent="-228600">
              <a:defRPr sz="8500">
                <a:solidFill>
                  <a:schemeClr val="tx1"/>
                </a:solidFill>
                <a:latin typeface="Calibri" pitchFamily="34" charset="0"/>
              </a:defRPr>
            </a:lvl5pPr>
            <a:lvl6pPr marL="2514600" indent="-228600" defTabSz="4319588" fontAlgn="base">
              <a:spcBef>
                <a:spcPct val="0"/>
              </a:spcBef>
              <a:spcAft>
                <a:spcPct val="0"/>
              </a:spcAft>
              <a:defRPr sz="8500">
                <a:solidFill>
                  <a:schemeClr val="tx1"/>
                </a:solidFill>
                <a:latin typeface="Calibri" pitchFamily="34" charset="0"/>
              </a:defRPr>
            </a:lvl6pPr>
            <a:lvl7pPr marL="2971800" indent="-228600" defTabSz="4319588" fontAlgn="base">
              <a:spcBef>
                <a:spcPct val="0"/>
              </a:spcBef>
              <a:spcAft>
                <a:spcPct val="0"/>
              </a:spcAft>
              <a:defRPr sz="8500">
                <a:solidFill>
                  <a:schemeClr val="tx1"/>
                </a:solidFill>
                <a:latin typeface="Calibri" pitchFamily="34" charset="0"/>
              </a:defRPr>
            </a:lvl7pPr>
            <a:lvl8pPr marL="3429000" indent="-228600" defTabSz="4319588" fontAlgn="base">
              <a:spcBef>
                <a:spcPct val="0"/>
              </a:spcBef>
              <a:spcAft>
                <a:spcPct val="0"/>
              </a:spcAft>
              <a:defRPr sz="8500">
                <a:solidFill>
                  <a:schemeClr val="tx1"/>
                </a:solidFill>
                <a:latin typeface="Calibri" pitchFamily="34" charset="0"/>
              </a:defRPr>
            </a:lvl8pPr>
            <a:lvl9pPr marL="3886200" indent="-228600" defTabSz="4319588" fontAlgn="base">
              <a:spcBef>
                <a:spcPct val="0"/>
              </a:spcBef>
              <a:spcAft>
                <a:spcPct val="0"/>
              </a:spcAft>
              <a:defRPr sz="8500">
                <a:solidFill>
                  <a:schemeClr val="tx1"/>
                </a:solidFill>
                <a:latin typeface="Calibri" pitchFamily="34" charset="0"/>
              </a:defRPr>
            </a:lvl9pPr>
          </a:lstStyle>
          <a:p>
            <a:pPr algn="ctr">
              <a:defRPr/>
            </a:pPr>
            <a:r>
              <a:rPr lang="en-CA" sz="6600" b="1" dirty="0">
                <a:solidFill>
                  <a:schemeClr val="tx2"/>
                </a:solidFill>
                <a:latin typeface="Helvetica Inserat LT Std" pitchFamily="34" charset="0"/>
                <a:cs typeface="Arial" pitchFamily="34" charset="0"/>
              </a:rPr>
              <a:t>Exploring the Metastasis Process in Prostate Cancer using Interaction Networks</a:t>
            </a:r>
            <a:endParaRPr lang="en-CA" sz="6600" b="1" dirty="0" smtClean="0">
              <a:solidFill>
                <a:schemeClr val="tx2"/>
              </a:solidFill>
              <a:latin typeface="Helvetica Inserat LT Std" pitchFamily="34" charset="0"/>
              <a:cs typeface="Arial" pitchFamily="34" charset="0"/>
            </a:endParaRPr>
          </a:p>
        </p:txBody>
      </p:sp>
      <p:pic>
        <p:nvPicPr>
          <p:cNvPr id="10" name="Picture 104" descr="VPC logo.t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4915" y="112368"/>
            <a:ext cx="4981224" cy="1459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8" descr="Logo_Ubc.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1281" y="1653242"/>
            <a:ext cx="4705895" cy="1357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96" descr="cihr-logo-v3.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812334" y="112368"/>
            <a:ext cx="6687860" cy="1417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072539" y="1768552"/>
            <a:ext cx="6092990" cy="1127150"/>
          </a:xfrm>
          <a:prstGeom prst="rect">
            <a:avLst/>
          </a:prstGeom>
        </p:spPr>
      </p:pic>
      <p:sp>
        <p:nvSpPr>
          <p:cNvPr id="14" name="Rectangle 13"/>
          <p:cNvSpPr/>
          <p:nvPr/>
        </p:nvSpPr>
        <p:spPr>
          <a:xfrm>
            <a:off x="0" y="3152703"/>
            <a:ext cx="36004500" cy="39604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p:cNvSpPr/>
          <p:nvPr/>
        </p:nvSpPr>
        <p:spPr>
          <a:xfrm>
            <a:off x="1" y="3399148"/>
            <a:ext cx="36004499" cy="325639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 name="Rectangle 16"/>
          <p:cNvSpPr/>
          <p:nvPr/>
        </p:nvSpPr>
        <p:spPr>
          <a:xfrm>
            <a:off x="517920" y="3502349"/>
            <a:ext cx="35104379" cy="31808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dirty="0"/>
          </a:p>
        </p:txBody>
      </p:sp>
      <p:sp>
        <p:nvSpPr>
          <p:cNvPr id="25" name="Rectangle 24"/>
          <p:cNvSpPr/>
          <p:nvPr/>
        </p:nvSpPr>
        <p:spPr>
          <a:xfrm>
            <a:off x="10296378" y="13537754"/>
            <a:ext cx="7443215" cy="943304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p:cNvSpPr/>
          <p:nvPr/>
        </p:nvSpPr>
        <p:spPr>
          <a:xfrm>
            <a:off x="10296378" y="13537754"/>
            <a:ext cx="7443213" cy="95830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26"/>
          <p:cNvSpPr/>
          <p:nvPr/>
        </p:nvSpPr>
        <p:spPr>
          <a:xfrm>
            <a:off x="10296378" y="13537754"/>
            <a:ext cx="7443214" cy="923330"/>
          </a:xfrm>
          <a:prstGeom prst="rect">
            <a:avLst/>
          </a:prstGeom>
        </p:spPr>
        <p:txBody>
          <a:bodyPr wrap="square">
            <a:spAutoFit/>
          </a:bodyPr>
          <a:lstStyle/>
          <a:p>
            <a:pPr algn="ctr" defTabSz="4320540" fontAlgn="auto">
              <a:spcBef>
                <a:spcPts val="0"/>
              </a:spcBef>
              <a:spcAft>
                <a:spcPts val="0"/>
              </a:spcAft>
              <a:defRPr/>
            </a:pPr>
            <a:r>
              <a:rPr lang="en-CA" sz="5400" b="1" cap="small" dirty="0" smtClean="0">
                <a:solidFill>
                  <a:schemeClr val="bg1"/>
                </a:solidFill>
                <a:latin typeface="Helvetica LT Std" pitchFamily="34" charset="0"/>
                <a:cs typeface="Arial" pitchFamily="34" charset="0"/>
              </a:rPr>
              <a:t>Methods </a:t>
            </a:r>
            <a:endParaRPr lang="en-CA" sz="5400" b="1" cap="small" dirty="0">
              <a:solidFill>
                <a:schemeClr val="bg1"/>
              </a:solidFill>
              <a:latin typeface="Helvetica LT Std" pitchFamily="34" charset="0"/>
              <a:cs typeface="Arial" pitchFamily="34" charset="0"/>
            </a:endParaRPr>
          </a:p>
        </p:txBody>
      </p:sp>
      <p:sp>
        <p:nvSpPr>
          <p:cNvPr id="28" name="Rectangle 27"/>
          <p:cNvSpPr/>
          <p:nvPr/>
        </p:nvSpPr>
        <p:spPr>
          <a:xfrm>
            <a:off x="673696" y="13968676"/>
            <a:ext cx="16824498" cy="461665"/>
          </a:xfrm>
          <a:prstGeom prst="rect">
            <a:avLst/>
          </a:prstGeom>
        </p:spPr>
        <p:txBody>
          <a:bodyPr wrap="square">
            <a:spAutoFit/>
          </a:bodyPr>
          <a:lstStyle/>
          <a:p>
            <a:pPr algn="just"/>
            <a:endParaRPr lang="en-CA" sz="2400" dirty="0">
              <a:latin typeface="Helvetica LT Std" pitchFamily="34" charset="0"/>
            </a:endParaRPr>
          </a:p>
        </p:txBody>
      </p:sp>
      <p:sp>
        <p:nvSpPr>
          <p:cNvPr id="33" name="Rectangle 32"/>
          <p:cNvSpPr/>
          <p:nvPr/>
        </p:nvSpPr>
        <p:spPr>
          <a:xfrm>
            <a:off x="673696" y="13537754"/>
            <a:ext cx="9407674" cy="943304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33"/>
          <p:cNvSpPr/>
          <p:nvPr/>
        </p:nvSpPr>
        <p:spPr>
          <a:xfrm>
            <a:off x="673695" y="13537754"/>
            <a:ext cx="9407675" cy="95830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Rectangle 34"/>
          <p:cNvSpPr/>
          <p:nvPr/>
        </p:nvSpPr>
        <p:spPr>
          <a:xfrm>
            <a:off x="720329" y="13550528"/>
            <a:ext cx="9361041" cy="923330"/>
          </a:xfrm>
          <a:prstGeom prst="rect">
            <a:avLst/>
          </a:prstGeom>
        </p:spPr>
        <p:txBody>
          <a:bodyPr wrap="square">
            <a:spAutoFit/>
          </a:bodyPr>
          <a:lstStyle/>
          <a:p>
            <a:pPr algn="ctr" defTabSz="4320540" fontAlgn="auto">
              <a:spcBef>
                <a:spcPts val="0"/>
              </a:spcBef>
              <a:spcAft>
                <a:spcPts val="0"/>
              </a:spcAft>
              <a:defRPr/>
            </a:pPr>
            <a:r>
              <a:rPr lang="en-CA" sz="5400" b="1" cap="small" dirty="0" smtClean="0">
                <a:solidFill>
                  <a:schemeClr val="bg1"/>
                </a:solidFill>
                <a:latin typeface="Helvetica LT Std" pitchFamily="34" charset="0"/>
                <a:cs typeface="Arial" pitchFamily="34" charset="0"/>
              </a:rPr>
              <a:t>Dataset</a:t>
            </a:r>
            <a:endParaRPr lang="en-CA" sz="5400" b="1" cap="small" dirty="0">
              <a:solidFill>
                <a:schemeClr val="bg1"/>
              </a:solidFill>
              <a:latin typeface="Helvetica LT Std" pitchFamily="34" charset="0"/>
              <a:cs typeface="Arial" pitchFamily="34" charset="0"/>
            </a:endParaRPr>
          </a:p>
        </p:txBody>
      </p:sp>
      <p:sp>
        <p:nvSpPr>
          <p:cNvPr id="36" name="Rectangle 35"/>
          <p:cNvSpPr/>
          <p:nvPr/>
        </p:nvSpPr>
        <p:spPr>
          <a:xfrm>
            <a:off x="841029" y="14583609"/>
            <a:ext cx="9073008" cy="2554545"/>
          </a:xfrm>
          <a:prstGeom prst="rect">
            <a:avLst/>
          </a:prstGeom>
        </p:spPr>
        <p:txBody>
          <a:bodyPr wrap="square">
            <a:spAutoFit/>
          </a:bodyPr>
          <a:lstStyle/>
          <a:p>
            <a:pPr algn="just"/>
            <a:r>
              <a:rPr lang="en-CA" sz="2000" dirty="0">
                <a:latin typeface="Helvetica LT Std" pitchFamily="34" charset="0"/>
              </a:rPr>
              <a:t>We used a</a:t>
            </a:r>
            <a:r>
              <a:rPr lang="en-CA" sz="2000" dirty="0" smtClean="0">
                <a:latin typeface="Helvetica LT Std" pitchFamily="34" charset="0"/>
              </a:rPr>
              <a:t> </a:t>
            </a:r>
            <a:r>
              <a:rPr lang="en-CA" sz="2000" dirty="0">
                <a:latin typeface="Helvetica LT Std" pitchFamily="34" charset="0"/>
              </a:rPr>
              <a:t>publically available gene-expression </a:t>
            </a:r>
            <a:r>
              <a:rPr lang="en-CA" sz="2000" dirty="0" smtClean="0">
                <a:latin typeface="Helvetica LT Std" pitchFamily="34" charset="0"/>
              </a:rPr>
              <a:t>prostate cancer </a:t>
            </a:r>
            <a:r>
              <a:rPr lang="en-CA" sz="2000" dirty="0">
                <a:latin typeface="Helvetica LT Std" pitchFamily="34" charset="0"/>
              </a:rPr>
              <a:t>dataset representing primary </a:t>
            </a:r>
            <a:r>
              <a:rPr lang="en-CA" sz="2000" dirty="0" smtClean="0">
                <a:latin typeface="Helvetica LT Std" pitchFamily="34" charset="0"/>
              </a:rPr>
              <a:t>and metastasis tumors from various metastatic </a:t>
            </a:r>
            <a:r>
              <a:rPr lang="en-CA" sz="2000" dirty="0">
                <a:latin typeface="Helvetica LT Std" pitchFamily="34" charset="0"/>
              </a:rPr>
              <a:t>sites – Grasso et </a:t>
            </a:r>
            <a:r>
              <a:rPr lang="en-CA" sz="2000" i="1" dirty="0" smtClean="0">
                <a:latin typeface="Helvetica LT Std" pitchFamily="34" charset="0"/>
              </a:rPr>
              <a:t>al</a:t>
            </a:r>
            <a:r>
              <a:rPr lang="en-CA" sz="2000" dirty="0">
                <a:latin typeface="Helvetica LT Std" pitchFamily="34" charset="0"/>
              </a:rPr>
              <a:t>,</a:t>
            </a:r>
            <a:r>
              <a:rPr lang="en-CA" sz="2000" dirty="0" smtClean="0">
                <a:latin typeface="Helvetica LT Std" pitchFamily="34" charset="0"/>
              </a:rPr>
              <a:t> </a:t>
            </a:r>
            <a:r>
              <a:rPr lang="en-CA" sz="2000" dirty="0" smtClean="0">
                <a:latin typeface="Helvetica LT Std" pitchFamily="34" charset="0"/>
              </a:rPr>
              <a:t>2012</a:t>
            </a:r>
            <a:r>
              <a:rPr lang="en-CA" sz="2000" baseline="30000" dirty="0">
                <a:latin typeface="Helvetica LT Std" pitchFamily="34" charset="0"/>
              </a:rPr>
              <a:t>4</a:t>
            </a:r>
            <a:r>
              <a:rPr lang="en-CA" sz="2000" dirty="0" smtClean="0">
                <a:latin typeface="Helvetica LT Std" pitchFamily="34" charset="0"/>
              </a:rPr>
              <a:t> </a:t>
            </a:r>
            <a:r>
              <a:rPr lang="en-CA" sz="2000" dirty="0" smtClean="0">
                <a:latin typeface="Helvetica LT Std" pitchFamily="34" charset="0"/>
              </a:rPr>
              <a:t>(GSE35988). All the metastatic tumor samples are from patients with castrate resistant prostate cancer (CRPC), an aggressive type of PC which is hormone therapy or chemotherapy resistant. Changes in expression identified using this study design could be dependent upon differences between prostate adenocarcinoma and CRPC or between primary PC and metastatic PC.</a:t>
            </a:r>
            <a:endParaRPr lang="en-CA" sz="2000" dirty="0">
              <a:latin typeface="Helvetica LT Std" pitchFamily="34" charset="0"/>
            </a:endParaRPr>
          </a:p>
        </p:txBody>
      </p:sp>
      <p:sp>
        <p:nvSpPr>
          <p:cNvPr id="38" name="Rectangle 37"/>
          <p:cNvSpPr/>
          <p:nvPr/>
        </p:nvSpPr>
        <p:spPr>
          <a:xfrm>
            <a:off x="720331" y="17427347"/>
            <a:ext cx="9361039" cy="430887"/>
          </a:xfrm>
          <a:prstGeom prst="rect">
            <a:avLst/>
          </a:prstGeom>
        </p:spPr>
        <p:txBody>
          <a:bodyPr wrap="square">
            <a:spAutoFit/>
          </a:bodyPr>
          <a:lstStyle/>
          <a:p>
            <a:pPr algn="ctr"/>
            <a:r>
              <a:rPr lang="en-CA" sz="2200" b="1" dirty="0" smtClean="0">
                <a:latin typeface="Helvetica LT Std" pitchFamily="34" charset="0"/>
              </a:rPr>
              <a:t>Table 1. : Description of the dataset</a:t>
            </a:r>
            <a:endParaRPr lang="en-CA" sz="2200" b="1" dirty="0">
              <a:latin typeface="Helvetica LT Std" pitchFamily="34" charset="0"/>
            </a:endParaRPr>
          </a:p>
        </p:txBody>
      </p:sp>
      <p:sp>
        <p:nvSpPr>
          <p:cNvPr id="40" name="Rectangle 95"/>
          <p:cNvSpPr>
            <a:spLocks noChangeArrowheads="1"/>
          </p:cNvSpPr>
          <p:nvPr/>
        </p:nvSpPr>
        <p:spPr bwMode="auto">
          <a:xfrm>
            <a:off x="0" y="3502349"/>
            <a:ext cx="34348066" cy="1958130"/>
          </a:xfrm>
          <a:prstGeom prst="rect">
            <a:avLst/>
          </a:prstGeom>
          <a:noFill/>
          <a:ln>
            <a:noFill/>
          </a:ln>
          <a:extLst/>
        </p:spPr>
        <p:txBody>
          <a:bodyPr lIns="65325" tIns="32662" rIns="65325" bIns="32662" anchor="ctr"/>
          <a:lstStyle/>
          <a:p>
            <a:pPr algn="ctr" defTabSz="4314825">
              <a:lnSpc>
                <a:spcPct val="150000"/>
              </a:lnSpc>
            </a:pPr>
            <a:r>
              <a:rPr lang="en-CA" sz="3600" b="1" dirty="0" err="1" smtClean="0">
                <a:latin typeface="Helvetica LT Std" pitchFamily="34" charset="0"/>
                <a:ea typeface="Cambria" pitchFamily="18" charset="0"/>
                <a:cs typeface="Times New Roman" pitchFamily="18" charset="0"/>
              </a:rPr>
              <a:t>Raunak</a:t>
            </a:r>
            <a:r>
              <a:rPr lang="en-CA" sz="3600" b="1" dirty="0" smtClean="0">
                <a:latin typeface="Helvetica LT Std" pitchFamily="34" charset="0"/>
                <a:ea typeface="Cambria" pitchFamily="18" charset="0"/>
                <a:cs typeface="Times New Roman" pitchFamily="18" charset="0"/>
              </a:rPr>
              <a:t> Shrestha</a:t>
            </a:r>
            <a:r>
              <a:rPr lang="en-CA" sz="3600" b="1" baseline="30000" dirty="0" smtClean="0">
                <a:latin typeface="Helvetica LT Std" pitchFamily="34" charset="0"/>
                <a:ea typeface="Cambria" pitchFamily="18" charset="0"/>
                <a:cs typeface="Times New Roman" pitchFamily="18" charset="0"/>
              </a:rPr>
              <a:t>1</a:t>
            </a:r>
            <a:r>
              <a:rPr lang="en-CA" sz="3600" b="1" dirty="0" smtClean="0">
                <a:latin typeface="Helvetica LT Std" pitchFamily="34" charset="0"/>
                <a:ea typeface="Cambria" pitchFamily="18" charset="0"/>
                <a:cs typeface="Times New Roman" pitchFamily="18" charset="0"/>
              </a:rPr>
              <a:t>, Josh Brown</a:t>
            </a:r>
            <a:r>
              <a:rPr lang="en-CA" sz="3600" b="1" baseline="30000" dirty="0" smtClean="0">
                <a:latin typeface="Helvetica LT Std" pitchFamily="34" charset="0"/>
                <a:ea typeface="Cambria" pitchFamily="18" charset="0"/>
                <a:cs typeface="Times New Roman" pitchFamily="18" charset="0"/>
              </a:rPr>
              <a:t>2</a:t>
            </a:r>
            <a:r>
              <a:rPr lang="en-CA" sz="3600" b="1" dirty="0" smtClean="0">
                <a:latin typeface="Helvetica LT Std" pitchFamily="34" charset="0"/>
                <a:ea typeface="Cambria" pitchFamily="18" charset="0"/>
                <a:cs typeface="Times New Roman" pitchFamily="18" charset="0"/>
              </a:rPr>
              <a:t>, Melissa Lee</a:t>
            </a:r>
            <a:r>
              <a:rPr lang="en-CA" sz="3600" b="1" baseline="30000" dirty="0" smtClean="0">
                <a:latin typeface="Helvetica LT Std" pitchFamily="34" charset="0"/>
                <a:ea typeface="Cambria" pitchFamily="18" charset="0"/>
                <a:cs typeface="Times New Roman" pitchFamily="18" charset="0"/>
              </a:rPr>
              <a:t>3</a:t>
            </a:r>
            <a:r>
              <a:rPr lang="en-CA" sz="3600" b="1" dirty="0" smtClean="0">
                <a:latin typeface="Helvetica LT Std" pitchFamily="34" charset="0"/>
                <a:ea typeface="Cambria" pitchFamily="18" charset="0"/>
                <a:cs typeface="Times New Roman" pitchFamily="18" charset="0"/>
              </a:rPr>
              <a:t>, </a:t>
            </a:r>
            <a:r>
              <a:rPr lang="en-CA" sz="3600" b="1" dirty="0" err="1" smtClean="0">
                <a:latin typeface="Helvetica LT Std" pitchFamily="34" charset="0"/>
                <a:ea typeface="Cambria" pitchFamily="18" charset="0"/>
                <a:cs typeface="Times New Roman" pitchFamily="18" charset="0"/>
              </a:rPr>
              <a:t>Dorji</a:t>
            </a:r>
            <a:r>
              <a:rPr lang="en-CA" sz="3600" b="1" dirty="0" smtClean="0">
                <a:latin typeface="Helvetica LT Std" pitchFamily="34" charset="0"/>
                <a:ea typeface="Cambria" pitchFamily="18" charset="0"/>
                <a:cs typeface="Times New Roman" pitchFamily="18" charset="0"/>
              </a:rPr>
              <a:t> Pelzom</a:t>
            </a:r>
            <a:r>
              <a:rPr lang="en-CA" sz="3600" b="1" baseline="30000" dirty="0">
                <a:latin typeface="Helvetica LT Std" pitchFamily="34" charset="0"/>
                <a:ea typeface="Cambria" pitchFamily="18" charset="0"/>
                <a:cs typeface="Times New Roman" pitchFamily="18" charset="0"/>
              </a:rPr>
              <a:t>3</a:t>
            </a:r>
            <a:r>
              <a:rPr lang="en-CA" sz="3600" b="1" dirty="0" smtClean="0">
                <a:latin typeface="Helvetica LT Std" pitchFamily="34" charset="0"/>
                <a:ea typeface="Cambria" pitchFamily="18" charset="0"/>
                <a:cs typeface="Times New Roman" pitchFamily="18" charset="0"/>
              </a:rPr>
              <a:t> and Jake Yeung</a:t>
            </a:r>
            <a:r>
              <a:rPr lang="en-CA" sz="3600" b="1" baseline="30000" dirty="0" smtClean="0">
                <a:latin typeface="Helvetica LT Std" pitchFamily="34" charset="0"/>
                <a:ea typeface="Cambria" pitchFamily="18" charset="0"/>
                <a:cs typeface="Times New Roman" pitchFamily="18" charset="0"/>
              </a:rPr>
              <a:t>4</a:t>
            </a:r>
          </a:p>
          <a:p>
            <a:pPr algn="ctr" defTabSz="4314825">
              <a:lnSpc>
                <a:spcPct val="150000"/>
              </a:lnSpc>
            </a:pPr>
            <a:r>
              <a:rPr lang="en-CA" sz="2400" baseline="30000" dirty="0" smtClean="0">
                <a:latin typeface="Helvetica LT Std" pitchFamily="34" charset="0"/>
                <a:ea typeface="Cambria" pitchFamily="18" charset="0"/>
                <a:cs typeface="Times New Roman" pitchFamily="18" charset="0"/>
              </a:rPr>
              <a:t>1</a:t>
            </a:r>
            <a:r>
              <a:rPr lang="en-CA" sz="2400" dirty="0" smtClean="0">
                <a:latin typeface="Helvetica LT Std" pitchFamily="34" charset="0"/>
                <a:ea typeface="Cambria" pitchFamily="18" charset="0"/>
                <a:cs typeface="Times New Roman" pitchFamily="18" charset="0"/>
              </a:rPr>
              <a:t> CIHR/MSFHR Bioinformatics Training Program, University of British Columbia, </a:t>
            </a:r>
            <a:r>
              <a:rPr lang="en-CA" sz="2400" baseline="30000" dirty="0" smtClean="0">
                <a:latin typeface="Helvetica LT Std" pitchFamily="34" charset="0"/>
                <a:ea typeface="Cambria" pitchFamily="18" charset="0"/>
                <a:cs typeface="Times New Roman" pitchFamily="18" charset="0"/>
              </a:rPr>
              <a:t>2</a:t>
            </a:r>
            <a:r>
              <a:rPr lang="en-CA" sz="2400" dirty="0" smtClean="0">
                <a:latin typeface="Helvetica LT Std" pitchFamily="34" charset="0"/>
                <a:ea typeface="Cambria" pitchFamily="18" charset="0"/>
                <a:cs typeface="Times New Roman" pitchFamily="18" charset="0"/>
              </a:rPr>
              <a:t> Department of Medical Genetics, University of British Columbia, </a:t>
            </a:r>
          </a:p>
          <a:p>
            <a:pPr algn="ctr" defTabSz="4314825">
              <a:lnSpc>
                <a:spcPct val="150000"/>
              </a:lnSpc>
            </a:pPr>
            <a:r>
              <a:rPr lang="en-CA" sz="2400" baseline="30000" dirty="0" smtClean="0">
                <a:latin typeface="Helvetica LT Std" pitchFamily="34" charset="0"/>
                <a:ea typeface="Cambria" pitchFamily="18" charset="0"/>
                <a:cs typeface="Times New Roman" pitchFamily="18" charset="0"/>
              </a:rPr>
              <a:t>3</a:t>
            </a:r>
            <a:r>
              <a:rPr lang="en-CA" sz="2400" dirty="0" smtClean="0">
                <a:latin typeface="Helvetica LT Std" pitchFamily="34" charset="0"/>
                <a:ea typeface="Cambria" pitchFamily="18" charset="0"/>
                <a:cs typeface="Times New Roman" pitchFamily="18" charset="0"/>
              </a:rPr>
              <a:t> Department of Statistics, University of British Columbia,</a:t>
            </a:r>
            <a:r>
              <a:rPr lang="en-CA" sz="2400" baseline="30000" dirty="0" smtClean="0">
                <a:latin typeface="Helvetica LT Std" pitchFamily="34" charset="0"/>
                <a:ea typeface="Cambria" pitchFamily="18" charset="0"/>
                <a:cs typeface="Times New Roman" pitchFamily="18" charset="0"/>
              </a:rPr>
              <a:t> 4</a:t>
            </a:r>
            <a:r>
              <a:rPr lang="en-CA" sz="2400" dirty="0" smtClean="0">
                <a:latin typeface="Helvetica LT Std" pitchFamily="34" charset="0"/>
                <a:ea typeface="Cambria" pitchFamily="18" charset="0"/>
                <a:cs typeface="Times New Roman" pitchFamily="18" charset="0"/>
              </a:rPr>
              <a:t> Genome Science and Technology Gradate Program, University of British Columbia</a:t>
            </a:r>
          </a:p>
        </p:txBody>
      </p:sp>
      <p:graphicFrame>
        <p:nvGraphicFramePr>
          <p:cNvPr id="44" name="Table 43"/>
          <p:cNvGraphicFramePr>
            <a:graphicFrameLocks noGrp="1"/>
          </p:cNvGraphicFramePr>
          <p:nvPr>
            <p:extLst>
              <p:ext uri="{D42A27DB-BD31-4B8C-83A1-F6EECF244321}">
                <p14:modId xmlns:p14="http://schemas.microsoft.com/office/powerpoint/2010/main" val="1949925466"/>
              </p:ext>
            </p:extLst>
          </p:nvPr>
        </p:nvGraphicFramePr>
        <p:xfrm>
          <a:off x="864346" y="18092753"/>
          <a:ext cx="9073007" cy="3509897"/>
        </p:xfrm>
        <a:graphic>
          <a:graphicData uri="http://schemas.openxmlformats.org/drawingml/2006/table">
            <a:tbl>
              <a:tblPr firstRow="1" bandRow="1"/>
              <a:tblGrid>
                <a:gridCol w="1800200"/>
                <a:gridCol w="2592288"/>
                <a:gridCol w="2088232"/>
                <a:gridCol w="2592287"/>
              </a:tblGrid>
              <a:tr h="624035">
                <a:tc>
                  <a:txBody>
                    <a:bodyPr/>
                    <a:lstStyle/>
                    <a:p>
                      <a:pPr algn="ctr">
                        <a:lnSpc>
                          <a:spcPct val="115000"/>
                        </a:lnSpc>
                      </a:pPr>
                      <a:r>
                        <a:rPr lang="en-US" sz="2000" kern="1200" dirty="0" smtClean="0">
                          <a:solidFill>
                            <a:schemeClr val="bg1"/>
                          </a:solidFill>
                          <a:latin typeface="Helvetica LT Std" pitchFamily="34" charset="0"/>
                          <a:ea typeface="+mn-ea"/>
                          <a:cs typeface="+mn-cs"/>
                        </a:rPr>
                        <a:t>Platform</a:t>
                      </a:r>
                      <a:endParaRPr lang="en-CA" sz="2000" kern="1200" dirty="0">
                        <a:solidFill>
                          <a:schemeClr val="bg1"/>
                        </a:solidFill>
                        <a:latin typeface="Helvetica LT Std" pitchFamily="34" charset="0"/>
                        <a:ea typeface="+mn-ea"/>
                        <a:cs typeface="+mn-cs"/>
                      </a:endParaRPr>
                    </a:p>
                  </a:txBody>
                  <a:tcPr marL="68580" marR="68580" marT="0" marB="0" anchor="ctr">
                    <a:lnL w="12700" cap="flat" cmpd="sng" algn="ctr">
                      <a:solidFill>
                        <a:srgbClr val="5B9BD5"/>
                      </a:solidFill>
                      <a:prstDash val="solid"/>
                      <a:round/>
                      <a:headEnd type="none" w="med" len="med"/>
                      <a:tailEnd type="none" w="med" len="med"/>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algn="ctr">
                        <a:lnSpc>
                          <a:spcPct val="115000"/>
                        </a:lnSpc>
                      </a:pPr>
                      <a:r>
                        <a:rPr lang="en-CA" sz="2000" kern="1200" dirty="0">
                          <a:solidFill>
                            <a:schemeClr val="bg1"/>
                          </a:solidFill>
                          <a:latin typeface="Helvetica LT Std" pitchFamily="34" charset="0"/>
                          <a:ea typeface="+mn-ea"/>
                          <a:cs typeface="+mn-cs"/>
                        </a:rPr>
                        <a:t>Disease State</a:t>
                      </a:r>
                    </a:p>
                  </a:txBody>
                  <a:tcPr marL="68580" marR="68580" marT="0" marB="0" anchor="ctr">
                    <a:lnL w="12700" cap="flat" cmpd="sng" algn="ctr">
                      <a:solidFill>
                        <a:srgbClr val="5B9BD5"/>
                      </a:solidFill>
                      <a:prstDash val="solid"/>
                      <a:round/>
                      <a:headEnd type="none" w="med" len="med"/>
                      <a:tailEnd type="none" w="med" len="med"/>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algn="ctr">
                        <a:lnSpc>
                          <a:spcPct val="115000"/>
                        </a:lnSpc>
                      </a:pPr>
                      <a:r>
                        <a:rPr lang="en-CA" sz="2000" kern="1200" dirty="0">
                          <a:solidFill>
                            <a:schemeClr val="bg1"/>
                          </a:solidFill>
                          <a:latin typeface="Helvetica LT Std" pitchFamily="34" charset="0"/>
                          <a:ea typeface="+mn-ea"/>
                          <a:cs typeface="+mn-cs"/>
                        </a:rPr>
                        <a:t>Number of Samples</a:t>
                      </a:r>
                    </a:p>
                  </a:txBody>
                  <a:tcPr marL="68580" marR="68580" marT="0" marB="0" anchor="ctr">
                    <a:lnL w="12700" cap="flat" cmpd="sng" algn="ctr">
                      <a:solidFill>
                        <a:srgbClr val="5B9BD5"/>
                      </a:solidFill>
                      <a:prstDash val="solid"/>
                      <a:round/>
                      <a:headEnd type="none" w="med" len="med"/>
                      <a:tailEnd type="none" w="med" len="med"/>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algn="ctr">
                        <a:lnSpc>
                          <a:spcPct val="115000"/>
                        </a:lnSpc>
                      </a:pPr>
                      <a:r>
                        <a:rPr lang="en-CA" sz="2000" kern="1200" dirty="0">
                          <a:solidFill>
                            <a:schemeClr val="bg1"/>
                          </a:solidFill>
                          <a:latin typeface="Helvetica LT Std" pitchFamily="34" charset="0"/>
                          <a:ea typeface="+mn-ea"/>
                          <a:cs typeface="+mn-cs"/>
                        </a:rPr>
                        <a:t>Remarks</a:t>
                      </a:r>
                    </a:p>
                  </a:txBody>
                  <a:tcPr marL="68580" marR="68580" marT="0" marB="0" anchor="ctr">
                    <a:lnL w="12700" cap="flat" cmpd="sng" algn="ctr">
                      <a:solidFill>
                        <a:srgbClr val="5B9BD5"/>
                      </a:solidFill>
                      <a:prstDash val="solid"/>
                      <a:round/>
                      <a:headEnd type="none" w="med" len="med"/>
                      <a:tailEnd type="none" w="med" len="med"/>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r>
              <a:tr h="705737">
                <a:tc rowSpan="3">
                  <a:txBody>
                    <a:bodyPr/>
                    <a:lstStyle/>
                    <a:p>
                      <a:pPr algn="ctr">
                        <a:lnSpc>
                          <a:spcPct val="115000"/>
                        </a:lnSpc>
                      </a:pPr>
                      <a:r>
                        <a:rPr lang="en-US" sz="2000" dirty="0" smtClean="0">
                          <a:latin typeface="Helvetica LT Std" pitchFamily="34" charset="0"/>
                        </a:rPr>
                        <a:t>Agilent Whole Human Genome Microarray</a:t>
                      </a:r>
                      <a:endParaRPr lang="en-CA" sz="2000" kern="1200" dirty="0">
                        <a:solidFill>
                          <a:schemeClr val="tx1"/>
                        </a:solidFill>
                        <a:latin typeface="Helvetica LT Std" pitchFamily="34" charset="0"/>
                        <a:ea typeface="+mn-ea"/>
                        <a:cs typeface="+mn-cs"/>
                      </a:endParaRPr>
                    </a:p>
                  </a:txBody>
                  <a:tcPr marL="68580" marR="68580" marT="0" marB="0" anchor="ctr">
                    <a:lnL w="12700" cap="flat" cmpd="sng" algn="ctr">
                      <a:solidFill>
                        <a:srgbClr val="5B9BD5"/>
                      </a:solidFill>
                      <a:prstDash val="solid"/>
                      <a:round/>
                      <a:headEnd type="none" w="med" len="med"/>
                      <a:tailEnd type="none" w="med" len="med"/>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pPr algn="ctr">
                        <a:lnSpc>
                          <a:spcPct val="115000"/>
                        </a:lnSpc>
                      </a:pPr>
                      <a:r>
                        <a:rPr lang="en-CA" sz="2000" kern="1200" dirty="0">
                          <a:solidFill>
                            <a:schemeClr val="tx1"/>
                          </a:solidFill>
                          <a:latin typeface="Helvetica LT Std" pitchFamily="34" charset="0"/>
                          <a:ea typeface="+mn-ea"/>
                          <a:cs typeface="+mn-cs"/>
                        </a:rPr>
                        <a:t>Benign Normal</a:t>
                      </a:r>
                    </a:p>
                  </a:txBody>
                  <a:tcPr marL="68580" marR="68580" marT="0" marB="0" anchor="ctr">
                    <a:lnL w="12700" cap="flat" cmpd="sng" algn="ctr">
                      <a:solidFill>
                        <a:srgbClr val="5B9BD5"/>
                      </a:solidFill>
                      <a:prstDash val="solid"/>
                      <a:round/>
                      <a:headEnd type="none" w="med" len="med"/>
                      <a:tailEnd type="none" w="med" len="med"/>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pPr algn="ctr">
                        <a:lnSpc>
                          <a:spcPct val="115000"/>
                        </a:lnSpc>
                      </a:pPr>
                      <a:r>
                        <a:rPr lang="en-CA" sz="2000" kern="1200" dirty="0">
                          <a:solidFill>
                            <a:schemeClr val="tx1"/>
                          </a:solidFill>
                          <a:latin typeface="Helvetica LT Std" pitchFamily="34" charset="0"/>
                          <a:ea typeface="+mn-ea"/>
                          <a:cs typeface="+mn-cs"/>
                        </a:rPr>
                        <a:t>28</a:t>
                      </a:r>
                    </a:p>
                  </a:txBody>
                  <a:tcPr marL="68580" marR="68580" marT="0" marB="0" anchor="ctr">
                    <a:lnL w="12700" cap="flat" cmpd="sng" algn="ctr">
                      <a:solidFill>
                        <a:srgbClr val="5B9BD5"/>
                      </a:solidFill>
                      <a:prstDash val="solid"/>
                      <a:round/>
                      <a:headEnd type="none" w="med" len="med"/>
                      <a:tailEnd type="none" w="med" len="med"/>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pPr algn="ctr">
                        <a:lnSpc>
                          <a:spcPct val="115000"/>
                        </a:lnSpc>
                      </a:pPr>
                      <a:endParaRPr lang="en-CA" sz="2000" kern="1200" dirty="0">
                        <a:solidFill>
                          <a:schemeClr val="tx1"/>
                        </a:solidFill>
                        <a:latin typeface="Helvetica LT Std" pitchFamily="34" charset="0"/>
                        <a:ea typeface="+mn-ea"/>
                        <a:cs typeface="+mn-cs"/>
                      </a:endParaRPr>
                    </a:p>
                  </a:txBody>
                  <a:tcPr marL="68580" marR="68580" marT="0" marB="0" anchor="ctr">
                    <a:lnL w="12700" cap="flat" cmpd="sng" algn="ctr">
                      <a:solidFill>
                        <a:srgbClr val="5B9BD5"/>
                      </a:solidFill>
                      <a:prstDash val="solid"/>
                      <a:round/>
                      <a:headEnd type="none" w="med" len="med"/>
                      <a:tailEnd type="none" w="med" len="med"/>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r>
              <a:tr h="343349">
                <a:tc vMerge="1">
                  <a:txBody>
                    <a:bodyPr/>
                    <a:lstStyle/>
                    <a:p>
                      <a:pPr algn="ctr">
                        <a:lnSpc>
                          <a:spcPct val="115000"/>
                        </a:lnSpc>
                      </a:pPr>
                      <a:endParaRPr lang="en-CA" sz="2400" kern="1200" dirty="0">
                        <a:solidFill>
                          <a:schemeClr val="tx1"/>
                        </a:solidFill>
                        <a:latin typeface="Helvetica LT Std" pitchFamily="34" charset="0"/>
                        <a:ea typeface="+mn-ea"/>
                        <a:cs typeface="+mn-cs"/>
                      </a:endParaRPr>
                    </a:p>
                  </a:txBody>
                  <a:tcPr marL="68580" marR="68580" marT="0" marB="0" anchor="ctr">
                    <a:lnL w="12700" cap="flat" cmpd="sng" algn="ctr">
                      <a:solidFill>
                        <a:srgbClr val="5B9BD5"/>
                      </a:solidFill>
                      <a:prstDash val="solid"/>
                      <a:round/>
                      <a:headEnd type="none" w="med" len="med"/>
                      <a:tailEnd type="none" w="med" len="med"/>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pPr algn="ctr">
                        <a:lnSpc>
                          <a:spcPct val="115000"/>
                        </a:lnSpc>
                      </a:pPr>
                      <a:r>
                        <a:rPr lang="en-CA" sz="2000" kern="1200" dirty="0">
                          <a:solidFill>
                            <a:schemeClr val="tx1"/>
                          </a:solidFill>
                          <a:latin typeface="Helvetica LT Std" pitchFamily="34" charset="0"/>
                          <a:ea typeface="+mn-ea"/>
                          <a:cs typeface="+mn-cs"/>
                        </a:rPr>
                        <a:t>Primary Prostate Tumors</a:t>
                      </a:r>
                    </a:p>
                  </a:txBody>
                  <a:tcPr marL="68580" marR="68580" marT="0" marB="0" anchor="ctr">
                    <a:lnL w="12700" cap="flat" cmpd="sng" algn="ctr">
                      <a:solidFill>
                        <a:srgbClr val="5B9BD5"/>
                      </a:solidFill>
                      <a:prstDash val="solid"/>
                      <a:round/>
                      <a:headEnd type="none" w="med" len="med"/>
                      <a:tailEnd type="none" w="med" len="med"/>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pPr algn="ctr">
                        <a:lnSpc>
                          <a:spcPct val="115000"/>
                        </a:lnSpc>
                      </a:pPr>
                      <a:r>
                        <a:rPr lang="en-CA" sz="2000" kern="1200">
                          <a:solidFill>
                            <a:schemeClr val="tx1"/>
                          </a:solidFill>
                          <a:latin typeface="Helvetica LT Std" pitchFamily="34" charset="0"/>
                          <a:ea typeface="+mn-ea"/>
                          <a:cs typeface="+mn-cs"/>
                        </a:rPr>
                        <a:t>59</a:t>
                      </a:r>
                    </a:p>
                  </a:txBody>
                  <a:tcPr marL="68580" marR="68580" marT="0" marB="0" anchor="ctr">
                    <a:lnL w="12700" cap="flat" cmpd="sng" algn="ctr">
                      <a:solidFill>
                        <a:srgbClr val="5B9BD5"/>
                      </a:solidFill>
                      <a:prstDash val="solid"/>
                      <a:round/>
                      <a:headEnd type="none" w="med" len="med"/>
                      <a:tailEnd type="none" w="med" len="med"/>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endParaRPr lang="en-CA" sz="2000" kern="1200" dirty="0">
                        <a:solidFill>
                          <a:schemeClr val="tx1"/>
                        </a:solidFill>
                        <a:latin typeface="Helvetica LT Std" pitchFamily="34" charset="0"/>
                        <a:ea typeface="+mn-ea"/>
                        <a:cs typeface="+mn-cs"/>
                      </a:endParaRPr>
                    </a:p>
                  </a:txBody>
                  <a:tcPr marL="68580" marR="68580" marT="0" marB="0" anchor="ctr">
                    <a:lnL w="12700" cap="flat" cmpd="sng" algn="ctr">
                      <a:solidFill>
                        <a:srgbClr val="5B9BD5"/>
                      </a:solidFill>
                      <a:prstDash val="solid"/>
                      <a:round/>
                      <a:headEnd type="none" w="med" len="med"/>
                      <a:tailEnd type="none" w="med" len="med"/>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r>
              <a:tr h="695972">
                <a:tc vMerge="1">
                  <a:txBody>
                    <a:bodyPr/>
                    <a:lstStyle/>
                    <a:p>
                      <a:pPr algn="ctr">
                        <a:lnSpc>
                          <a:spcPct val="115000"/>
                        </a:lnSpc>
                      </a:pPr>
                      <a:endParaRPr lang="en-CA" sz="2400" kern="1200" dirty="0">
                        <a:solidFill>
                          <a:schemeClr val="tx1"/>
                        </a:solidFill>
                        <a:latin typeface="Helvetica LT Std" pitchFamily="34" charset="0"/>
                        <a:ea typeface="+mn-ea"/>
                        <a:cs typeface="+mn-cs"/>
                      </a:endParaRPr>
                    </a:p>
                  </a:txBody>
                  <a:tcPr marL="68580" marR="68580" marT="0" marB="0" anchor="ctr">
                    <a:lnL w="12700" cap="flat" cmpd="sng" algn="ctr">
                      <a:solidFill>
                        <a:srgbClr val="5B9BD5"/>
                      </a:solidFill>
                      <a:prstDash val="solid"/>
                      <a:round/>
                      <a:headEnd type="none" w="med" len="med"/>
                      <a:tailEnd type="none" w="med" len="med"/>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pPr algn="ctr">
                        <a:lnSpc>
                          <a:spcPct val="115000"/>
                        </a:lnSpc>
                      </a:pPr>
                      <a:r>
                        <a:rPr lang="en-CA" sz="2000" kern="1200" dirty="0">
                          <a:solidFill>
                            <a:schemeClr val="tx1"/>
                          </a:solidFill>
                          <a:latin typeface="Helvetica LT Std" pitchFamily="34" charset="0"/>
                          <a:ea typeface="+mn-ea"/>
                          <a:cs typeface="+mn-cs"/>
                        </a:rPr>
                        <a:t>Metastatic Tumors</a:t>
                      </a:r>
                    </a:p>
                  </a:txBody>
                  <a:tcPr marL="68580" marR="68580" marT="0" marB="0" anchor="ctr">
                    <a:lnL w="12700" cap="flat" cmpd="sng" algn="ctr">
                      <a:solidFill>
                        <a:srgbClr val="5B9BD5"/>
                      </a:solidFill>
                      <a:prstDash val="solid"/>
                      <a:round/>
                      <a:headEnd type="none" w="med" len="med"/>
                      <a:tailEnd type="none" w="med" len="med"/>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pPr algn="ctr">
                        <a:lnSpc>
                          <a:spcPct val="115000"/>
                        </a:lnSpc>
                      </a:pPr>
                      <a:r>
                        <a:rPr lang="en-CA" sz="2000" kern="1200" dirty="0">
                          <a:solidFill>
                            <a:schemeClr val="tx1"/>
                          </a:solidFill>
                          <a:latin typeface="Helvetica LT Std" pitchFamily="34" charset="0"/>
                          <a:ea typeface="+mn-ea"/>
                          <a:cs typeface="+mn-cs"/>
                        </a:rPr>
                        <a:t>35</a:t>
                      </a:r>
                    </a:p>
                  </a:txBody>
                  <a:tcPr marL="68580" marR="68580" marT="0" marB="0" anchor="ctr">
                    <a:lnL w="12700" cap="flat" cmpd="sng" algn="ctr">
                      <a:solidFill>
                        <a:srgbClr val="5B9BD5"/>
                      </a:solidFill>
                      <a:prstDash val="solid"/>
                      <a:round/>
                      <a:headEnd type="none" w="med" len="med"/>
                      <a:tailEnd type="none" w="med" len="med"/>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pPr algn="ctr">
                        <a:lnSpc>
                          <a:spcPct val="115000"/>
                        </a:lnSpc>
                      </a:pPr>
                      <a:r>
                        <a:rPr lang="en-CA" sz="2000" kern="1200" dirty="0">
                          <a:solidFill>
                            <a:schemeClr val="tx1"/>
                          </a:solidFill>
                          <a:latin typeface="Helvetica LT Std" pitchFamily="34" charset="0"/>
                          <a:ea typeface="+mn-ea"/>
                          <a:cs typeface="+mn-cs"/>
                        </a:rPr>
                        <a:t>All Metastatic tumors are CRPCs and are derived from various metastatic sites</a:t>
                      </a:r>
                    </a:p>
                  </a:txBody>
                  <a:tcPr marL="68580" marR="68580" marT="0" marB="0" anchor="ctr">
                    <a:lnL w="12700" cap="flat" cmpd="sng" algn="ctr">
                      <a:solidFill>
                        <a:srgbClr val="5B9BD5"/>
                      </a:solidFill>
                      <a:prstDash val="solid"/>
                      <a:round/>
                      <a:headEnd type="none" w="med" len="med"/>
                      <a:tailEnd type="none" w="med" len="med"/>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r>
            </a:tbl>
          </a:graphicData>
        </a:graphic>
      </p:graphicFrame>
      <p:sp>
        <p:nvSpPr>
          <p:cNvPr id="48" name="Rectangle 47"/>
          <p:cNvSpPr/>
          <p:nvPr/>
        </p:nvSpPr>
        <p:spPr>
          <a:xfrm>
            <a:off x="18205586" y="5728991"/>
            <a:ext cx="17294607" cy="1760185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9" name="Rectangle 48"/>
          <p:cNvSpPr/>
          <p:nvPr/>
        </p:nvSpPr>
        <p:spPr>
          <a:xfrm>
            <a:off x="18205586" y="5728992"/>
            <a:ext cx="17294608" cy="95830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0" name="Rectangle 49"/>
          <p:cNvSpPr/>
          <p:nvPr/>
        </p:nvSpPr>
        <p:spPr>
          <a:xfrm>
            <a:off x="18205587" y="5763969"/>
            <a:ext cx="17582639" cy="923330"/>
          </a:xfrm>
          <a:prstGeom prst="rect">
            <a:avLst/>
          </a:prstGeom>
        </p:spPr>
        <p:txBody>
          <a:bodyPr wrap="square">
            <a:spAutoFit/>
          </a:bodyPr>
          <a:lstStyle/>
          <a:p>
            <a:pPr algn="ctr" defTabSz="4320540" fontAlgn="auto">
              <a:spcBef>
                <a:spcPts val="0"/>
              </a:spcBef>
              <a:spcAft>
                <a:spcPts val="0"/>
              </a:spcAft>
              <a:defRPr/>
            </a:pPr>
            <a:r>
              <a:rPr lang="en-CA" sz="5400" b="1" cap="small" dirty="0" smtClean="0">
                <a:solidFill>
                  <a:schemeClr val="bg1"/>
                </a:solidFill>
                <a:latin typeface="Helvetica LT Std" pitchFamily="34" charset="0"/>
                <a:cs typeface="Arial" pitchFamily="34" charset="0"/>
              </a:rPr>
              <a:t>Results</a:t>
            </a:r>
            <a:endParaRPr lang="en-CA" sz="5400" b="1" cap="small" dirty="0">
              <a:solidFill>
                <a:schemeClr val="bg1"/>
              </a:solidFill>
              <a:latin typeface="Helvetica LT Std" pitchFamily="34" charset="0"/>
              <a:cs typeface="Arial" pitchFamily="34" charset="0"/>
            </a:endParaRPr>
          </a:p>
        </p:txBody>
      </p:sp>
      <p:sp>
        <p:nvSpPr>
          <p:cNvPr id="77" name="Rectangle 76"/>
          <p:cNvSpPr/>
          <p:nvPr/>
        </p:nvSpPr>
        <p:spPr>
          <a:xfrm>
            <a:off x="673696" y="23186826"/>
            <a:ext cx="17065898" cy="1180931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Rectangle 77"/>
          <p:cNvSpPr/>
          <p:nvPr/>
        </p:nvSpPr>
        <p:spPr>
          <a:xfrm>
            <a:off x="673694" y="23186826"/>
            <a:ext cx="17065901" cy="95830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5400" b="1" cap="small" dirty="0" smtClean="0">
                <a:solidFill>
                  <a:schemeClr val="bg1"/>
                </a:solidFill>
                <a:latin typeface="Helvetica LT Std" pitchFamily="34" charset="0"/>
                <a:cs typeface="Arial" pitchFamily="34" charset="0"/>
              </a:rPr>
              <a:t>Results</a:t>
            </a:r>
            <a:endParaRPr lang="en-CA" sz="5400" dirty="0"/>
          </a:p>
        </p:txBody>
      </p:sp>
      <p:sp>
        <p:nvSpPr>
          <p:cNvPr id="79" name="Rectangle 78"/>
          <p:cNvSpPr/>
          <p:nvPr/>
        </p:nvSpPr>
        <p:spPr>
          <a:xfrm>
            <a:off x="495383" y="28745527"/>
            <a:ext cx="17307294" cy="923330"/>
          </a:xfrm>
          <a:prstGeom prst="rect">
            <a:avLst/>
          </a:prstGeom>
        </p:spPr>
        <p:txBody>
          <a:bodyPr wrap="square">
            <a:spAutoFit/>
          </a:bodyPr>
          <a:lstStyle/>
          <a:p>
            <a:pPr algn="ctr" defTabSz="4320540" fontAlgn="auto">
              <a:spcBef>
                <a:spcPts val="0"/>
              </a:spcBef>
              <a:spcAft>
                <a:spcPts val="0"/>
              </a:spcAft>
              <a:defRPr/>
            </a:pPr>
            <a:endParaRPr lang="en-CA" sz="5400" b="1" cap="small" dirty="0">
              <a:solidFill>
                <a:schemeClr val="bg1"/>
              </a:solidFill>
              <a:latin typeface="Helvetica LT Std" pitchFamily="34" charset="0"/>
              <a:cs typeface="Arial" pitchFamily="34" charset="0"/>
            </a:endParaRPr>
          </a:p>
        </p:txBody>
      </p:sp>
      <p:grpSp>
        <p:nvGrpSpPr>
          <p:cNvPr id="32" name="Group 31"/>
          <p:cNvGrpSpPr/>
          <p:nvPr/>
        </p:nvGrpSpPr>
        <p:grpSpPr>
          <a:xfrm>
            <a:off x="18192899" y="23474858"/>
            <a:ext cx="17342990" cy="4952403"/>
            <a:chOff x="18192899" y="22034698"/>
            <a:chExt cx="17342990" cy="4952403"/>
          </a:xfrm>
        </p:grpSpPr>
        <p:sp>
          <p:nvSpPr>
            <p:cNvPr id="96" name="Rectangle 95"/>
            <p:cNvSpPr/>
            <p:nvPr/>
          </p:nvSpPr>
          <p:spPr>
            <a:xfrm>
              <a:off x="18192900" y="22034698"/>
              <a:ext cx="17307294" cy="4952403"/>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7" name="Rectangle 96"/>
            <p:cNvSpPr/>
            <p:nvPr/>
          </p:nvSpPr>
          <p:spPr>
            <a:xfrm>
              <a:off x="18192899" y="22034699"/>
              <a:ext cx="17307294" cy="95830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8" name="Rectangle 97"/>
            <p:cNvSpPr/>
            <p:nvPr/>
          </p:nvSpPr>
          <p:spPr>
            <a:xfrm>
              <a:off x="18228595" y="22070244"/>
              <a:ext cx="17307294" cy="923330"/>
            </a:xfrm>
            <a:prstGeom prst="rect">
              <a:avLst/>
            </a:prstGeom>
          </p:spPr>
          <p:txBody>
            <a:bodyPr wrap="square">
              <a:spAutoFit/>
            </a:bodyPr>
            <a:lstStyle/>
            <a:p>
              <a:pPr algn="ctr" defTabSz="4320540" fontAlgn="auto">
                <a:spcBef>
                  <a:spcPts val="0"/>
                </a:spcBef>
                <a:spcAft>
                  <a:spcPts val="0"/>
                </a:spcAft>
                <a:defRPr/>
              </a:pPr>
              <a:r>
                <a:rPr lang="en-CA" sz="5400" b="1" cap="small" dirty="0" smtClean="0">
                  <a:solidFill>
                    <a:schemeClr val="bg1"/>
                  </a:solidFill>
                  <a:latin typeface="Helvetica LT Std" pitchFamily="34" charset="0"/>
                  <a:cs typeface="Arial" pitchFamily="34" charset="0"/>
                </a:rPr>
                <a:t>Discussion</a:t>
              </a:r>
              <a:endParaRPr lang="en-CA" sz="5400" b="1" cap="small" dirty="0">
                <a:solidFill>
                  <a:schemeClr val="bg1"/>
                </a:solidFill>
                <a:latin typeface="Helvetica LT Std" pitchFamily="34" charset="0"/>
                <a:cs typeface="Arial" pitchFamily="34" charset="0"/>
              </a:endParaRPr>
            </a:p>
          </p:txBody>
        </p:sp>
        <p:sp>
          <p:nvSpPr>
            <p:cNvPr id="99" name="Rectangle 98"/>
            <p:cNvSpPr/>
            <p:nvPr/>
          </p:nvSpPr>
          <p:spPr>
            <a:xfrm>
              <a:off x="18290282" y="23086357"/>
              <a:ext cx="17019263" cy="3785652"/>
            </a:xfrm>
            <a:prstGeom prst="rect">
              <a:avLst/>
            </a:prstGeom>
          </p:spPr>
          <p:txBody>
            <a:bodyPr wrap="square">
              <a:spAutoFit/>
            </a:bodyPr>
            <a:lstStyle/>
            <a:p>
              <a:pPr algn="just"/>
              <a:r>
                <a:rPr lang="en-CA" sz="2000" dirty="0">
                  <a:latin typeface="Helvetica LT Std" pitchFamily="34" charset="0"/>
                </a:rPr>
                <a:t>Among the subnetwork markers discovered by </a:t>
              </a:r>
              <a:r>
                <a:rPr lang="en-CA" sz="2000" dirty="0" err="1">
                  <a:latin typeface="Helvetica LT Std" pitchFamily="34" charset="0"/>
                </a:rPr>
                <a:t>OptDis</a:t>
              </a:r>
              <a:r>
                <a:rPr lang="en-CA" sz="2000" dirty="0">
                  <a:latin typeface="Helvetica LT Std" pitchFamily="34" charset="0"/>
                </a:rPr>
                <a:t> </a:t>
              </a:r>
              <a:r>
                <a:rPr lang="en-CA" sz="2000" dirty="0" smtClean="0">
                  <a:latin typeface="Helvetica LT Std" pitchFamily="34" charset="0"/>
                </a:rPr>
                <a:t>that discriminate </a:t>
              </a:r>
              <a:r>
                <a:rPr lang="en-CA" sz="2000" dirty="0">
                  <a:latin typeface="Helvetica LT Std" pitchFamily="34" charset="0"/>
                </a:rPr>
                <a:t>between the primary and </a:t>
              </a:r>
              <a:r>
                <a:rPr lang="en-CA" sz="2000" dirty="0" smtClean="0">
                  <a:latin typeface="Helvetica LT Std" pitchFamily="34" charset="0"/>
                </a:rPr>
                <a:t>castration-resistant metastatic tumors, </a:t>
              </a:r>
              <a:r>
                <a:rPr lang="en-CA" sz="2000" dirty="0">
                  <a:latin typeface="Helvetica LT Std" pitchFamily="34" charset="0"/>
                </a:rPr>
                <a:t>we </a:t>
              </a:r>
              <a:r>
                <a:rPr lang="en-CA" sz="2000" dirty="0" smtClean="0">
                  <a:latin typeface="Helvetica LT Std" pitchFamily="34" charset="0"/>
                </a:rPr>
                <a:t>chose the top 40 </a:t>
              </a:r>
              <a:r>
                <a:rPr lang="en-CA" sz="2000" dirty="0">
                  <a:latin typeface="Helvetica LT Std" pitchFamily="34" charset="0"/>
                </a:rPr>
                <a:t>subnetworks </a:t>
              </a:r>
              <a:r>
                <a:rPr lang="en-CA" sz="2000" dirty="0" smtClean="0">
                  <a:latin typeface="Helvetica LT Std" pitchFamily="34" charset="0"/>
                </a:rPr>
                <a:t>to examine pathways underlying the </a:t>
              </a:r>
              <a:r>
                <a:rPr lang="en-CA" sz="2000" dirty="0">
                  <a:latin typeface="Helvetica LT Std" pitchFamily="34" charset="0"/>
                </a:rPr>
                <a:t>metastasis process. </a:t>
              </a:r>
              <a:r>
                <a:rPr lang="en-CA" sz="2000" dirty="0" smtClean="0">
                  <a:latin typeface="Helvetica LT Std" pitchFamily="34" charset="0"/>
                </a:rPr>
                <a:t>Genes within these subnetworks include genes with previous links to prostate cancer metastasis, such as the growth factor </a:t>
              </a:r>
              <a:r>
                <a:rPr lang="en-CA" sz="2000" dirty="0" smtClean="0">
                  <a:latin typeface="Helvetica LT Std" pitchFamily="34" charset="0"/>
                </a:rPr>
                <a:t>VEGFA, CTGF</a:t>
              </a:r>
              <a:r>
                <a:rPr lang="en-CA" sz="2000" dirty="0" smtClean="0">
                  <a:latin typeface="Helvetica LT Std" pitchFamily="34" charset="0"/>
                </a:rPr>
                <a:t>, and genes without previous associations, such as the hemoglobin chain </a:t>
              </a:r>
              <a:r>
                <a:rPr lang="en-CA" sz="2000" dirty="0">
                  <a:latin typeface="Helvetica LT Std" pitchFamily="34" charset="0"/>
                </a:rPr>
                <a:t>HBA2</a:t>
              </a:r>
              <a:r>
                <a:rPr lang="en-CA" sz="2000" dirty="0" smtClean="0">
                  <a:latin typeface="Helvetica LT Std" pitchFamily="34" charset="0"/>
                </a:rPr>
                <a:t>.</a:t>
              </a:r>
            </a:p>
            <a:p>
              <a:pPr algn="just"/>
              <a:endParaRPr lang="en-CA" sz="2000" dirty="0">
                <a:latin typeface="Helvetica LT Std" pitchFamily="34" charset="0"/>
              </a:endParaRPr>
            </a:p>
            <a:p>
              <a:pPr algn="just"/>
              <a:r>
                <a:rPr lang="en-CA" sz="2000" dirty="0">
                  <a:latin typeface="Helvetica LT Std" pitchFamily="34" charset="0"/>
                </a:rPr>
                <a:t>The </a:t>
              </a:r>
              <a:r>
                <a:rPr lang="en-CA" sz="2000" dirty="0" smtClean="0">
                  <a:latin typeface="Helvetica LT Std" pitchFamily="34" charset="0"/>
                </a:rPr>
                <a:t>128 genes </a:t>
              </a:r>
              <a:r>
                <a:rPr lang="en-CA" sz="2000" dirty="0">
                  <a:latin typeface="Helvetica LT Std" pitchFamily="34" charset="0"/>
                </a:rPr>
                <a:t>from </a:t>
              </a:r>
              <a:r>
                <a:rPr lang="en-CA" sz="2000" dirty="0" err="1">
                  <a:latin typeface="Helvetica LT Std" pitchFamily="34" charset="0"/>
                </a:rPr>
                <a:t>OptDis</a:t>
              </a:r>
              <a:r>
                <a:rPr lang="en-CA" sz="2000" dirty="0">
                  <a:latin typeface="Helvetica LT Std" pitchFamily="34" charset="0"/>
                </a:rPr>
                <a:t> showed significant enrichment in 108 pathways using a </a:t>
              </a:r>
              <a:r>
                <a:rPr lang="en-CA" sz="2000" dirty="0" err="1">
                  <a:latin typeface="Helvetica LT Std" pitchFamily="34" charset="0"/>
                </a:rPr>
                <a:t>cutoff</a:t>
              </a:r>
              <a:r>
                <a:rPr lang="en-CA" sz="2000" dirty="0">
                  <a:latin typeface="Helvetica LT Std" pitchFamily="34" charset="0"/>
                </a:rPr>
                <a:t> of BH p-value &lt; 0.1 in IPA. In </a:t>
              </a:r>
              <a:r>
                <a:rPr lang="en-CA" sz="2000" dirty="0" smtClean="0">
                  <a:latin typeface="Helvetica LT Std" pitchFamily="34" charset="0"/>
                </a:rPr>
                <a:t>comparison, using the top 128 differentially </a:t>
              </a:r>
              <a:r>
                <a:rPr lang="en-CA" sz="2000" dirty="0">
                  <a:latin typeface="Helvetica LT Std" pitchFamily="34" charset="0"/>
                </a:rPr>
                <a:t>expressed genes found </a:t>
              </a:r>
              <a:r>
                <a:rPr lang="en-CA" sz="2000" dirty="0" smtClean="0">
                  <a:latin typeface="Helvetica LT Std" pitchFamily="34" charset="0"/>
                </a:rPr>
                <a:t>using Student’s t-test yielded </a:t>
              </a:r>
              <a:r>
                <a:rPr lang="en-CA" sz="2000" dirty="0">
                  <a:latin typeface="Helvetica LT Std" pitchFamily="34" charset="0"/>
                </a:rPr>
                <a:t>no significantly enriched pathways. </a:t>
              </a:r>
              <a:endParaRPr lang="en-CA" sz="2000" dirty="0" smtClean="0">
                <a:latin typeface="Helvetica LT Std" pitchFamily="34" charset="0"/>
              </a:endParaRPr>
            </a:p>
            <a:p>
              <a:pPr algn="just"/>
              <a:endParaRPr lang="en-CA" sz="2000" dirty="0" smtClean="0">
                <a:latin typeface="Helvetica LT Std" pitchFamily="34" charset="0"/>
              </a:endParaRPr>
            </a:p>
            <a:p>
              <a:pPr algn="just"/>
              <a:r>
                <a:rPr lang="en-CA" sz="2000" dirty="0" smtClean="0">
                  <a:latin typeface="Helvetica LT Std" pitchFamily="34" charset="0"/>
                </a:rPr>
                <a:t>The </a:t>
              </a:r>
              <a:r>
                <a:rPr lang="en-CA" sz="2000" dirty="0" smtClean="0">
                  <a:latin typeface="Helvetica LT Std" pitchFamily="34" charset="0"/>
                </a:rPr>
                <a:t>most enriched pathways </a:t>
              </a:r>
              <a:r>
                <a:rPr lang="en-CA" sz="2000" dirty="0" smtClean="0">
                  <a:latin typeface="Helvetica LT Std" pitchFamily="34" charset="0"/>
                </a:rPr>
                <a:t>in analysis of </a:t>
              </a:r>
              <a:r>
                <a:rPr lang="en-CA" sz="2000" dirty="0" err="1" smtClean="0">
                  <a:latin typeface="Helvetica LT Std" pitchFamily="34" charset="0"/>
                </a:rPr>
                <a:t>OptDis</a:t>
              </a:r>
              <a:r>
                <a:rPr lang="en-CA" sz="2000" dirty="0" smtClean="0">
                  <a:latin typeface="Helvetica LT Std" pitchFamily="34" charset="0"/>
                </a:rPr>
                <a:t> </a:t>
              </a:r>
              <a:r>
                <a:rPr lang="en-CA" sz="2000" dirty="0" smtClean="0">
                  <a:latin typeface="Helvetica LT Std" pitchFamily="34" charset="0"/>
                </a:rPr>
                <a:t>results </a:t>
              </a:r>
              <a:r>
                <a:rPr lang="en-CA" sz="2000" dirty="0" smtClean="0">
                  <a:latin typeface="Helvetica LT Std" pitchFamily="34" charset="0"/>
                </a:rPr>
                <a:t>using </a:t>
              </a:r>
              <a:r>
                <a:rPr lang="en-CA" sz="2000" dirty="0" smtClean="0">
                  <a:latin typeface="Helvetica LT Std" pitchFamily="34" charset="0"/>
                </a:rPr>
                <a:t>the IPA tool </a:t>
              </a:r>
              <a:r>
                <a:rPr lang="en-CA" sz="2000" dirty="0" smtClean="0">
                  <a:latin typeface="Helvetica LT Std" pitchFamily="34" charset="0"/>
                </a:rPr>
                <a:t>have</a:t>
              </a:r>
              <a:r>
                <a:rPr lang="en-CA" sz="2000" dirty="0" smtClean="0">
                  <a:latin typeface="Helvetica LT Std" pitchFamily="34" charset="0"/>
                </a:rPr>
                <a:t> </a:t>
              </a:r>
              <a:r>
                <a:rPr lang="en-CA" sz="2000" dirty="0" smtClean="0">
                  <a:latin typeface="Helvetica LT Std" pitchFamily="34" charset="0"/>
                </a:rPr>
                <a:t>known links to metastasis and CRPC. Integrin and integrin-linked kinase (ILK) signalling pathways were most highly enriched. </a:t>
              </a:r>
              <a:r>
                <a:rPr lang="en-CA" sz="2000" dirty="0" err="1" smtClean="0">
                  <a:latin typeface="Helvetica LT Std" pitchFamily="34" charset="0"/>
                </a:rPr>
                <a:t>Integrins</a:t>
              </a:r>
              <a:r>
                <a:rPr lang="en-CA" sz="2000" dirty="0" smtClean="0">
                  <a:latin typeface="Helvetica LT Std" pitchFamily="34" charset="0"/>
                </a:rPr>
                <a:t> are </a:t>
              </a:r>
              <a:r>
                <a:rPr lang="en-CA" sz="2000" dirty="0" err="1" smtClean="0">
                  <a:latin typeface="Helvetica LT Std" pitchFamily="34" charset="0"/>
                </a:rPr>
                <a:t>transmembrane</a:t>
              </a:r>
              <a:r>
                <a:rPr lang="en-CA" sz="2000" dirty="0" smtClean="0">
                  <a:latin typeface="Helvetica LT Std" pitchFamily="34" charset="0"/>
                </a:rPr>
                <a:t> glycoproteins that mediate binding to components of the extracellular matrix (ECM), and influence signalling into and out of cells by activating kinases of the </a:t>
              </a:r>
              <a:r>
                <a:rPr lang="en-CA" sz="2000" dirty="0" err="1" smtClean="0">
                  <a:latin typeface="Helvetica LT Std" pitchFamily="34" charset="0"/>
                </a:rPr>
                <a:t>Ras</a:t>
              </a:r>
              <a:r>
                <a:rPr lang="en-CA" sz="2000" dirty="0" smtClean="0">
                  <a:latin typeface="Helvetica LT Std" pitchFamily="34" charset="0"/>
                </a:rPr>
                <a:t>/Rho </a:t>
              </a:r>
              <a:r>
                <a:rPr lang="en-CA" sz="2000" dirty="0" err="1" smtClean="0">
                  <a:latin typeface="Helvetica LT Std" pitchFamily="34" charset="0"/>
                </a:rPr>
                <a:t>GTPase</a:t>
              </a:r>
              <a:r>
                <a:rPr lang="en-CA" sz="2000" dirty="0" smtClean="0">
                  <a:latin typeface="Helvetica LT Std" pitchFamily="34" charset="0"/>
                </a:rPr>
                <a:t> pathways, which were also highly enriched in this analysis. The ability of primary tumor cells to invade the </a:t>
              </a:r>
              <a:r>
                <a:rPr lang="en-CA" sz="2000" dirty="0" err="1" smtClean="0">
                  <a:latin typeface="Helvetica LT Std" pitchFamily="34" charset="0"/>
                </a:rPr>
                <a:t>stroma</a:t>
              </a:r>
              <a:r>
                <a:rPr lang="en-CA" sz="2000" dirty="0" smtClean="0">
                  <a:latin typeface="Helvetica LT Std" pitchFamily="34" charset="0"/>
                </a:rPr>
                <a:t> before entering the bloodstream, and to establish and grow in secondary sites in metastasis, is facilitated by </a:t>
              </a:r>
              <a:r>
                <a:rPr lang="en-CA" sz="2000" dirty="0" err="1" smtClean="0">
                  <a:latin typeface="Helvetica LT Std" pitchFamily="34" charset="0"/>
                </a:rPr>
                <a:t>integrins</a:t>
              </a:r>
              <a:r>
                <a:rPr lang="en-CA" sz="2000" dirty="0" smtClean="0">
                  <a:latin typeface="Helvetica LT Std" pitchFamily="34" charset="0"/>
                </a:rPr>
                <a:t> and ILK signalling</a:t>
              </a:r>
              <a:r>
                <a:rPr lang="en-CA" sz="2000" baseline="30000" dirty="0" smtClean="0">
                  <a:latin typeface="Helvetica LT Std" pitchFamily="34" charset="0"/>
                </a:rPr>
                <a:t>6</a:t>
              </a:r>
              <a:r>
                <a:rPr lang="en-CA" sz="2000" dirty="0" smtClean="0">
                  <a:latin typeface="Helvetica LT Std" pitchFamily="34" charset="0"/>
                </a:rPr>
                <a:t>.</a:t>
              </a:r>
            </a:p>
          </p:txBody>
        </p:sp>
      </p:grpSp>
      <p:sp>
        <p:nvSpPr>
          <p:cNvPr id="101" name="Rectangle 100"/>
          <p:cNvSpPr/>
          <p:nvPr/>
        </p:nvSpPr>
        <p:spPr>
          <a:xfrm>
            <a:off x="18192899" y="28612395"/>
            <a:ext cx="17307295" cy="2423303"/>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2" name="Rectangle 101"/>
          <p:cNvSpPr/>
          <p:nvPr/>
        </p:nvSpPr>
        <p:spPr>
          <a:xfrm>
            <a:off x="18192899" y="28612394"/>
            <a:ext cx="17307295" cy="80734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3" name="Rectangle 102"/>
          <p:cNvSpPr/>
          <p:nvPr/>
        </p:nvSpPr>
        <p:spPr>
          <a:xfrm>
            <a:off x="18192900" y="28515418"/>
            <a:ext cx="17307294" cy="777880"/>
          </a:xfrm>
          <a:prstGeom prst="rect">
            <a:avLst/>
          </a:prstGeom>
        </p:spPr>
        <p:txBody>
          <a:bodyPr wrap="square">
            <a:spAutoFit/>
          </a:bodyPr>
          <a:lstStyle/>
          <a:p>
            <a:pPr algn="ctr" defTabSz="4320540" fontAlgn="auto">
              <a:spcBef>
                <a:spcPts val="0"/>
              </a:spcBef>
              <a:spcAft>
                <a:spcPts val="0"/>
              </a:spcAft>
              <a:defRPr/>
            </a:pPr>
            <a:r>
              <a:rPr lang="en-CA" sz="5400" b="1" cap="small" dirty="0" smtClean="0">
                <a:solidFill>
                  <a:schemeClr val="bg1"/>
                </a:solidFill>
                <a:latin typeface="Helvetica LT Std" pitchFamily="34" charset="0"/>
                <a:cs typeface="Arial" pitchFamily="34" charset="0"/>
              </a:rPr>
              <a:t>Conclusions</a:t>
            </a:r>
            <a:endParaRPr lang="en-CA" sz="5400" b="1" cap="small" dirty="0">
              <a:solidFill>
                <a:schemeClr val="bg1"/>
              </a:solidFill>
              <a:latin typeface="Helvetica LT Std" pitchFamily="34" charset="0"/>
              <a:cs typeface="Arial" pitchFamily="34" charset="0"/>
            </a:endParaRPr>
          </a:p>
        </p:txBody>
      </p:sp>
      <p:sp>
        <p:nvSpPr>
          <p:cNvPr id="104" name="TextBox 103"/>
          <p:cNvSpPr txBox="1"/>
          <p:nvPr/>
        </p:nvSpPr>
        <p:spPr>
          <a:xfrm>
            <a:off x="18315657" y="29522366"/>
            <a:ext cx="17040521" cy="388940"/>
          </a:xfrm>
          <a:prstGeom prst="rect">
            <a:avLst/>
          </a:prstGeom>
          <a:noFill/>
        </p:spPr>
        <p:txBody>
          <a:bodyPr wrap="square" rtlCol="0">
            <a:spAutoFit/>
          </a:bodyPr>
          <a:lstStyle/>
          <a:p>
            <a:pPr marL="342900" indent="-342900" algn="just">
              <a:buFont typeface="Arial" pitchFamily="34" charset="0"/>
              <a:buChar char="•"/>
            </a:pPr>
            <a:endParaRPr lang="en-CA" sz="2400" dirty="0">
              <a:latin typeface="Helvetica LT Std" pitchFamily="34" charset="0"/>
            </a:endParaRPr>
          </a:p>
        </p:txBody>
      </p:sp>
      <p:grpSp>
        <p:nvGrpSpPr>
          <p:cNvPr id="31" name="Group 30"/>
          <p:cNvGrpSpPr/>
          <p:nvPr/>
        </p:nvGrpSpPr>
        <p:grpSpPr>
          <a:xfrm>
            <a:off x="18192899" y="31107706"/>
            <a:ext cx="17307295" cy="3888431"/>
            <a:chOff x="18192899" y="31107706"/>
            <a:chExt cx="17307295" cy="3888431"/>
          </a:xfrm>
        </p:grpSpPr>
        <p:sp>
          <p:nvSpPr>
            <p:cNvPr id="108" name="Rectangle 107"/>
            <p:cNvSpPr/>
            <p:nvPr/>
          </p:nvSpPr>
          <p:spPr>
            <a:xfrm>
              <a:off x="18192899" y="31150197"/>
              <a:ext cx="17307295" cy="38459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9" name="Rectangle 108"/>
            <p:cNvSpPr/>
            <p:nvPr/>
          </p:nvSpPr>
          <p:spPr>
            <a:xfrm>
              <a:off x="18192899" y="31150197"/>
              <a:ext cx="17307295" cy="95830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0" name="Rectangle 109"/>
            <p:cNvSpPr/>
            <p:nvPr/>
          </p:nvSpPr>
          <p:spPr>
            <a:xfrm>
              <a:off x="18192900" y="31107706"/>
              <a:ext cx="17307294" cy="923330"/>
            </a:xfrm>
            <a:prstGeom prst="rect">
              <a:avLst/>
            </a:prstGeom>
          </p:spPr>
          <p:txBody>
            <a:bodyPr wrap="square">
              <a:spAutoFit/>
            </a:bodyPr>
            <a:lstStyle/>
            <a:p>
              <a:pPr algn="ctr" defTabSz="4320540" fontAlgn="auto">
                <a:spcBef>
                  <a:spcPts val="0"/>
                </a:spcBef>
                <a:spcAft>
                  <a:spcPts val="0"/>
                </a:spcAft>
                <a:defRPr/>
              </a:pPr>
              <a:r>
                <a:rPr lang="en-CA" sz="5400" b="1" cap="small" dirty="0" smtClean="0">
                  <a:solidFill>
                    <a:schemeClr val="bg1"/>
                  </a:solidFill>
                  <a:latin typeface="Helvetica LT Std" pitchFamily="34" charset="0"/>
                  <a:cs typeface="Arial" pitchFamily="34" charset="0"/>
                </a:rPr>
                <a:t>References</a:t>
              </a:r>
              <a:endParaRPr lang="en-CA" sz="5400" b="1" cap="small" dirty="0">
                <a:solidFill>
                  <a:schemeClr val="bg1"/>
                </a:solidFill>
                <a:latin typeface="Helvetica LT Std" pitchFamily="34" charset="0"/>
                <a:cs typeface="Arial" pitchFamily="34" charset="0"/>
              </a:endParaRPr>
            </a:p>
          </p:txBody>
        </p:sp>
        <p:sp>
          <p:nvSpPr>
            <p:cNvPr id="111" name="Rectangle 110"/>
            <p:cNvSpPr/>
            <p:nvPr/>
          </p:nvSpPr>
          <p:spPr>
            <a:xfrm>
              <a:off x="18374977" y="32225569"/>
              <a:ext cx="16993889" cy="2554545"/>
            </a:xfrm>
            <a:prstGeom prst="rect">
              <a:avLst/>
            </a:prstGeom>
          </p:spPr>
          <p:txBody>
            <a:bodyPr wrap="square">
              <a:spAutoFit/>
            </a:bodyPr>
            <a:lstStyle/>
            <a:p>
              <a:pPr marL="457200" indent="-457200" algn="just">
                <a:buFont typeface="+mj-lt"/>
                <a:buAutoNum type="arabicPeriod"/>
              </a:pPr>
              <a:r>
                <a:rPr lang="en-CA" sz="2000" dirty="0" err="1" smtClean="0">
                  <a:latin typeface="Helvetica LT Std" pitchFamily="34" charset="0"/>
                </a:rPr>
                <a:t>Datta</a:t>
              </a:r>
              <a:r>
                <a:rPr lang="en-CA" sz="2000" dirty="0" smtClean="0">
                  <a:latin typeface="Helvetica LT Std" pitchFamily="34" charset="0"/>
                </a:rPr>
                <a:t> </a:t>
              </a:r>
              <a:r>
                <a:rPr lang="en-CA" sz="2000" dirty="0">
                  <a:latin typeface="Helvetica LT Std" pitchFamily="34" charset="0"/>
                </a:rPr>
                <a:t>K, </a:t>
              </a:r>
              <a:r>
                <a:rPr lang="en-CA" sz="2000" dirty="0" err="1">
                  <a:latin typeface="Helvetica LT Std" pitchFamily="34" charset="0"/>
                </a:rPr>
                <a:t>Muders</a:t>
              </a:r>
              <a:r>
                <a:rPr lang="en-CA" sz="2000" dirty="0">
                  <a:latin typeface="Helvetica LT Std" pitchFamily="34" charset="0"/>
                </a:rPr>
                <a:t> M, Zhang H, T. D. Mechanism of lymph node metastasis in prostate cancer. </a:t>
              </a:r>
              <a:r>
                <a:rPr lang="en-CA" sz="2000" i="1" dirty="0">
                  <a:latin typeface="Helvetica LT Std" pitchFamily="34" charset="0"/>
                </a:rPr>
                <a:t>Future Oncology</a:t>
              </a:r>
              <a:r>
                <a:rPr lang="en-CA" sz="2000" dirty="0">
                  <a:latin typeface="Helvetica LT Std" pitchFamily="34" charset="0"/>
                </a:rPr>
                <a:t> 6, 823–836 (2010).</a:t>
              </a:r>
            </a:p>
            <a:p>
              <a:pPr marL="457200" indent="-457200" algn="just">
                <a:buFont typeface="+mj-lt"/>
                <a:buAutoNum type="arabicPeriod"/>
              </a:pPr>
              <a:r>
                <a:rPr lang="en-CA" sz="2000" dirty="0" err="1">
                  <a:latin typeface="Helvetica LT Std" pitchFamily="34" charset="0"/>
                </a:rPr>
                <a:t>Achen</a:t>
              </a:r>
              <a:r>
                <a:rPr lang="en-CA" sz="2000" dirty="0">
                  <a:latin typeface="Helvetica LT Std" pitchFamily="34" charset="0"/>
                </a:rPr>
                <a:t>, M. G. &amp; Stacker, S. a Molecular control of lymphatic metastasis. </a:t>
              </a:r>
              <a:r>
                <a:rPr lang="en-CA" sz="2000" i="1" dirty="0">
                  <a:latin typeface="Helvetica LT Std" pitchFamily="34" charset="0"/>
                </a:rPr>
                <a:t>Annals of the New York Academy of Sciences</a:t>
              </a:r>
              <a:r>
                <a:rPr lang="en-CA" sz="2000" dirty="0">
                  <a:latin typeface="Helvetica LT Std" pitchFamily="34" charset="0"/>
                </a:rPr>
                <a:t> 1131, 225–34 (2008).</a:t>
              </a:r>
            </a:p>
            <a:p>
              <a:pPr marL="457200" indent="-457200" algn="just">
                <a:buFont typeface="+mj-lt"/>
                <a:buAutoNum type="arabicPeriod"/>
              </a:pPr>
              <a:r>
                <a:rPr lang="en-CA" sz="2000" dirty="0">
                  <a:latin typeface="Helvetica LT Std" pitchFamily="34" charset="0"/>
                </a:rPr>
                <a:t>Dao, P. </a:t>
              </a:r>
              <a:r>
                <a:rPr lang="en-CA" sz="2000" i="1" dirty="0">
                  <a:latin typeface="Helvetica LT Std" pitchFamily="34" charset="0"/>
                </a:rPr>
                <a:t>et al.</a:t>
              </a:r>
              <a:r>
                <a:rPr lang="en-CA" sz="2000" dirty="0">
                  <a:latin typeface="Helvetica LT Std" pitchFamily="34" charset="0"/>
                </a:rPr>
                <a:t> Optimally discriminative </a:t>
              </a:r>
              <a:r>
                <a:rPr lang="en-CA" sz="2000" dirty="0" err="1">
                  <a:latin typeface="Helvetica LT Std" pitchFamily="34" charset="0"/>
                </a:rPr>
                <a:t>subnetwork</a:t>
              </a:r>
              <a:r>
                <a:rPr lang="en-CA" sz="2000" dirty="0">
                  <a:latin typeface="Helvetica LT Std" pitchFamily="34" charset="0"/>
                </a:rPr>
                <a:t> markers predict response to chemotherapy. </a:t>
              </a:r>
              <a:r>
                <a:rPr lang="en-CA" sz="2000" i="1" dirty="0">
                  <a:latin typeface="Helvetica LT Std" pitchFamily="34" charset="0"/>
                </a:rPr>
                <a:t>Bioinformatics (Oxford, England)</a:t>
              </a:r>
              <a:r>
                <a:rPr lang="en-CA" sz="2000" dirty="0">
                  <a:latin typeface="Helvetica LT Std" pitchFamily="34" charset="0"/>
                </a:rPr>
                <a:t> 27, i205–13 (2011</a:t>
              </a:r>
              <a:r>
                <a:rPr lang="en-CA" sz="2000" dirty="0" smtClean="0">
                  <a:latin typeface="Helvetica LT Std" pitchFamily="34" charset="0"/>
                </a:rPr>
                <a:t>).</a:t>
              </a:r>
            </a:p>
            <a:p>
              <a:pPr marL="457200" indent="-457200" algn="just">
                <a:buFont typeface="+mj-lt"/>
                <a:buAutoNum type="arabicPeriod"/>
              </a:pPr>
              <a:r>
                <a:rPr lang="en-CA" sz="2000" dirty="0">
                  <a:latin typeface="Helvetica LT Std" pitchFamily="34" charset="0"/>
                </a:rPr>
                <a:t>Grasso, C. S. et al. The mutational landscape of lethal castration-resistant prostate cancer. Nature 487, 239–43 (2012). </a:t>
              </a:r>
              <a:endParaRPr lang="en-CA" sz="2000" dirty="0">
                <a:latin typeface="Helvetica LT Std" pitchFamily="34" charset="0"/>
              </a:endParaRPr>
            </a:p>
            <a:p>
              <a:pPr marL="457200" indent="-457200" algn="just">
                <a:buFont typeface="+mj-lt"/>
                <a:buAutoNum type="arabicPeriod"/>
              </a:pPr>
              <a:r>
                <a:rPr lang="en-CA" sz="2000" dirty="0" smtClean="0">
                  <a:latin typeface="Helvetica LT Std" pitchFamily="34" charset="0"/>
                </a:rPr>
                <a:t>Chandran</a:t>
              </a:r>
              <a:r>
                <a:rPr lang="en-CA" sz="2000" dirty="0">
                  <a:latin typeface="Helvetica LT Std" pitchFamily="34" charset="0"/>
                </a:rPr>
                <a:t>, U. R. </a:t>
              </a:r>
              <a:r>
                <a:rPr lang="en-CA" sz="2000" i="1" dirty="0">
                  <a:latin typeface="Helvetica LT Std" pitchFamily="34" charset="0"/>
                </a:rPr>
                <a:t>et al.</a:t>
              </a:r>
              <a:r>
                <a:rPr lang="en-CA" sz="2000" dirty="0">
                  <a:latin typeface="Helvetica LT Std" pitchFamily="34" charset="0"/>
                </a:rPr>
                <a:t> Gene expression profiles of prostate cancer reveal involvement of multiple molecular pathways in the metastatic process. </a:t>
              </a:r>
              <a:r>
                <a:rPr lang="en-CA" sz="2000" i="1" dirty="0">
                  <a:latin typeface="Helvetica LT Std" pitchFamily="34" charset="0"/>
                </a:rPr>
                <a:t>BMC cancer</a:t>
              </a:r>
              <a:r>
                <a:rPr lang="en-CA" sz="2000" dirty="0">
                  <a:latin typeface="Helvetica LT Std" pitchFamily="34" charset="0"/>
                </a:rPr>
                <a:t> 7, 64 (2007</a:t>
              </a:r>
              <a:r>
                <a:rPr lang="en-CA" sz="2000" dirty="0" smtClean="0">
                  <a:latin typeface="Helvetica LT Std" pitchFamily="34" charset="0"/>
                </a:rPr>
                <a:t>).</a:t>
              </a:r>
            </a:p>
            <a:p>
              <a:pPr marL="457200" indent="-457200" algn="just">
                <a:buFont typeface="+mj-lt"/>
                <a:buAutoNum type="arabicPeriod"/>
              </a:pPr>
              <a:r>
                <a:rPr lang="en-CA" sz="2000" dirty="0" err="1">
                  <a:latin typeface="Helvetica LT Std" pitchFamily="34" charset="0"/>
                </a:rPr>
                <a:t>Bendas</a:t>
              </a:r>
              <a:r>
                <a:rPr lang="en-CA" sz="2000" dirty="0">
                  <a:latin typeface="Helvetica LT Std" pitchFamily="34" charset="0"/>
                </a:rPr>
                <a:t>, G., &amp; </a:t>
              </a:r>
              <a:r>
                <a:rPr lang="en-CA" sz="2000" dirty="0" err="1">
                  <a:latin typeface="Helvetica LT Std" pitchFamily="34" charset="0"/>
                </a:rPr>
                <a:t>Borsig</a:t>
              </a:r>
              <a:r>
                <a:rPr lang="en-CA" sz="2000" dirty="0">
                  <a:latin typeface="Helvetica LT Std" pitchFamily="34" charset="0"/>
                </a:rPr>
                <a:t>, L</a:t>
              </a:r>
              <a:r>
                <a:rPr lang="en-CA" sz="2000" dirty="0" smtClean="0">
                  <a:latin typeface="Helvetica LT Std" pitchFamily="34" charset="0"/>
                </a:rPr>
                <a:t>. </a:t>
              </a:r>
              <a:r>
                <a:rPr lang="en-CA" sz="2000" dirty="0">
                  <a:latin typeface="Helvetica LT Std" pitchFamily="34" charset="0"/>
                </a:rPr>
                <a:t>Cancer cell adhesion and metastasis: </a:t>
              </a:r>
              <a:r>
                <a:rPr lang="en-CA" sz="2000" dirty="0" err="1">
                  <a:latin typeface="Helvetica LT Std" pitchFamily="34" charset="0"/>
                </a:rPr>
                <a:t>selectins</a:t>
              </a:r>
              <a:r>
                <a:rPr lang="en-CA" sz="2000" dirty="0">
                  <a:latin typeface="Helvetica LT Std" pitchFamily="34" charset="0"/>
                </a:rPr>
                <a:t>, </a:t>
              </a:r>
              <a:r>
                <a:rPr lang="en-CA" sz="2000" dirty="0" err="1">
                  <a:latin typeface="Helvetica LT Std" pitchFamily="34" charset="0"/>
                </a:rPr>
                <a:t>integrins</a:t>
              </a:r>
              <a:r>
                <a:rPr lang="en-CA" sz="2000" dirty="0">
                  <a:latin typeface="Helvetica LT Std" pitchFamily="34" charset="0"/>
                </a:rPr>
                <a:t>, and the inhibitory potential of heparins. </a:t>
              </a:r>
              <a:r>
                <a:rPr lang="en-CA" sz="2000" i="1" dirty="0">
                  <a:latin typeface="Helvetica LT Std" pitchFamily="34" charset="0"/>
                </a:rPr>
                <a:t>International journal of cell biology</a:t>
              </a:r>
              <a:r>
                <a:rPr lang="en-CA" sz="2000" dirty="0">
                  <a:latin typeface="Helvetica LT Std" pitchFamily="34" charset="0"/>
                </a:rPr>
                <a:t>, </a:t>
              </a:r>
              <a:r>
                <a:rPr lang="en-CA" sz="2000" dirty="0" smtClean="0">
                  <a:latin typeface="Helvetica LT Std" pitchFamily="34" charset="0"/>
                </a:rPr>
                <a:t>676731 (</a:t>
              </a:r>
              <a:r>
                <a:rPr lang="en-CA" sz="2000" dirty="0">
                  <a:latin typeface="Helvetica LT Std" pitchFamily="34" charset="0"/>
                </a:rPr>
                <a:t>2012</a:t>
              </a:r>
              <a:r>
                <a:rPr lang="en-CA" sz="2000" dirty="0" smtClean="0">
                  <a:latin typeface="Helvetica LT Std" pitchFamily="34" charset="0"/>
                </a:rPr>
                <a:t>).</a:t>
              </a:r>
              <a:endParaRPr lang="en-CA" sz="2000" dirty="0">
                <a:latin typeface="Helvetica LT Std" pitchFamily="34" charset="0"/>
              </a:endParaRPr>
            </a:p>
          </p:txBody>
        </p:sp>
      </p:grpSp>
      <p:pic>
        <p:nvPicPr>
          <p:cNvPr id="10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6394" y="30638614"/>
            <a:ext cx="5252377" cy="341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83929" y="24338954"/>
            <a:ext cx="9888764" cy="4944382"/>
          </a:xfrm>
          <a:prstGeom prst="rect">
            <a:avLst/>
          </a:prstGeom>
        </p:spPr>
      </p:pic>
      <p:sp>
        <p:nvSpPr>
          <p:cNvPr id="5" name="TextBox 4"/>
          <p:cNvSpPr txBox="1"/>
          <p:nvPr/>
        </p:nvSpPr>
        <p:spPr>
          <a:xfrm>
            <a:off x="18290282" y="29404482"/>
            <a:ext cx="17019263" cy="1631216"/>
          </a:xfrm>
          <a:prstGeom prst="rect">
            <a:avLst/>
          </a:prstGeom>
          <a:noFill/>
        </p:spPr>
        <p:txBody>
          <a:bodyPr wrap="square" rtlCol="0">
            <a:spAutoFit/>
          </a:bodyPr>
          <a:lstStyle/>
          <a:p>
            <a:pPr marL="342900" indent="-342900">
              <a:buFont typeface="Arial" pitchFamily="34" charset="0"/>
              <a:buChar char="•"/>
            </a:pPr>
            <a:r>
              <a:rPr lang="en-CA" sz="2000" dirty="0" smtClean="0">
                <a:latin typeface="Helvetica LT Std"/>
              </a:rPr>
              <a:t>108 pathways were enriched in </a:t>
            </a:r>
            <a:r>
              <a:rPr lang="en-CA" sz="2000" dirty="0" err="1" smtClean="0">
                <a:latin typeface="Helvetica LT Std"/>
              </a:rPr>
              <a:t>OptDis</a:t>
            </a:r>
            <a:r>
              <a:rPr lang="en-CA" sz="2000" dirty="0" smtClean="0">
                <a:latin typeface="Helvetica LT Std"/>
              </a:rPr>
              <a:t> results, indicating that the sub-network approach could provide more insight on the biological mechanisms than traditional statistical methods. </a:t>
            </a:r>
            <a:endParaRPr lang="en-CA" sz="2000" dirty="0" smtClean="0">
              <a:latin typeface="Helvetica LT Std"/>
            </a:endParaRPr>
          </a:p>
          <a:p>
            <a:pPr marL="342900" indent="-342900">
              <a:buFont typeface="Arial" pitchFamily="34" charset="0"/>
              <a:buChar char="•"/>
            </a:pPr>
            <a:r>
              <a:rPr lang="en-CA" sz="2000" dirty="0" smtClean="0">
                <a:latin typeface="Helvetica LT Std"/>
              </a:rPr>
              <a:t>Genes and pathways identified with </a:t>
            </a:r>
            <a:r>
              <a:rPr lang="en-CA" sz="2000" dirty="0" err="1" smtClean="0">
                <a:latin typeface="Helvetica LT Std"/>
              </a:rPr>
              <a:t>OptDis</a:t>
            </a:r>
            <a:r>
              <a:rPr lang="en-CA" sz="2000" dirty="0" smtClean="0">
                <a:latin typeface="Helvetica LT Std"/>
              </a:rPr>
              <a:t> frequently had previous links to metastasis and CRPC in the literature, supporting the validity of this approach.</a:t>
            </a:r>
          </a:p>
          <a:p>
            <a:pPr marL="342900" indent="-342900">
              <a:buFont typeface="Arial" pitchFamily="34" charset="0"/>
              <a:buChar char="•"/>
            </a:pPr>
            <a:r>
              <a:rPr lang="en-CA" sz="2000" dirty="0" smtClean="0">
                <a:latin typeface="Helvetica LT Std"/>
              </a:rPr>
              <a:t>The genes and pathways identified without previous links to metastatic CRPC present candidates for future study.</a:t>
            </a:r>
          </a:p>
        </p:txBody>
      </p:sp>
      <p:sp>
        <p:nvSpPr>
          <p:cNvPr id="20" name="Rectangle 19"/>
          <p:cNvSpPr/>
          <p:nvPr/>
        </p:nvSpPr>
        <p:spPr>
          <a:xfrm>
            <a:off x="673694" y="5728991"/>
            <a:ext cx="17065899" cy="766474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Rectangle 20"/>
          <p:cNvSpPr/>
          <p:nvPr/>
        </p:nvSpPr>
        <p:spPr>
          <a:xfrm>
            <a:off x="673695" y="5728992"/>
            <a:ext cx="17065900" cy="95830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p:cNvSpPr/>
          <p:nvPr/>
        </p:nvSpPr>
        <p:spPr>
          <a:xfrm>
            <a:off x="720329" y="5763969"/>
            <a:ext cx="17019263" cy="923330"/>
          </a:xfrm>
          <a:prstGeom prst="rect">
            <a:avLst/>
          </a:prstGeom>
        </p:spPr>
        <p:txBody>
          <a:bodyPr wrap="square">
            <a:spAutoFit/>
          </a:bodyPr>
          <a:lstStyle/>
          <a:p>
            <a:pPr algn="ctr" defTabSz="4320540" fontAlgn="auto">
              <a:spcBef>
                <a:spcPts val="0"/>
              </a:spcBef>
              <a:spcAft>
                <a:spcPts val="0"/>
              </a:spcAft>
              <a:defRPr/>
            </a:pPr>
            <a:r>
              <a:rPr lang="en-CA" sz="5400" b="1" cap="small" dirty="0" smtClean="0">
                <a:solidFill>
                  <a:schemeClr val="bg1"/>
                </a:solidFill>
                <a:latin typeface="Helvetica LT Std" pitchFamily="34" charset="0"/>
                <a:cs typeface="Arial" pitchFamily="34" charset="0"/>
              </a:rPr>
              <a:t>Introduction</a:t>
            </a:r>
            <a:endParaRPr lang="en-CA" sz="5400" b="1" cap="small" dirty="0">
              <a:solidFill>
                <a:schemeClr val="bg1"/>
              </a:solidFill>
              <a:latin typeface="Helvetica LT Std" pitchFamily="34" charset="0"/>
              <a:cs typeface="Arial" pitchFamily="34" charset="0"/>
            </a:endParaRPr>
          </a:p>
        </p:txBody>
      </p:sp>
      <p:sp>
        <p:nvSpPr>
          <p:cNvPr id="23" name="Rectangle 22"/>
          <p:cNvSpPr/>
          <p:nvPr/>
        </p:nvSpPr>
        <p:spPr>
          <a:xfrm>
            <a:off x="831770" y="7849122"/>
            <a:ext cx="7377392" cy="5324535"/>
          </a:xfrm>
          <a:prstGeom prst="rect">
            <a:avLst/>
          </a:prstGeom>
        </p:spPr>
        <p:txBody>
          <a:bodyPr wrap="square">
            <a:spAutoFit/>
          </a:bodyPr>
          <a:lstStyle/>
          <a:p>
            <a:pPr algn="just"/>
            <a:r>
              <a:rPr lang="en-CA" sz="2000" dirty="0" smtClean="0">
                <a:latin typeface="Helvetica LT Std" pitchFamily="34" charset="0"/>
              </a:rPr>
              <a:t>Conventional strategies use a single-gene approach where aberrant genes are considered independently from other genes. However, understanding the function of genes in a complex disease like PC requires investigation of genes within the context of their interaction networks (collectively called </a:t>
            </a:r>
            <a:r>
              <a:rPr lang="en-CA" sz="2000" dirty="0" err="1" smtClean="0">
                <a:latin typeface="Helvetica LT Std" pitchFamily="34" charset="0"/>
              </a:rPr>
              <a:t>interactome</a:t>
            </a:r>
            <a:r>
              <a:rPr lang="en-CA" sz="2000" dirty="0" smtClean="0">
                <a:latin typeface="Helvetica LT Std" pitchFamily="34" charset="0"/>
              </a:rPr>
              <a:t>)</a:t>
            </a:r>
            <a:r>
              <a:rPr lang="en-CA" sz="2000" baseline="30000" dirty="0" smtClean="0">
                <a:latin typeface="Helvetica LT Std" pitchFamily="34" charset="0"/>
              </a:rPr>
              <a:t>2</a:t>
            </a:r>
            <a:r>
              <a:rPr lang="en-CA" sz="2000" dirty="0" smtClean="0">
                <a:latin typeface="Helvetica LT Std" pitchFamily="34" charset="0"/>
              </a:rPr>
              <a:t>. This idea is based on the observation that disease condition is characterized by aberrant networks of genes (subnetworks), which interact at the protein level or at the protein-DNA level.</a:t>
            </a:r>
          </a:p>
          <a:p>
            <a:pPr algn="just"/>
            <a:endParaRPr lang="en-CA" sz="2000" dirty="0" smtClean="0">
              <a:latin typeface="Helvetica LT Std" pitchFamily="34" charset="0"/>
            </a:endParaRPr>
          </a:p>
          <a:p>
            <a:pPr algn="just"/>
            <a:r>
              <a:rPr lang="en-CA" sz="2000" dirty="0" err="1" smtClean="0">
                <a:latin typeface="Helvetica LT Std" pitchFamily="34" charset="0"/>
              </a:rPr>
              <a:t>OptDis</a:t>
            </a:r>
            <a:r>
              <a:rPr lang="en-CA" sz="2000" dirty="0" smtClean="0">
                <a:latin typeface="Helvetica LT Std" pitchFamily="34" charset="0"/>
              </a:rPr>
              <a:t> algorithm</a:t>
            </a:r>
            <a:r>
              <a:rPr lang="en-CA" sz="2000" baseline="30000" dirty="0" smtClean="0">
                <a:latin typeface="Helvetica LT Std" pitchFamily="34" charset="0"/>
              </a:rPr>
              <a:t>3</a:t>
            </a:r>
            <a:r>
              <a:rPr lang="en-CA" sz="2000" dirty="0" smtClean="0">
                <a:latin typeface="Helvetica LT Std" pitchFamily="34" charset="0"/>
              </a:rPr>
              <a:t> has been reported to efficiently identify subnetworks with the best possible discrimination between tumor classes and provide better insights into the biological mechanisms. Our project aims to investigate differences in the transcriptome between primary tumors and metastatic tumors and biological pathways/function that could shed more light in the biology behind the metastasis process using </a:t>
            </a:r>
            <a:r>
              <a:rPr lang="en-CA" sz="2000" dirty="0" err="1" smtClean="0">
                <a:latin typeface="Helvetica LT Std" pitchFamily="34" charset="0"/>
              </a:rPr>
              <a:t>OptDis</a:t>
            </a:r>
            <a:r>
              <a:rPr lang="en-CA" sz="2000" dirty="0" smtClean="0">
                <a:latin typeface="Helvetica LT Std" pitchFamily="34" charset="0"/>
              </a:rPr>
              <a:t>. </a:t>
            </a:r>
            <a:endParaRPr lang="en-CA" sz="2000" dirty="0">
              <a:latin typeface="Helvetica LT Std" pitchFamily="34" charset="0"/>
            </a:endParaRPr>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06886" y="7853067"/>
            <a:ext cx="8735324" cy="5324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 name="Rectangle 58"/>
          <p:cNvSpPr/>
          <p:nvPr/>
        </p:nvSpPr>
        <p:spPr>
          <a:xfrm>
            <a:off x="831770" y="6754481"/>
            <a:ext cx="16666424" cy="1015663"/>
          </a:xfrm>
          <a:prstGeom prst="rect">
            <a:avLst/>
          </a:prstGeom>
        </p:spPr>
        <p:txBody>
          <a:bodyPr wrap="square">
            <a:spAutoFit/>
          </a:bodyPr>
          <a:lstStyle/>
          <a:p>
            <a:pPr algn="just"/>
            <a:r>
              <a:rPr lang="en-CA" sz="2000" dirty="0" smtClean="0">
                <a:latin typeface="Helvetica LT Std" pitchFamily="34" charset="0"/>
              </a:rPr>
              <a:t>Prostate cancer (PC) remains to be one of the leading causes of cancer death in North American men</a:t>
            </a:r>
            <a:r>
              <a:rPr lang="en-CA" sz="2000" baseline="30000" dirty="0" smtClean="0">
                <a:latin typeface="Helvetica LT Std" pitchFamily="34" charset="0"/>
              </a:rPr>
              <a:t>1</a:t>
            </a:r>
            <a:r>
              <a:rPr lang="en-CA" sz="2000" dirty="0" smtClean="0">
                <a:latin typeface="Helvetica LT Std" pitchFamily="34" charset="0"/>
              </a:rPr>
              <a:t>. Metastatic events indicate the advanced stage of cancer and poor patient survival. Deeper insights in the pathways that cause a primary tumor to metastasize into distant sites are critical for development of new biomarkers and therapies and are clinically significant towards improving patient outcomes. </a:t>
            </a:r>
          </a:p>
        </p:txBody>
      </p:sp>
      <p:pic>
        <p:nvPicPr>
          <p:cNvPr id="1028"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953578" y="14906280"/>
            <a:ext cx="4722519" cy="7968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09097" y="24659167"/>
            <a:ext cx="4091753" cy="4432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17"/>
          <p:cNvSpPr/>
          <p:nvPr/>
        </p:nvSpPr>
        <p:spPr>
          <a:xfrm>
            <a:off x="7633098" y="24915018"/>
            <a:ext cx="7272808" cy="3816424"/>
          </a:xfrm>
          <a:prstGeom prst="rect">
            <a:avLst/>
          </a:pr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 </a:t>
            </a:r>
            <a:endParaRPr lang="en-CA" dirty="0"/>
          </a:p>
        </p:txBody>
      </p:sp>
      <p:pic>
        <p:nvPicPr>
          <p:cNvPr id="2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103688" y="6779720"/>
            <a:ext cx="8180482" cy="7766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16293" y="15583082"/>
            <a:ext cx="7756890" cy="7037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786754" y="14821577"/>
            <a:ext cx="7200800" cy="7645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6" name="Picture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085945" y="29633631"/>
            <a:ext cx="5531929" cy="5335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740608" y="7248952"/>
            <a:ext cx="3925083" cy="360000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362290" y="7296578"/>
            <a:ext cx="3886504" cy="360000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4" name="Picture 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816834" y="10873858"/>
            <a:ext cx="3874048" cy="360000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6" name="TextBox 5"/>
          <p:cNvSpPr txBox="1"/>
          <p:nvPr/>
        </p:nvSpPr>
        <p:spPr>
          <a:xfrm>
            <a:off x="841029" y="24197865"/>
            <a:ext cx="6452159" cy="523220"/>
          </a:xfrm>
          <a:prstGeom prst="rect">
            <a:avLst/>
          </a:prstGeom>
          <a:noFill/>
        </p:spPr>
        <p:txBody>
          <a:bodyPr wrap="square" rtlCol="0">
            <a:spAutoFit/>
          </a:bodyPr>
          <a:lstStyle/>
          <a:p>
            <a:r>
              <a:rPr lang="en-CA" sz="2800" b="1" dirty="0" smtClean="0"/>
              <a:t>A. Exploratory Analysis</a:t>
            </a:r>
            <a:endParaRPr lang="en-CA" sz="2800" b="1" dirty="0"/>
          </a:p>
        </p:txBody>
      </p:sp>
      <p:sp>
        <p:nvSpPr>
          <p:cNvPr id="62" name="TextBox 61"/>
          <p:cNvSpPr txBox="1"/>
          <p:nvPr/>
        </p:nvSpPr>
        <p:spPr>
          <a:xfrm>
            <a:off x="7561090" y="24194938"/>
            <a:ext cx="6452159" cy="523220"/>
          </a:xfrm>
          <a:prstGeom prst="rect">
            <a:avLst/>
          </a:prstGeom>
          <a:noFill/>
        </p:spPr>
        <p:txBody>
          <a:bodyPr wrap="square" rtlCol="0">
            <a:spAutoFit/>
          </a:bodyPr>
          <a:lstStyle/>
          <a:p>
            <a:r>
              <a:rPr lang="en-CA" sz="2800" b="1" dirty="0" smtClean="0"/>
              <a:t>B. Classification Performance</a:t>
            </a:r>
            <a:endParaRPr lang="en-CA" sz="2800" b="1" dirty="0"/>
          </a:p>
        </p:txBody>
      </p:sp>
      <p:sp>
        <p:nvSpPr>
          <p:cNvPr id="63" name="TextBox 62"/>
          <p:cNvSpPr txBox="1"/>
          <p:nvPr/>
        </p:nvSpPr>
        <p:spPr>
          <a:xfrm>
            <a:off x="864346" y="30134558"/>
            <a:ext cx="6452159" cy="523220"/>
          </a:xfrm>
          <a:prstGeom prst="rect">
            <a:avLst/>
          </a:prstGeom>
          <a:noFill/>
        </p:spPr>
        <p:txBody>
          <a:bodyPr wrap="square" rtlCol="0">
            <a:spAutoFit/>
          </a:bodyPr>
          <a:lstStyle/>
          <a:p>
            <a:r>
              <a:rPr lang="en-CA" sz="2800" b="1" dirty="0" smtClean="0"/>
              <a:t>C. Method Comparison</a:t>
            </a:r>
            <a:endParaRPr lang="en-CA" sz="2800" b="1" dirty="0"/>
          </a:p>
        </p:txBody>
      </p:sp>
      <p:sp>
        <p:nvSpPr>
          <p:cNvPr id="64" name="TextBox 63"/>
          <p:cNvSpPr txBox="1"/>
          <p:nvPr/>
        </p:nvSpPr>
        <p:spPr>
          <a:xfrm>
            <a:off x="18362290" y="6739092"/>
            <a:ext cx="6452159" cy="523220"/>
          </a:xfrm>
          <a:prstGeom prst="rect">
            <a:avLst/>
          </a:prstGeom>
          <a:noFill/>
        </p:spPr>
        <p:txBody>
          <a:bodyPr wrap="square" rtlCol="0">
            <a:spAutoFit/>
          </a:bodyPr>
          <a:lstStyle/>
          <a:p>
            <a:r>
              <a:rPr lang="en-CA" sz="2800" b="1" dirty="0" smtClean="0"/>
              <a:t>D. Sub-Network Analysis</a:t>
            </a:r>
            <a:endParaRPr lang="en-CA" sz="2800" b="1" dirty="0"/>
          </a:p>
        </p:txBody>
      </p:sp>
      <p:sp>
        <p:nvSpPr>
          <p:cNvPr id="65" name="TextBox 64"/>
          <p:cNvSpPr txBox="1"/>
          <p:nvPr/>
        </p:nvSpPr>
        <p:spPr>
          <a:xfrm>
            <a:off x="18362289" y="14958750"/>
            <a:ext cx="6452159" cy="523220"/>
          </a:xfrm>
          <a:prstGeom prst="rect">
            <a:avLst/>
          </a:prstGeom>
          <a:noFill/>
        </p:spPr>
        <p:txBody>
          <a:bodyPr wrap="square" rtlCol="0">
            <a:spAutoFit/>
          </a:bodyPr>
          <a:lstStyle/>
          <a:p>
            <a:r>
              <a:rPr lang="en-CA" sz="2800" b="1" dirty="0" smtClean="0"/>
              <a:t>E. Pathway Enrichment</a:t>
            </a:r>
            <a:endParaRPr lang="en-CA" sz="2800" b="1" dirty="0"/>
          </a:p>
        </p:txBody>
      </p:sp>
      <p:sp>
        <p:nvSpPr>
          <p:cNvPr id="19" name="TextBox 18"/>
          <p:cNvSpPr txBox="1"/>
          <p:nvPr/>
        </p:nvSpPr>
        <p:spPr>
          <a:xfrm>
            <a:off x="10388902" y="14536948"/>
            <a:ext cx="7253307" cy="369332"/>
          </a:xfrm>
          <a:prstGeom prst="rect">
            <a:avLst/>
          </a:prstGeom>
          <a:noFill/>
        </p:spPr>
        <p:txBody>
          <a:bodyPr wrap="square" rtlCol="0">
            <a:spAutoFit/>
          </a:bodyPr>
          <a:lstStyle/>
          <a:p>
            <a:r>
              <a:rPr lang="en-CA" sz="1800" dirty="0" smtClean="0"/>
              <a:t>Figure  2.:  Workflow of the Project.</a:t>
            </a:r>
            <a:endParaRPr lang="en-CA" sz="1800" dirty="0"/>
          </a:p>
        </p:txBody>
      </p:sp>
      <p:sp>
        <p:nvSpPr>
          <p:cNvPr id="69" name="TextBox 68"/>
          <p:cNvSpPr txBox="1"/>
          <p:nvPr/>
        </p:nvSpPr>
        <p:spPr>
          <a:xfrm>
            <a:off x="841029" y="29193322"/>
            <a:ext cx="4775845" cy="646331"/>
          </a:xfrm>
          <a:prstGeom prst="rect">
            <a:avLst/>
          </a:prstGeom>
          <a:noFill/>
        </p:spPr>
        <p:txBody>
          <a:bodyPr wrap="square" rtlCol="0">
            <a:spAutoFit/>
          </a:bodyPr>
          <a:lstStyle/>
          <a:p>
            <a:r>
              <a:rPr lang="en-CA" sz="1800" dirty="0" smtClean="0"/>
              <a:t>Figure  3</a:t>
            </a:r>
            <a:r>
              <a:rPr lang="en-CA" sz="1800" dirty="0"/>
              <a:t>.:  Plot of sample types with respect to the first three principal components.</a:t>
            </a:r>
          </a:p>
        </p:txBody>
      </p:sp>
      <p:sp>
        <p:nvSpPr>
          <p:cNvPr id="70" name="TextBox 69"/>
          <p:cNvSpPr txBox="1"/>
          <p:nvPr/>
        </p:nvSpPr>
        <p:spPr>
          <a:xfrm>
            <a:off x="7633098" y="29093223"/>
            <a:ext cx="9361040" cy="369332"/>
          </a:xfrm>
          <a:prstGeom prst="rect">
            <a:avLst/>
          </a:prstGeom>
          <a:noFill/>
        </p:spPr>
        <p:txBody>
          <a:bodyPr wrap="square" rtlCol="0">
            <a:spAutoFit/>
          </a:bodyPr>
          <a:lstStyle/>
          <a:p>
            <a:r>
              <a:rPr lang="en-CA" sz="1800" dirty="0" smtClean="0"/>
              <a:t>Figure  4.:  </a:t>
            </a:r>
            <a:r>
              <a:rPr lang="en-CA" sz="1800" dirty="0"/>
              <a:t>Classification </a:t>
            </a:r>
            <a:r>
              <a:rPr lang="en-CA" sz="1800" dirty="0" smtClean="0"/>
              <a:t>performance </a:t>
            </a:r>
            <a:r>
              <a:rPr lang="en-CA" sz="1800" dirty="0"/>
              <a:t>of markers derived from Grasso cohort in Chandran cohort. </a:t>
            </a:r>
          </a:p>
        </p:txBody>
      </p:sp>
      <p:sp>
        <p:nvSpPr>
          <p:cNvPr id="71" name="TextBox 70"/>
          <p:cNvSpPr txBox="1"/>
          <p:nvPr/>
        </p:nvSpPr>
        <p:spPr>
          <a:xfrm>
            <a:off x="857472" y="34266766"/>
            <a:ext cx="6703617" cy="369332"/>
          </a:xfrm>
          <a:prstGeom prst="rect">
            <a:avLst/>
          </a:prstGeom>
          <a:noFill/>
        </p:spPr>
        <p:txBody>
          <a:bodyPr wrap="square" rtlCol="0">
            <a:spAutoFit/>
          </a:bodyPr>
          <a:lstStyle/>
          <a:p>
            <a:r>
              <a:rPr lang="en-CA" sz="1800" dirty="0" smtClean="0"/>
              <a:t>Figure  5</a:t>
            </a:r>
            <a:r>
              <a:rPr lang="en-CA" sz="1800" dirty="0"/>
              <a:t>.:  Venn diagram of genes discovered from t-test and </a:t>
            </a:r>
            <a:r>
              <a:rPr lang="en-CA" sz="1800" dirty="0" err="1"/>
              <a:t>OptDis</a:t>
            </a:r>
            <a:r>
              <a:rPr lang="en-CA" sz="1800" dirty="0"/>
              <a:t>. </a:t>
            </a:r>
          </a:p>
        </p:txBody>
      </p:sp>
      <p:sp>
        <p:nvSpPr>
          <p:cNvPr id="72" name="TextBox 71"/>
          <p:cNvSpPr txBox="1"/>
          <p:nvPr/>
        </p:nvSpPr>
        <p:spPr>
          <a:xfrm>
            <a:off x="14329842" y="31131513"/>
            <a:ext cx="3380109" cy="1200329"/>
          </a:xfrm>
          <a:prstGeom prst="rect">
            <a:avLst/>
          </a:prstGeom>
          <a:noFill/>
        </p:spPr>
        <p:txBody>
          <a:bodyPr wrap="square" rtlCol="0">
            <a:spAutoFit/>
          </a:bodyPr>
          <a:lstStyle/>
          <a:p>
            <a:r>
              <a:rPr lang="en-CA" sz="1800" dirty="0" smtClean="0"/>
              <a:t>Figure  6</a:t>
            </a:r>
            <a:r>
              <a:rPr lang="en-CA" sz="1800" dirty="0"/>
              <a:t>.:  BH p-values of genes from t-test (primary vs. metastasis) with </a:t>
            </a:r>
            <a:r>
              <a:rPr lang="en-CA" sz="1800" dirty="0" err="1"/>
              <a:t>OptDis</a:t>
            </a:r>
            <a:r>
              <a:rPr lang="en-CA" sz="1800" dirty="0"/>
              <a:t> </a:t>
            </a:r>
            <a:r>
              <a:rPr lang="en-CA" sz="1800" dirty="0" smtClean="0"/>
              <a:t> genes labelled</a:t>
            </a:r>
            <a:r>
              <a:rPr lang="en-CA" sz="1800" dirty="0"/>
              <a:t>.</a:t>
            </a:r>
            <a:r>
              <a:rPr lang="en-CA" sz="1800" dirty="0" smtClean="0"/>
              <a:t> </a:t>
            </a:r>
            <a:endParaRPr lang="en-CA" sz="1800" dirty="0"/>
          </a:p>
        </p:txBody>
      </p:sp>
      <p:sp>
        <p:nvSpPr>
          <p:cNvPr id="74" name="TextBox 73"/>
          <p:cNvSpPr txBox="1"/>
          <p:nvPr/>
        </p:nvSpPr>
        <p:spPr>
          <a:xfrm>
            <a:off x="18392862" y="14464566"/>
            <a:ext cx="9393892" cy="369332"/>
          </a:xfrm>
          <a:prstGeom prst="rect">
            <a:avLst/>
          </a:prstGeom>
          <a:noFill/>
        </p:spPr>
        <p:txBody>
          <a:bodyPr wrap="square" rtlCol="0">
            <a:spAutoFit/>
          </a:bodyPr>
          <a:lstStyle/>
          <a:p>
            <a:r>
              <a:rPr lang="en-CA" sz="1800" dirty="0" smtClean="0"/>
              <a:t>Figure  7</a:t>
            </a:r>
            <a:r>
              <a:rPr lang="en-CA" sz="1800" dirty="0"/>
              <a:t>.:  Three examples of sub-networks discovered from </a:t>
            </a:r>
            <a:r>
              <a:rPr lang="en-CA" sz="1800" dirty="0" err="1"/>
              <a:t>OptDis</a:t>
            </a:r>
            <a:r>
              <a:rPr lang="en-CA" sz="1800" dirty="0"/>
              <a:t> (Out of Top-40 sub-networks).</a:t>
            </a:r>
          </a:p>
        </p:txBody>
      </p:sp>
      <p:sp>
        <p:nvSpPr>
          <p:cNvPr id="75" name="TextBox 74"/>
          <p:cNvSpPr txBox="1"/>
          <p:nvPr/>
        </p:nvSpPr>
        <p:spPr>
          <a:xfrm>
            <a:off x="27939354" y="14464566"/>
            <a:ext cx="7170229" cy="369332"/>
          </a:xfrm>
          <a:prstGeom prst="rect">
            <a:avLst/>
          </a:prstGeom>
          <a:noFill/>
        </p:spPr>
        <p:txBody>
          <a:bodyPr wrap="square" rtlCol="0">
            <a:spAutoFit/>
          </a:bodyPr>
          <a:lstStyle/>
          <a:p>
            <a:r>
              <a:rPr lang="en-CA" sz="1800" dirty="0" smtClean="0"/>
              <a:t>Figure  8</a:t>
            </a:r>
            <a:r>
              <a:rPr lang="en-CA" sz="1800" dirty="0"/>
              <a:t>.:  </a:t>
            </a:r>
            <a:r>
              <a:rPr lang="en-CA" sz="1800" dirty="0" smtClean="0"/>
              <a:t>Genes from </a:t>
            </a:r>
            <a:r>
              <a:rPr lang="en-CA" sz="1800" dirty="0"/>
              <a:t>the </a:t>
            </a:r>
            <a:r>
              <a:rPr lang="en-CA" sz="1800" dirty="0" smtClean="0"/>
              <a:t>top 40 </a:t>
            </a:r>
            <a:r>
              <a:rPr lang="en-CA" sz="1800" dirty="0"/>
              <a:t>sub-networks discovered using </a:t>
            </a:r>
            <a:r>
              <a:rPr lang="en-CA" sz="1800" dirty="0" err="1"/>
              <a:t>OptDis</a:t>
            </a:r>
            <a:r>
              <a:rPr lang="en-CA" sz="1800" dirty="0"/>
              <a:t>.</a:t>
            </a:r>
          </a:p>
        </p:txBody>
      </p:sp>
      <p:sp>
        <p:nvSpPr>
          <p:cNvPr id="76" name="TextBox 75"/>
          <p:cNvSpPr txBox="1"/>
          <p:nvPr/>
        </p:nvSpPr>
        <p:spPr>
          <a:xfrm>
            <a:off x="18650322" y="22532895"/>
            <a:ext cx="7856857" cy="646331"/>
          </a:xfrm>
          <a:prstGeom prst="rect">
            <a:avLst/>
          </a:prstGeom>
          <a:noFill/>
        </p:spPr>
        <p:txBody>
          <a:bodyPr wrap="square" rtlCol="0">
            <a:spAutoFit/>
          </a:bodyPr>
          <a:lstStyle/>
          <a:p>
            <a:r>
              <a:rPr lang="en-CA" sz="1800" dirty="0" smtClean="0"/>
              <a:t>Figure  9</a:t>
            </a:r>
            <a:r>
              <a:rPr lang="en-CA" sz="1800" dirty="0"/>
              <a:t>.:  </a:t>
            </a:r>
            <a:r>
              <a:rPr lang="en-CA" sz="1800" dirty="0" smtClean="0"/>
              <a:t>Negative log BH </a:t>
            </a:r>
            <a:r>
              <a:rPr lang="en-CA" sz="1800" dirty="0"/>
              <a:t>p-values of top 10 pathways (out of 108 significant pathways with BH p-value &lt;0.1) from IPA.</a:t>
            </a:r>
          </a:p>
        </p:txBody>
      </p:sp>
      <p:sp>
        <p:nvSpPr>
          <p:cNvPr id="80" name="TextBox 79"/>
          <p:cNvSpPr txBox="1"/>
          <p:nvPr/>
        </p:nvSpPr>
        <p:spPr>
          <a:xfrm>
            <a:off x="28227385" y="22466746"/>
            <a:ext cx="6882197" cy="646331"/>
          </a:xfrm>
          <a:prstGeom prst="rect">
            <a:avLst/>
          </a:prstGeom>
          <a:noFill/>
        </p:spPr>
        <p:txBody>
          <a:bodyPr wrap="square" rtlCol="0">
            <a:spAutoFit/>
          </a:bodyPr>
          <a:lstStyle/>
          <a:p>
            <a:r>
              <a:rPr lang="en-CA" sz="1800" dirty="0" smtClean="0"/>
              <a:t>Figure  10</a:t>
            </a:r>
            <a:r>
              <a:rPr lang="en-CA" sz="1800" dirty="0"/>
              <a:t>.:  Network showing the genes enriched in the Integrin Signaling </a:t>
            </a:r>
            <a:r>
              <a:rPr lang="en-CA" sz="1800" dirty="0" smtClean="0"/>
              <a:t>pathway.</a:t>
            </a:r>
            <a:endParaRPr lang="en-CA" sz="1800" dirty="0"/>
          </a:p>
        </p:txBody>
      </p:sp>
      <p:sp>
        <p:nvSpPr>
          <p:cNvPr id="81" name="TextBox 80"/>
          <p:cNvSpPr txBox="1"/>
          <p:nvPr/>
        </p:nvSpPr>
        <p:spPr>
          <a:xfrm>
            <a:off x="23909445" y="12171343"/>
            <a:ext cx="3759313" cy="646331"/>
          </a:xfrm>
          <a:prstGeom prst="rect">
            <a:avLst/>
          </a:prstGeom>
          <a:noFill/>
        </p:spPr>
        <p:txBody>
          <a:bodyPr wrap="square" rtlCol="0">
            <a:spAutoFit/>
          </a:bodyPr>
          <a:lstStyle/>
          <a:p>
            <a:r>
              <a:rPr lang="en-CA" sz="1800" dirty="0" smtClean="0"/>
              <a:t>Genes </a:t>
            </a:r>
            <a:r>
              <a:rPr lang="en-CA" sz="1800" dirty="0" err="1" smtClean="0"/>
              <a:t>upregulated</a:t>
            </a:r>
            <a:r>
              <a:rPr lang="en-CA" sz="1800" dirty="0" smtClean="0"/>
              <a:t> in metastatic tumor as compared to primary</a:t>
            </a:r>
            <a:endParaRPr lang="en-CA" sz="1800" dirty="0"/>
          </a:p>
        </p:txBody>
      </p:sp>
      <p:sp>
        <p:nvSpPr>
          <p:cNvPr id="37" name="Oval 36"/>
          <p:cNvSpPr/>
          <p:nvPr/>
        </p:nvSpPr>
        <p:spPr>
          <a:xfrm>
            <a:off x="23549405" y="12247997"/>
            <a:ext cx="216024" cy="21602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3" name="Oval 82"/>
          <p:cNvSpPr/>
          <p:nvPr/>
        </p:nvSpPr>
        <p:spPr>
          <a:xfrm>
            <a:off x="23549405" y="12972020"/>
            <a:ext cx="216024" cy="21602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4" name="TextBox 83"/>
          <p:cNvSpPr txBox="1"/>
          <p:nvPr/>
        </p:nvSpPr>
        <p:spPr>
          <a:xfrm>
            <a:off x="23906906" y="12963431"/>
            <a:ext cx="3759313" cy="646331"/>
          </a:xfrm>
          <a:prstGeom prst="rect">
            <a:avLst/>
          </a:prstGeom>
          <a:noFill/>
        </p:spPr>
        <p:txBody>
          <a:bodyPr wrap="square" rtlCol="0">
            <a:spAutoFit/>
          </a:bodyPr>
          <a:lstStyle/>
          <a:p>
            <a:r>
              <a:rPr lang="en-CA" sz="1800" dirty="0" smtClean="0"/>
              <a:t>Genes </a:t>
            </a:r>
            <a:r>
              <a:rPr lang="en-CA" sz="1800" dirty="0" err="1" smtClean="0"/>
              <a:t>downregulated</a:t>
            </a:r>
            <a:r>
              <a:rPr lang="en-CA" sz="1800" dirty="0" smtClean="0"/>
              <a:t> in metastatic tumor as compared to primary</a:t>
            </a:r>
            <a:endParaRPr lang="en-CA" sz="1800" dirty="0"/>
          </a:p>
        </p:txBody>
      </p:sp>
    </p:spTree>
    <p:extLst>
      <p:ext uri="{BB962C8B-B14F-4D97-AF65-F5344CB8AC3E}">
        <p14:creationId xmlns:p14="http://schemas.microsoft.com/office/powerpoint/2010/main" val="12497296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1560</TotalTime>
  <Words>1056</Words>
  <Application>Microsoft Office PowerPoint</Application>
  <PresentationFormat>Custom</PresentationFormat>
  <Paragraphs>61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Jake Yeung</dc:creator>
  <cp:lastModifiedBy>Raunak Shrestha</cp:lastModifiedBy>
  <cp:revision>65</cp:revision>
  <dcterms:created xsi:type="dcterms:W3CDTF">2013-03-24T19:13:15Z</dcterms:created>
  <dcterms:modified xsi:type="dcterms:W3CDTF">2013-04-02T00:57:08Z</dcterms:modified>
</cp:coreProperties>
</file>