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Proxima Nova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6" roundtripDataSignature="AMtx7mgECh72kdPaz0mtTRrnZiV68i8Yg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bold.fntdata"/><Relationship Id="rId12" Type="http://schemas.openxmlformats.org/officeDocument/2006/relationships/font" Target="fonts/ProximaNova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boldItalic.fntdata"/><Relationship Id="rId14" Type="http://schemas.openxmlformats.org/officeDocument/2006/relationships/font" Target="fonts/ProximaNova-italic.fntdata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ed48c5cf5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ed48c5cf5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7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7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7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7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2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9" name="Google Shape;49;p8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83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3" name="Google Shape;53;p83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p8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7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7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9" name="Google Shape;19;p7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0" name="Google Shape;20;p7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76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" name="Google Shape;23;p7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7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7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7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7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" name="Google Shape;32;p7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7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0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9" name="Google Shape;39;p8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1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" name="Google Shape;42;p8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8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4" name="Google Shape;44;p81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5" name="Google Shape;45;p8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8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7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image" Target="../media/image16.png"/><Relationship Id="rId10" Type="http://schemas.openxmlformats.org/officeDocument/2006/relationships/image" Target="../media/image10.png"/><Relationship Id="rId13" Type="http://schemas.openxmlformats.org/officeDocument/2006/relationships/image" Target="../media/image19.png"/><Relationship Id="rId1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9" Type="http://schemas.openxmlformats.org/officeDocument/2006/relationships/image" Target="../media/image14.png"/><Relationship Id="rId15" Type="http://schemas.openxmlformats.org/officeDocument/2006/relationships/image" Target="../media/image8.png"/><Relationship Id="rId14" Type="http://schemas.openxmlformats.org/officeDocument/2006/relationships/image" Target="../media/image15.png"/><Relationship Id="rId17" Type="http://schemas.openxmlformats.org/officeDocument/2006/relationships/image" Target="../media/image21.png"/><Relationship Id="rId16" Type="http://schemas.openxmlformats.org/officeDocument/2006/relationships/image" Target="../media/image18.png"/><Relationship Id="rId5" Type="http://schemas.openxmlformats.org/officeDocument/2006/relationships/image" Target="../media/image20.png"/><Relationship Id="rId6" Type="http://schemas.openxmlformats.org/officeDocument/2006/relationships/image" Target="../media/image12.png"/><Relationship Id="rId18" Type="http://schemas.openxmlformats.org/officeDocument/2006/relationships/image" Target="../media/image17.png"/><Relationship Id="rId7" Type="http://schemas.openxmlformats.org/officeDocument/2006/relationships/image" Target="../media/image9.png"/><Relationship Id="rId8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"/>
          <p:cNvSpPr txBox="1"/>
          <p:nvPr>
            <p:ph type="ctrTitle"/>
          </p:nvPr>
        </p:nvSpPr>
        <p:spPr>
          <a:xfrm>
            <a:off x="510450" y="1257300"/>
            <a:ext cx="8633400" cy="158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3800"/>
              <a:t>Evaluation Exercise: GSOC ATLAS Autoencoders</a:t>
            </a:r>
            <a:endParaRPr sz="3800"/>
          </a:p>
        </p:txBody>
      </p:sp>
      <p:sp>
        <p:nvSpPr>
          <p:cNvPr id="60" name="Google Shape;60;p1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Jake Watson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Google Summer of Code 2021 with CERN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 txBox="1"/>
          <p:nvPr/>
        </p:nvSpPr>
        <p:spPr>
          <a:xfrm>
            <a:off x="6081625" y="3857650"/>
            <a:ext cx="779100" cy="1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Encoder</a:t>
            </a:r>
            <a:endParaRPr b="0" i="0" sz="10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6" name="Google Shape;66;p2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ATLAS</a:t>
            </a:r>
            <a:endParaRPr/>
          </a:p>
        </p:txBody>
      </p:sp>
      <p:sp>
        <p:nvSpPr>
          <p:cNvPr id="67" name="Google Shape;67;p2"/>
          <p:cNvSpPr txBox="1"/>
          <p:nvPr>
            <p:ph idx="4294967295" type="body"/>
          </p:nvPr>
        </p:nvSpPr>
        <p:spPr>
          <a:xfrm>
            <a:off x="311700" y="1076275"/>
            <a:ext cx="8520600" cy="9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●"/>
            </a:pPr>
            <a:r>
              <a:rPr lang="en" sz="1200">
                <a:solidFill>
                  <a:schemeClr val="accent2"/>
                </a:solidFill>
              </a:rPr>
              <a:t>The ATLAS </a:t>
            </a:r>
            <a:r>
              <a:rPr lang="en" sz="1200">
                <a:solidFill>
                  <a:schemeClr val="accent2"/>
                </a:solidFill>
              </a:rPr>
              <a:t>experiment</a:t>
            </a:r>
            <a:r>
              <a:rPr lang="en" sz="1200">
                <a:solidFill>
                  <a:schemeClr val="accent2"/>
                </a:solidFill>
              </a:rPr>
              <a:t> records billions of </a:t>
            </a:r>
            <a:r>
              <a:rPr b="1" lang="en" sz="1200">
                <a:solidFill>
                  <a:schemeClr val="accent2"/>
                </a:solidFill>
              </a:rPr>
              <a:t>particles </a:t>
            </a:r>
            <a:r>
              <a:rPr lang="en" sz="1200">
                <a:solidFill>
                  <a:schemeClr val="accent2"/>
                </a:solidFill>
              </a:rPr>
              <a:t>every second, many of these produced by </a:t>
            </a:r>
            <a:r>
              <a:rPr b="1" lang="en" sz="1200">
                <a:solidFill>
                  <a:schemeClr val="accent2"/>
                </a:solidFill>
              </a:rPr>
              <a:t>jets.</a:t>
            </a:r>
            <a:endParaRPr b="1" sz="1200">
              <a:solidFill>
                <a:schemeClr val="accent2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●"/>
            </a:pPr>
            <a:r>
              <a:rPr b="1" lang="en" sz="1200">
                <a:solidFill>
                  <a:schemeClr val="accent2"/>
                </a:solidFill>
              </a:rPr>
              <a:t>Jets </a:t>
            </a:r>
            <a:r>
              <a:rPr lang="en" sz="1200">
                <a:solidFill>
                  <a:schemeClr val="accent2"/>
                </a:solidFill>
              </a:rPr>
              <a:t>are showers of </a:t>
            </a:r>
            <a:r>
              <a:rPr b="1" lang="en" sz="1200">
                <a:solidFill>
                  <a:schemeClr val="accent2"/>
                </a:solidFill>
              </a:rPr>
              <a:t>particles </a:t>
            </a:r>
            <a:r>
              <a:rPr lang="en" sz="1200">
                <a:solidFill>
                  <a:schemeClr val="accent2"/>
                </a:solidFill>
              </a:rPr>
              <a:t>produced by collisions between high-energy protons in the beam.</a:t>
            </a:r>
            <a:endParaRPr sz="1200">
              <a:solidFill>
                <a:schemeClr val="accent2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●"/>
            </a:pPr>
            <a:r>
              <a:rPr lang="en" sz="1200">
                <a:solidFill>
                  <a:schemeClr val="accent2"/>
                </a:solidFill>
              </a:rPr>
              <a:t>To discover </a:t>
            </a:r>
            <a:r>
              <a:rPr b="1" lang="en" sz="1200">
                <a:solidFill>
                  <a:schemeClr val="accent2"/>
                </a:solidFill>
              </a:rPr>
              <a:t>new physics</a:t>
            </a:r>
            <a:r>
              <a:rPr lang="en" sz="1200">
                <a:solidFill>
                  <a:schemeClr val="accent2"/>
                </a:solidFill>
              </a:rPr>
              <a:t> from the records of these </a:t>
            </a:r>
            <a:r>
              <a:rPr b="1" lang="en" sz="1200">
                <a:solidFill>
                  <a:schemeClr val="accent2"/>
                </a:solidFill>
              </a:rPr>
              <a:t>particles</a:t>
            </a:r>
            <a:r>
              <a:rPr lang="en" sz="1200">
                <a:solidFill>
                  <a:schemeClr val="accent2"/>
                </a:solidFill>
              </a:rPr>
              <a:t>, they must be </a:t>
            </a:r>
            <a:r>
              <a:rPr b="1" lang="en" sz="1200">
                <a:solidFill>
                  <a:schemeClr val="accent2"/>
                </a:solidFill>
              </a:rPr>
              <a:t>searched</a:t>
            </a:r>
            <a:r>
              <a:rPr lang="en" sz="1200">
                <a:solidFill>
                  <a:schemeClr val="accent2"/>
                </a:solidFill>
              </a:rPr>
              <a:t>.</a:t>
            </a:r>
            <a:endParaRPr sz="1200">
              <a:solidFill>
                <a:schemeClr val="accent2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●"/>
            </a:pPr>
            <a:r>
              <a:rPr lang="en" sz="1200">
                <a:solidFill>
                  <a:schemeClr val="accent2"/>
                </a:solidFill>
              </a:rPr>
              <a:t>Such </a:t>
            </a:r>
            <a:r>
              <a:rPr b="1" lang="en" sz="1200">
                <a:solidFill>
                  <a:schemeClr val="accent2"/>
                </a:solidFill>
              </a:rPr>
              <a:t>enormous datasets</a:t>
            </a:r>
            <a:r>
              <a:rPr lang="en" sz="1200">
                <a:solidFill>
                  <a:schemeClr val="accent2"/>
                </a:solidFill>
              </a:rPr>
              <a:t> are difficult to search, so they must be </a:t>
            </a:r>
            <a:r>
              <a:rPr b="1" lang="en" sz="1200">
                <a:solidFill>
                  <a:schemeClr val="accent2"/>
                </a:solidFill>
              </a:rPr>
              <a:t>compressed</a:t>
            </a:r>
            <a:r>
              <a:rPr lang="en" sz="1200">
                <a:solidFill>
                  <a:schemeClr val="accent2"/>
                </a:solidFill>
              </a:rPr>
              <a:t>, without </a:t>
            </a:r>
            <a:r>
              <a:rPr b="1" lang="en" sz="1200">
                <a:solidFill>
                  <a:schemeClr val="accent2"/>
                </a:solidFill>
              </a:rPr>
              <a:t>losing information</a:t>
            </a:r>
            <a:r>
              <a:rPr lang="en" sz="1200">
                <a:solidFill>
                  <a:schemeClr val="accent2"/>
                </a:solidFill>
              </a:rPr>
              <a:t>.</a:t>
            </a:r>
            <a:endParaRPr sz="1200">
              <a:solidFill>
                <a:schemeClr val="accent2"/>
              </a:solidFill>
            </a:endParaRPr>
          </a:p>
        </p:txBody>
      </p:sp>
      <p:sp>
        <p:nvSpPr>
          <p:cNvPr id="68" name="Google Shape;68;p2"/>
          <p:cNvSpPr/>
          <p:nvPr/>
        </p:nvSpPr>
        <p:spPr>
          <a:xfrm rot="10800000">
            <a:off x="6879166" y="2610673"/>
            <a:ext cx="167400" cy="7650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2"/>
          <p:cNvSpPr/>
          <p:nvPr/>
        </p:nvSpPr>
        <p:spPr>
          <a:xfrm>
            <a:off x="6017675" y="2154980"/>
            <a:ext cx="168300" cy="16764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2"/>
          <p:cNvSpPr/>
          <p:nvPr/>
        </p:nvSpPr>
        <p:spPr>
          <a:xfrm>
            <a:off x="6300517" y="2354175"/>
            <a:ext cx="168300" cy="12780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2"/>
          <p:cNvSpPr/>
          <p:nvPr/>
        </p:nvSpPr>
        <p:spPr>
          <a:xfrm rot="10800000">
            <a:off x="7722075" y="2155020"/>
            <a:ext cx="168300" cy="16764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2"/>
          <p:cNvSpPr/>
          <p:nvPr/>
        </p:nvSpPr>
        <p:spPr>
          <a:xfrm rot="10800000">
            <a:off x="7439233" y="2354225"/>
            <a:ext cx="168300" cy="12780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2"/>
          <p:cNvSpPr/>
          <p:nvPr/>
        </p:nvSpPr>
        <p:spPr>
          <a:xfrm rot="10800000">
            <a:off x="7149754" y="2483119"/>
            <a:ext cx="168300" cy="10200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2"/>
          <p:cNvSpPr txBox="1"/>
          <p:nvPr/>
        </p:nvSpPr>
        <p:spPr>
          <a:xfrm>
            <a:off x="311700" y="2047725"/>
            <a:ext cx="4579200" cy="21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Autoencoders</a:t>
            </a:r>
            <a:endParaRPr b="1" i="0" sz="1400" u="none" cap="none" strike="noStrike">
              <a:solidFill>
                <a:schemeClr val="accent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chemeClr val="accent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An </a:t>
            </a:r>
            <a:r>
              <a:rPr b="1" lang="en" sz="125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autoencoder</a:t>
            </a:r>
            <a:r>
              <a:rPr lang="en" sz="125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 is a neural-network that compresses data into a smaller representation. It learns </a:t>
            </a:r>
            <a:r>
              <a:rPr b="1" lang="en" sz="125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correlations</a:t>
            </a:r>
            <a:r>
              <a:rPr lang="en" sz="125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 between variables, and uses these to </a:t>
            </a:r>
            <a:r>
              <a:rPr b="1" lang="en" sz="125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reduce the dimensionality</a:t>
            </a:r>
            <a:r>
              <a:rPr lang="en" sz="125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 of the data.</a:t>
            </a:r>
            <a:endParaRPr sz="1250">
              <a:solidFill>
                <a:schemeClr val="accent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rgbClr val="0000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The aim of this exercise was to </a:t>
            </a:r>
            <a:r>
              <a:rPr b="1" lang="en" sz="125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reduce the four-momentum</a:t>
            </a:r>
            <a:r>
              <a:rPr lang="en" sz="125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 of particles in jets to </a:t>
            </a:r>
            <a:r>
              <a:rPr b="1" lang="en" sz="125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3 variables</a:t>
            </a:r>
            <a:r>
              <a:rPr lang="en" sz="125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sz="125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chemeClr val="accent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chemeClr val="accent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chemeClr val="accent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5" name="Google Shape;75;p2"/>
          <p:cNvSpPr txBox="1"/>
          <p:nvPr/>
        </p:nvSpPr>
        <p:spPr>
          <a:xfrm>
            <a:off x="5688300" y="4195725"/>
            <a:ext cx="2685600" cy="7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A typical autoencoder (encoder+decoder) network </a:t>
            </a:r>
            <a:r>
              <a:rPr b="0" i="0" lang="en" sz="1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(I</a:t>
            </a: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mage from docs)</a:t>
            </a:r>
            <a:endParaRPr b="0" i="0" sz="10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6" name="Google Shape;76;p2"/>
          <p:cNvSpPr/>
          <p:nvPr/>
        </p:nvSpPr>
        <p:spPr>
          <a:xfrm rot="10800000">
            <a:off x="6616354" y="2483119"/>
            <a:ext cx="168300" cy="10200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7" name="Google Shape;77;p2"/>
          <p:cNvCxnSpPr/>
          <p:nvPr/>
        </p:nvCxnSpPr>
        <p:spPr>
          <a:xfrm flipH="1" rot="10800000">
            <a:off x="5262625" y="2992900"/>
            <a:ext cx="603000" cy="6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8" name="Google Shape;78;p2"/>
          <p:cNvCxnSpPr/>
          <p:nvPr/>
        </p:nvCxnSpPr>
        <p:spPr>
          <a:xfrm flipH="1" rot="10800000">
            <a:off x="8005825" y="2992900"/>
            <a:ext cx="603000" cy="6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79" name="Google Shape;79;p2"/>
          <p:cNvSpPr txBox="1"/>
          <p:nvPr/>
        </p:nvSpPr>
        <p:spPr>
          <a:xfrm>
            <a:off x="5241600" y="3043025"/>
            <a:ext cx="624000" cy="2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Input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0" name="Google Shape;80;p2"/>
          <p:cNvSpPr txBox="1"/>
          <p:nvPr/>
        </p:nvSpPr>
        <p:spPr>
          <a:xfrm>
            <a:off x="7984800" y="3043025"/>
            <a:ext cx="921600" cy="2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Output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81" name="Google Shape;81;p2"/>
          <p:cNvCxnSpPr/>
          <p:nvPr/>
        </p:nvCxnSpPr>
        <p:spPr>
          <a:xfrm>
            <a:off x="6026450" y="3925950"/>
            <a:ext cx="728700" cy="1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82" name="Google Shape;82;p2"/>
          <p:cNvSpPr txBox="1"/>
          <p:nvPr/>
        </p:nvSpPr>
        <p:spPr>
          <a:xfrm>
            <a:off x="7224625" y="3857650"/>
            <a:ext cx="779100" cy="1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Decoder</a:t>
            </a:r>
            <a:endParaRPr b="0" i="0" sz="10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83" name="Google Shape;83;p2"/>
          <p:cNvCxnSpPr/>
          <p:nvPr/>
        </p:nvCxnSpPr>
        <p:spPr>
          <a:xfrm>
            <a:off x="7169450" y="3925950"/>
            <a:ext cx="728700" cy="1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84" name="Google Shape;8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/>
              <a:t>1</a:t>
            </a:r>
            <a:endParaRPr/>
          </a:p>
        </p:txBody>
      </p:sp>
      <p:grpSp>
        <p:nvGrpSpPr>
          <p:cNvPr id="85" name="Google Shape;85;p2"/>
          <p:cNvGrpSpPr/>
          <p:nvPr/>
        </p:nvGrpSpPr>
        <p:grpSpPr>
          <a:xfrm>
            <a:off x="908161" y="4195731"/>
            <a:ext cx="3159915" cy="680243"/>
            <a:chOff x="1057654" y="4322130"/>
            <a:chExt cx="4119300" cy="1643100"/>
          </a:xfrm>
        </p:grpSpPr>
        <p:sp>
          <p:nvSpPr>
            <p:cNvPr id="86" name="Google Shape;86;p2"/>
            <p:cNvSpPr txBox="1"/>
            <p:nvPr/>
          </p:nvSpPr>
          <p:spPr>
            <a:xfrm>
              <a:off x="1057654" y="4322130"/>
              <a:ext cx="4119300" cy="1643100"/>
            </a:xfrm>
            <a:prstGeom prst="rect">
              <a:avLst/>
            </a:prstGeom>
            <a:solidFill>
              <a:srgbClr val="F3F3F3"/>
            </a:solidFill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50">
                  <a:highlight>
                    <a:srgbClr val="F3F3F3"/>
                  </a:highlight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b="1" lang="en" sz="1250">
                  <a:highlight>
                    <a:srgbClr val="F3F3F3"/>
                  </a:highlight>
                  <a:latin typeface="Consolas"/>
                  <a:ea typeface="Consolas"/>
                  <a:cs typeface="Consolas"/>
                  <a:sym typeface="Consolas"/>
                </a:rPr>
                <a:t>E, ρ</a:t>
              </a:r>
              <a:r>
                <a:rPr b="1" baseline="-25000" lang="en" sz="1250">
                  <a:highlight>
                    <a:srgbClr val="F3F3F3"/>
                  </a:highlight>
                  <a:latin typeface="Consolas"/>
                  <a:ea typeface="Consolas"/>
                  <a:cs typeface="Consolas"/>
                  <a:sym typeface="Consolas"/>
                </a:rPr>
                <a:t>T</a:t>
              </a:r>
              <a:r>
                <a:rPr b="1" lang="en" sz="1250">
                  <a:highlight>
                    <a:srgbClr val="F3F3F3"/>
                  </a:highlight>
                  <a:latin typeface="Consolas"/>
                  <a:ea typeface="Consolas"/>
                  <a:cs typeface="Consolas"/>
                  <a:sym typeface="Consolas"/>
                </a:rPr>
                <a:t>, Φ, η)          (v</a:t>
              </a:r>
              <a:r>
                <a:rPr b="1" baseline="-25000" lang="en" sz="1250">
                  <a:highlight>
                    <a:srgbClr val="F3F3F3"/>
                  </a:highlight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r>
                <a:rPr b="1" lang="en" sz="1250">
                  <a:highlight>
                    <a:srgbClr val="F3F3F3"/>
                  </a:highlight>
                  <a:latin typeface="Consolas"/>
                  <a:ea typeface="Consolas"/>
                  <a:cs typeface="Consolas"/>
                  <a:sym typeface="Consolas"/>
                </a:rPr>
                <a:t>, v</a:t>
              </a:r>
              <a:r>
                <a:rPr b="1" baseline="-25000" lang="en" sz="1250">
                  <a:highlight>
                    <a:srgbClr val="F3F3F3"/>
                  </a:highlight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r>
                <a:rPr b="1" lang="en" sz="1250">
                  <a:highlight>
                    <a:srgbClr val="F3F3F3"/>
                  </a:highlight>
                  <a:latin typeface="Consolas"/>
                  <a:ea typeface="Consolas"/>
                  <a:cs typeface="Consolas"/>
                  <a:sym typeface="Consolas"/>
                </a:rPr>
                <a:t>, v</a:t>
              </a:r>
              <a:r>
                <a:rPr b="1" baseline="-25000" lang="en" sz="1250">
                  <a:highlight>
                    <a:srgbClr val="F3F3F3"/>
                  </a:highlight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r>
                <a:rPr b="1" lang="en" sz="1250">
                  <a:highlight>
                    <a:srgbClr val="F3F3F3"/>
                  </a:highlight>
                  <a:latin typeface="Consolas"/>
                  <a:ea typeface="Consolas"/>
                  <a:cs typeface="Consolas"/>
                  <a:sym typeface="Consolas"/>
                </a:rPr>
                <a:t>)</a:t>
              </a:r>
              <a:endParaRPr>
                <a:highlight>
                  <a:srgbClr val="F3F3F3"/>
                </a:highlight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2851249" y="4983171"/>
              <a:ext cx="698700" cy="3210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3F3F3"/>
            </a:solidFill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F3F3F3"/>
                </a:highlight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ced48c5cf5_0_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93" name="Google Shape;93;gced48c5cf5_0_35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Data Characteristics</a:t>
            </a:r>
            <a:endParaRPr/>
          </a:p>
        </p:txBody>
      </p:sp>
      <p:sp>
        <p:nvSpPr>
          <p:cNvPr id="94" name="Google Shape;94;gced48c5cf5_0_35"/>
          <p:cNvSpPr txBox="1"/>
          <p:nvPr>
            <p:ph idx="4294967295" type="body"/>
          </p:nvPr>
        </p:nvSpPr>
        <p:spPr>
          <a:xfrm>
            <a:off x="311700" y="1076275"/>
            <a:ext cx="8520600" cy="7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</a:rPr>
              <a:t>The data given in the exercise consists of </a:t>
            </a:r>
            <a:r>
              <a:rPr b="1" lang="en" sz="1200">
                <a:solidFill>
                  <a:schemeClr val="accent2"/>
                </a:solidFill>
              </a:rPr>
              <a:t>events</a:t>
            </a:r>
            <a:r>
              <a:rPr lang="en" sz="1200">
                <a:solidFill>
                  <a:schemeClr val="accent2"/>
                </a:solidFill>
              </a:rPr>
              <a:t>, which take up </a:t>
            </a:r>
            <a:r>
              <a:rPr b="1" lang="en" sz="1200">
                <a:solidFill>
                  <a:schemeClr val="accent2"/>
                </a:solidFill>
              </a:rPr>
              <a:t>one line </a:t>
            </a:r>
            <a:r>
              <a:rPr lang="en" sz="1200">
                <a:solidFill>
                  <a:schemeClr val="accent2"/>
                </a:solidFill>
              </a:rPr>
              <a:t>in the data file. Each event generates a variable number of </a:t>
            </a:r>
            <a:r>
              <a:rPr b="1" lang="en" sz="1200">
                <a:solidFill>
                  <a:schemeClr val="accent2"/>
                </a:solidFill>
              </a:rPr>
              <a:t>particles</a:t>
            </a:r>
            <a:r>
              <a:rPr lang="en" sz="1200">
                <a:solidFill>
                  <a:schemeClr val="accent2"/>
                </a:solidFill>
              </a:rPr>
              <a:t>. </a:t>
            </a:r>
            <a:endParaRPr sz="1200">
              <a:solidFill>
                <a:schemeClr val="accent2"/>
              </a:solidFill>
            </a:endParaRPr>
          </a:p>
        </p:txBody>
      </p:sp>
      <p:sp>
        <p:nvSpPr>
          <p:cNvPr id="95" name="Google Shape;95;gced48c5cf5_0_35"/>
          <p:cNvSpPr txBox="1"/>
          <p:nvPr/>
        </p:nvSpPr>
        <p:spPr>
          <a:xfrm>
            <a:off x="311700" y="1665275"/>
            <a:ext cx="8346000" cy="572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4CCCC"/>
                </a:highlight>
                <a:latin typeface="Consolas"/>
                <a:ea typeface="Consolas"/>
                <a:cs typeface="Consolas"/>
                <a:sym typeface="Consolas"/>
              </a:rPr>
              <a:t>354;monojet_Zp2000.0_DM_50.0;2.44336e-05;732115;1.17245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" sz="1050">
                <a:highlight>
                  <a:srgbClr val="C9DAF8"/>
                </a:highlight>
                <a:latin typeface="Consolas"/>
                <a:ea typeface="Consolas"/>
                <a:cs typeface="Consolas"/>
                <a:sym typeface="Consolas"/>
              </a:rPr>
              <a:t>j,1.06946e+06,751597,0.858186,-1.84217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" sz="1050">
                <a:highlight>
                  <a:srgbClr val="C9DAF8"/>
                </a:highlight>
                <a:latin typeface="Consolas"/>
                <a:ea typeface="Consolas"/>
                <a:cs typeface="Consolas"/>
                <a:sym typeface="Consolas"/>
              </a:rPr>
              <a:t>j,457647,110079,2.10287,2.17501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" sz="1050">
                <a:highlight>
                  <a:srgbClr val="B6D7A8"/>
                </a:highlight>
                <a:latin typeface="Consolas"/>
                <a:ea typeface="Consolas"/>
                <a:cs typeface="Consolas"/>
                <a:sym typeface="Consolas"/>
              </a:rPr>
              <a:t>b,49649.1,30875.2,-1.03189,-1.7992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The line above shows a sample event from the data. The red section is the label of the event, while the green section is a particle produced in the event, of type </a:t>
            </a:r>
            <a:r>
              <a:rPr b="1" lang="en" sz="125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b</a:t>
            </a:r>
            <a:r>
              <a:rPr lang="en" sz="125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. The particles we are looking for are in blue, with type </a:t>
            </a:r>
            <a:r>
              <a:rPr b="1" lang="en" sz="125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j.</a:t>
            </a:r>
            <a:r>
              <a:rPr lang="en" sz="125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 There are </a:t>
            </a:r>
            <a:r>
              <a:rPr b="1" lang="en" sz="125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four numeric variables</a:t>
            </a:r>
            <a:r>
              <a:rPr lang="en" sz="125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 for each particle, corresponding to its </a:t>
            </a:r>
            <a:r>
              <a:rPr b="1" lang="en" sz="125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four-momentum.</a:t>
            </a:r>
            <a:r>
              <a:rPr lang="en" sz="125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 Preparing the data consists of identifying and extracting the jets and their momenta into one list, then separating them into </a:t>
            </a:r>
            <a:r>
              <a:rPr b="1" lang="en" sz="125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training </a:t>
            </a:r>
            <a:r>
              <a:rPr lang="en" sz="125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and </a:t>
            </a:r>
            <a:r>
              <a:rPr b="1" lang="en" sz="125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test sets</a:t>
            </a:r>
            <a:r>
              <a:rPr lang="en" sz="125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, split 70:30.</a:t>
            </a:r>
            <a:endParaRPr sz="1250">
              <a:solidFill>
                <a:schemeClr val="accent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chemeClr val="accent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chemeClr val="accent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chemeClr val="accent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50">
              <a:solidFill>
                <a:schemeClr val="accent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chemeClr val="accent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chemeClr val="accent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chemeClr val="accent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6" name="Google Shape;96;gced48c5cf5_0_35"/>
          <p:cNvSpPr txBox="1"/>
          <p:nvPr/>
        </p:nvSpPr>
        <p:spPr>
          <a:xfrm>
            <a:off x="4934925" y="3290550"/>
            <a:ext cx="3174600" cy="170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Testing sample:</a:t>
            </a:r>
            <a:endParaRPr sz="8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E        pt       eta       phi</a:t>
            </a:r>
            <a:endParaRPr sz="8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2679   123122.0   86671.3 -0.875539 -0.270748</a:t>
            </a:r>
            <a:endParaRPr sz="8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2168   670655.0  616155.0 -0.414518  2.565740</a:t>
            </a:r>
            <a:endParaRPr sz="8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22083  197364.0   35386.3 -2.403340  1.681830</a:t>
            </a:r>
            <a:endParaRPr sz="8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2165   873631.0  448144.0  1.283490  2.072950</a:t>
            </a:r>
            <a:endParaRPr sz="8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12466  682984.0   32830.4 -3.727630 -1.003890</a:t>
            </a:r>
            <a:endParaRPr sz="8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The number of entries in the validation data: 6774</a:t>
            </a:r>
            <a:endParaRPr sz="8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7" name="Google Shape;97;gced48c5cf5_0_35"/>
          <p:cNvSpPr txBox="1"/>
          <p:nvPr/>
        </p:nvSpPr>
        <p:spPr>
          <a:xfrm>
            <a:off x="915700" y="3290550"/>
            <a:ext cx="3174600" cy="170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Training sample:</a:t>
            </a:r>
            <a:endParaRPr sz="8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E        pt       eta       phi</a:t>
            </a:r>
            <a:endParaRPr sz="8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517    2185710.0  526905.0 -2.100720  0.122373</a:t>
            </a:r>
            <a:endParaRPr sz="8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13134   220475.0   32153.6 -2.612360  0.093524</a:t>
            </a:r>
            <a:endParaRPr sz="8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20934   654473.0  539285.0  0.641511  0.110375</a:t>
            </a:r>
            <a:endParaRPr sz="8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6628   1122510.0  524878.0  1.392520 -2.509970</a:t>
            </a:r>
            <a:endParaRPr sz="8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10598   385025.0  313724.0  0.658764  0.827492</a:t>
            </a:r>
            <a:endParaRPr sz="8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The number of entries in the training data: 15805</a:t>
            </a:r>
            <a:endParaRPr sz="8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/>
          <p:nvPr>
            <p:ph idx="4294967295" type="title"/>
          </p:nvPr>
        </p:nvSpPr>
        <p:spPr>
          <a:xfrm>
            <a:off x="4948625" y="349175"/>
            <a:ext cx="3924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Normalization</a:t>
            </a:r>
            <a:endParaRPr/>
          </a:p>
        </p:txBody>
      </p:sp>
      <p:sp>
        <p:nvSpPr>
          <p:cNvPr id="103" name="Google Shape;103;p4"/>
          <p:cNvSpPr txBox="1"/>
          <p:nvPr>
            <p:ph idx="4294967295" type="body"/>
          </p:nvPr>
        </p:nvSpPr>
        <p:spPr>
          <a:xfrm>
            <a:off x="4907975" y="921875"/>
            <a:ext cx="4005600" cy="39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chemeClr val="accent2"/>
                </a:solidFill>
              </a:rPr>
              <a:t>Inputs to a neural network must be </a:t>
            </a:r>
            <a:r>
              <a:rPr b="1" lang="en" sz="1100">
                <a:solidFill>
                  <a:schemeClr val="accent2"/>
                </a:solidFill>
              </a:rPr>
              <a:t>scaled</a:t>
            </a:r>
            <a:r>
              <a:rPr lang="en" sz="1100">
                <a:solidFill>
                  <a:schemeClr val="accent2"/>
                </a:solidFill>
              </a:rPr>
              <a:t>, especially if they </a:t>
            </a:r>
            <a:r>
              <a:rPr lang="en" sz="1100">
                <a:solidFill>
                  <a:schemeClr val="accent2"/>
                </a:solidFill>
              </a:rPr>
              <a:t>have very different </a:t>
            </a:r>
            <a:r>
              <a:rPr b="1" lang="en" sz="1100">
                <a:solidFill>
                  <a:schemeClr val="accent2"/>
                </a:solidFill>
              </a:rPr>
              <a:t>magnitudes</a:t>
            </a:r>
            <a:r>
              <a:rPr lang="en" sz="1100">
                <a:solidFill>
                  <a:schemeClr val="accent2"/>
                </a:solidFill>
              </a:rPr>
              <a:t>. This helps the network to learn the distribution of the inputs, without being dominated by one larger variable. </a:t>
            </a:r>
            <a:r>
              <a:rPr b="1" lang="en" sz="1100">
                <a:solidFill>
                  <a:schemeClr val="accent2"/>
                </a:solidFill>
              </a:rPr>
              <a:t>Four scaling methods</a:t>
            </a:r>
            <a:r>
              <a:rPr lang="en" sz="1100">
                <a:solidFill>
                  <a:schemeClr val="accent2"/>
                </a:solidFill>
              </a:rPr>
              <a:t> were tested on the given (tanh, no BN) network:</a:t>
            </a:r>
            <a:endParaRPr sz="1100">
              <a:solidFill>
                <a:schemeClr val="accent2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</a:pPr>
            <a:r>
              <a:rPr b="1" lang="en" sz="1100">
                <a:solidFill>
                  <a:schemeClr val="accent2"/>
                </a:solidFill>
              </a:rPr>
              <a:t>No scaling:</a:t>
            </a:r>
            <a:r>
              <a:rPr lang="en" sz="1100">
                <a:solidFill>
                  <a:schemeClr val="accent2"/>
                </a:solidFill>
              </a:rPr>
              <a:t> no changes to the raw data.</a:t>
            </a:r>
            <a:endParaRPr sz="1100">
              <a:solidFill>
                <a:schemeClr val="accent2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</a:pPr>
            <a:r>
              <a:rPr lang="en" sz="1100">
                <a:solidFill>
                  <a:schemeClr val="accent2"/>
                </a:solidFill>
              </a:rPr>
              <a:t>Eval score: 1.242e11</a:t>
            </a:r>
            <a:endParaRPr sz="1100">
              <a:solidFill>
                <a:schemeClr val="accent2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</a:pPr>
            <a:r>
              <a:rPr b="1" lang="en" sz="1100">
                <a:solidFill>
                  <a:schemeClr val="accent2"/>
                </a:solidFill>
              </a:rPr>
              <a:t>Standard scaling:</a:t>
            </a:r>
            <a:r>
              <a:rPr lang="en" sz="1100">
                <a:solidFill>
                  <a:schemeClr val="accent2"/>
                </a:solidFill>
              </a:rPr>
              <a:t> centering by subtracting the mean, and scaling by dividing by the standard deviation.</a:t>
            </a:r>
            <a:endParaRPr sz="1100">
              <a:solidFill>
                <a:schemeClr val="accent2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</a:pPr>
            <a:r>
              <a:rPr lang="en" sz="1100">
                <a:solidFill>
                  <a:schemeClr val="accent2"/>
                </a:solidFill>
              </a:rPr>
              <a:t>Eval Score: 5.802e-05</a:t>
            </a:r>
            <a:endParaRPr sz="1100">
              <a:solidFill>
                <a:schemeClr val="accent2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</a:pPr>
            <a:r>
              <a:rPr b="1" lang="en" sz="1100">
                <a:solidFill>
                  <a:schemeClr val="accent2"/>
                </a:solidFill>
              </a:rPr>
              <a:t>Power scaling:</a:t>
            </a:r>
            <a:r>
              <a:rPr lang="en" sz="1100">
                <a:solidFill>
                  <a:schemeClr val="accent2"/>
                </a:solidFill>
              </a:rPr>
              <a:t> using the non-linear Yeo-Johnson transform to map the data to a Gaussian.</a:t>
            </a:r>
            <a:endParaRPr sz="1100">
              <a:solidFill>
                <a:schemeClr val="accent2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</a:pPr>
            <a:r>
              <a:rPr lang="en" sz="1100">
                <a:solidFill>
                  <a:schemeClr val="accent2"/>
                </a:solidFill>
              </a:rPr>
              <a:t>Eval Score: 1.878e-04</a:t>
            </a:r>
            <a:endParaRPr sz="1100">
              <a:solidFill>
                <a:schemeClr val="accent2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</a:pPr>
            <a:r>
              <a:rPr b="1" lang="en" sz="1100">
                <a:solidFill>
                  <a:schemeClr val="accent2"/>
                </a:solidFill>
              </a:rPr>
              <a:t>Custom scaling:</a:t>
            </a:r>
            <a:r>
              <a:rPr lang="en" sz="1100">
                <a:solidFill>
                  <a:schemeClr val="accent2"/>
                </a:solidFill>
              </a:rPr>
              <a:t> manually normalizing each variable individually. The</a:t>
            </a:r>
            <a:r>
              <a:rPr lang="en" sz="1100">
                <a:solidFill>
                  <a:schemeClr val="accent2"/>
                </a:solidFill>
                <a:highlight>
                  <a:srgbClr val="FFFFFF"/>
                </a:highlight>
              </a:rPr>
              <a:t> </a:t>
            </a:r>
            <a:r>
              <a:rPr b="1" lang="en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</a:rPr>
              <a:t>and </a:t>
            </a:r>
            <a:r>
              <a:rPr b="1" lang="en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ρ</a:t>
            </a:r>
            <a:r>
              <a:rPr b="1" baseline="-25000" lang="en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b="1" lang="en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</a:rPr>
              <a:t>were normalized by taking logarithms, while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Φ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</a:rPr>
              <a:t>and</a:t>
            </a:r>
            <a:r>
              <a:rPr b="1" lang="en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η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</a:rPr>
              <a:t>used a division by their maximum difference.</a:t>
            </a:r>
            <a:endParaRPr sz="1100">
              <a:solidFill>
                <a:schemeClr val="accent2"/>
              </a:solidFill>
              <a:highlight>
                <a:srgbClr val="FFFFFF"/>
              </a:highlight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</a:pPr>
            <a:r>
              <a:rPr lang="en" sz="1100">
                <a:solidFill>
                  <a:schemeClr val="accent2"/>
                </a:solidFill>
              </a:rPr>
              <a:t>Eval Score: </a:t>
            </a:r>
            <a:r>
              <a:rPr b="1" lang="en" sz="1100">
                <a:solidFill>
                  <a:schemeClr val="accent2"/>
                </a:solidFill>
              </a:rPr>
              <a:t>2.504e-06</a:t>
            </a:r>
            <a:r>
              <a:rPr lang="en" sz="1100">
                <a:solidFill>
                  <a:schemeClr val="accent2"/>
                </a:solidFill>
              </a:rPr>
              <a:t> </a:t>
            </a:r>
            <a:endParaRPr b="1" sz="1100">
              <a:solidFill>
                <a:srgbClr val="000000"/>
              </a:solidFill>
              <a:highlight>
                <a:srgbClr val="F3F3F3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4" name="Google Shape;10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/>
              <a:t>3</a:t>
            </a:r>
            <a:endParaRPr/>
          </a:p>
        </p:txBody>
      </p:sp>
      <p:grpSp>
        <p:nvGrpSpPr>
          <p:cNvPr id="105" name="Google Shape;105;p4"/>
          <p:cNvGrpSpPr/>
          <p:nvPr/>
        </p:nvGrpSpPr>
        <p:grpSpPr>
          <a:xfrm>
            <a:off x="474674" y="445013"/>
            <a:ext cx="2063242" cy="1743262"/>
            <a:chOff x="1018450" y="1844595"/>
            <a:chExt cx="2421362" cy="2075560"/>
          </a:xfrm>
        </p:grpSpPr>
        <p:pic>
          <p:nvPicPr>
            <p:cNvPr id="106" name="Google Shape;106;p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018450" y="1844595"/>
              <a:ext cx="1231605" cy="102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7" name="Google Shape;107;p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236098" y="1856157"/>
              <a:ext cx="1203714" cy="9974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8" name="Google Shape;108;p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236101" y="2922750"/>
              <a:ext cx="1203701" cy="9974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9" name="Google Shape;109;p4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032400" y="2922750"/>
              <a:ext cx="1203701" cy="99740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0" name="Google Shape;110;p4"/>
          <p:cNvGrpSpPr/>
          <p:nvPr/>
        </p:nvGrpSpPr>
        <p:grpSpPr>
          <a:xfrm>
            <a:off x="474569" y="2571901"/>
            <a:ext cx="2063174" cy="1743209"/>
            <a:chOff x="3580107" y="2458900"/>
            <a:chExt cx="2574463" cy="2038126"/>
          </a:xfrm>
        </p:grpSpPr>
        <p:pic>
          <p:nvPicPr>
            <p:cNvPr id="111" name="Google Shape;111;p4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587925" y="2458901"/>
              <a:ext cx="1229526" cy="9723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2" name="Google Shape;112;p4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4909420" y="2458900"/>
              <a:ext cx="1245150" cy="9723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3" name="Google Shape;113;p4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4909420" y="3524675"/>
              <a:ext cx="1245150" cy="9723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4" name="Google Shape;114;p4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3580107" y="3524675"/>
              <a:ext cx="1245150" cy="97235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5" name="Google Shape;115;p4"/>
          <p:cNvGrpSpPr/>
          <p:nvPr/>
        </p:nvGrpSpPr>
        <p:grpSpPr>
          <a:xfrm>
            <a:off x="2804681" y="445023"/>
            <a:ext cx="2063205" cy="1743288"/>
            <a:chOff x="3408850" y="2571750"/>
            <a:chExt cx="2723343" cy="2075343"/>
          </a:xfrm>
        </p:grpSpPr>
        <p:pic>
          <p:nvPicPr>
            <p:cNvPr id="116" name="Google Shape;116;p4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3408853" y="3572022"/>
              <a:ext cx="1361673" cy="10750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7" name="Google Shape;117;p4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770525" y="2571750"/>
              <a:ext cx="1361668" cy="10750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8" name="Google Shape;118;p4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4770525" y="3572050"/>
              <a:ext cx="1361668" cy="10750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9" name="Google Shape;119;p4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3408850" y="2571750"/>
              <a:ext cx="1361668" cy="107502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0" name="Google Shape;120;p4"/>
          <p:cNvGrpSpPr/>
          <p:nvPr/>
        </p:nvGrpSpPr>
        <p:grpSpPr>
          <a:xfrm>
            <a:off x="2784257" y="2557036"/>
            <a:ext cx="2183323" cy="1836163"/>
            <a:chOff x="2537750" y="492432"/>
            <a:chExt cx="2760904" cy="2036787"/>
          </a:xfrm>
        </p:grpSpPr>
        <p:pic>
          <p:nvPicPr>
            <p:cNvPr id="121" name="Google Shape;121;p4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2581458" y="525177"/>
              <a:ext cx="1293039" cy="9692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2" name="Google Shape;122;p4"/>
            <p:cNvPicPr preferRelativeResize="0"/>
            <p:nvPr/>
          </p:nvPicPr>
          <p:blipFill>
            <a:blip r:embed="rId16">
              <a:alphaModFix/>
            </a:blip>
            <a:stretch>
              <a:fillRect/>
            </a:stretch>
          </p:blipFill>
          <p:spPr>
            <a:xfrm>
              <a:off x="3918207" y="492432"/>
              <a:ext cx="1380447" cy="10347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3" name="Google Shape;123;p4"/>
            <p:cNvPicPr preferRelativeResize="0"/>
            <p:nvPr/>
          </p:nvPicPr>
          <p:blipFill>
            <a:blip r:embed="rId17">
              <a:alphaModFix/>
            </a:blip>
            <a:stretch>
              <a:fillRect/>
            </a:stretch>
          </p:blipFill>
          <p:spPr>
            <a:xfrm>
              <a:off x="3918173" y="1494444"/>
              <a:ext cx="1380474" cy="1034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4" name="Google Shape;124;p4"/>
            <p:cNvPicPr preferRelativeResize="0"/>
            <p:nvPr/>
          </p:nvPicPr>
          <p:blipFill>
            <a:blip r:embed="rId18">
              <a:alphaModFix/>
            </a:blip>
            <a:stretch>
              <a:fillRect/>
            </a:stretch>
          </p:blipFill>
          <p:spPr>
            <a:xfrm>
              <a:off x="2537750" y="1494443"/>
              <a:ext cx="1380447" cy="103475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5" name="Google Shape;125;p4"/>
          <p:cNvSpPr txBox="1"/>
          <p:nvPr/>
        </p:nvSpPr>
        <p:spPr>
          <a:xfrm>
            <a:off x="1032225" y="2188275"/>
            <a:ext cx="1691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No scaling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6" name="Google Shape;126;p4"/>
          <p:cNvSpPr txBox="1"/>
          <p:nvPr/>
        </p:nvSpPr>
        <p:spPr>
          <a:xfrm>
            <a:off x="846050" y="4315175"/>
            <a:ext cx="169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Standard scaling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7" name="Google Shape;127;p4"/>
          <p:cNvSpPr txBox="1"/>
          <p:nvPr/>
        </p:nvSpPr>
        <p:spPr>
          <a:xfrm>
            <a:off x="3176175" y="4393200"/>
            <a:ext cx="155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Custom scaling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8" name="Google Shape;128;p4"/>
          <p:cNvSpPr txBox="1"/>
          <p:nvPr/>
        </p:nvSpPr>
        <p:spPr>
          <a:xfrm>
            <a:off x="3176175" y="2188300"/>
            <a:ext cx="169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Power scaling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Network Design</a:t>
            </a:r>
            <a:endParaRPr/>
          </a:p>
        </p:txBody>
      </p:sp>
      <p:sp>
        <p:nvSpPr>
          <p:cNvPr id="134" name="Google Shape;134;p5"/>
          <p:cNvSpPr txBox="1"/>
          <p:nvPr>
            <p:ph idx="4294967295" type="body"/>
          </p:nvPr>
        </p:nvSpPr>
        <p:spPr>
          <a:xfrm>
            <a:off x="311700" y="1076275"/>
            <a:ext cx="8520600" cy="16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chemeClr val="accent2"/>
                </a:solidFill>
              </a:rPr>
              <a:t>An </a:t>
            </a:r>
            <a:r>
              <a:rPr b="1" lang="en" sz="1200">
                <a:solidFill>
                  <a:schemeClr val="accent2"/>
                </a:solidFill>
              </a:rPr>
              <a:t>autoencoder</a:t>
            </a:r>
            <a:r>
              <a:rPr lang="en" sz="1200">
                <a:solidFill>
                  <a:schemeClr val="accent2"/>
                </a:solidFill>
              </a:rPr>
              <a:t> consists of two separate networks: the </a:t>
            </a:r>
            <a:r>
              <a:rPr b="1" lang="en" sz="1200">
                <a:solidFill>
                  <a:schemeClr val="accent2"/>
                </a:solidFill>
              </a:rPr>
              <a:t>encoder </a:t>
            </a:r>
            <a:r>
              <a:rPr lang="en" sz="1200">
                <a:solidFill>
                  <a:schemeClr val="accent2"/>
                </a:solidFill>
              </a:rPr>
              <a:t>and the </a:t>
            </a:r>
            <a:r>
              <a:rPr b="1" lang="en" sz="1200">
                <a:solidFill>
                  <a:schemeClr val="accent2"/>
                </a:solidFill>
              </a:rPr>
              <a:t>decoder</a:t>
            </a:r>
            <a:r>
              <a:rPr lang="en" sz="1200">
                <a:solidFill>
                  <a:schemeClr val="accent2"/>
                </a:solidFill>
              </a:rPr>
              <a:t>. The encoder transforms the input data into a lower-dimensional, </a:t>
            </a:r>
            <a:r>
              <a:rPr b="1" lang="en" sz="1200">
                <a:solidFill>
                  <a:schemeClr val="accent2"/>
                </a:solidFill>
              </a:rPr>
              <a:t>compressed</a:t>
            </a:r>
            <a:r>
              <a:rPr lang="en" sz="1200">
                <a:solidFill>
                  <a:schemeClr val="accent2"/>
                </a:solidFill>
              </a:rPr>
              <a:t> representation, while the decoder transforms this representation back into the </a:t>
            </a:r>
            <a:r>
              <a:rPr b="1" lang="en" sz="1200">
                <a:solidFill>
                  <a:schemeClr val="accent2"/>
                </a:solidFill>
              </a:rPr>
              <a:t>full-dimensional</a:t>
            </a:r>
            <a:r>
              <a:rPr lang="en" sz="1200">
                <a:solidFill>
                  <a:schemeClr val="accent2"/>
                </a:solidFill>
              </a:rPr>
              <a:t> representation. The point of using an autoencoder to perform compression is that it can learn any function, and can operate quickly once trained.</a:t>
            </a:r>
            <a:endParaRPr sz="12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chemeClr val="accent2"/>
                </a:solidFill>
              </a:rPr>
              <a:t>The basic architecture of the network was taken from the available documentation. The model contains 7 fully-connected layers with 200, 100, 50, 3, 50, 100, 200 nodes and a Tanh activation layer after each layer. The MSE function was used to gauge the accuracy of the recreated data. Two changes were trialled to increase accuracy:</a:t>
            </a:r>
            <a:endParaRPr sz="12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chemeClr val="accent2"/>
                </a:solidFill>
              </a:rPr>
              <a:t>	</a:t>
            </a:r>
            <a:endParaRPr sz="12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000">
              <a:solidFill>
                <a:schemeClr val="accent2"/>
              </a:solidFill>
            </a:endParaRPr>
          </a:p>
        </p:txBody>
      </p:sp>
      <p:pic>
        <p:nvPicPr>
          <p:cNvPr id="135" name="Google Shape;13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1988" y="2811337"/>
            <a:ext cx="4087924" cy="18179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37" name="Google Shape;137;p5"/>
          <p:cNvSpPr txBox="1"/>
          <p:nvPr/>
        </p:nvSpPr>
        <p:spPr>
          <a:xfrm>
            <a:off x="394025" y="2811350"/>
            <a:ext cx="43023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Proxima Nova"/>
              <a:buChar char="●"/>
            </a:pPr>
            <a:r>
              <a:rPr lang="en" sz="120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The activation function was varied. Each score is without BN, and using custom scaling:</a:t>
            </a:r>
            <a:endParaRPr sz="1200">
              <a:solidFill>
                <a:schemeClr val="accent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Proxima Nova"/>
              <a:buChar char="○"/>
            </a:pPr>
            <a:r>
              <a:rPr b="1" lang="en" sz="120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Tanh</a:t>
            </a:r>
            <a:r>
              <a:rPr lang="en" sz="120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: 2.504e-06</a:t>
            </a:r>
            <a:endParaRPr sz="1200">
              <a:solidFill>
                <a:schemeClr val="accent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Proxima Nova"/>
              <a:buChar char="○"/>
            </a:pPr>
            <a:r>
              <a:rPr b="1" lang="en" sz="120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LeakyReLU</a:t>
            </a:r>
            <a:r>
              <a:rPr lang="en" sz="120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: 5.724e-06</a:t>
            </a:r>
            <a:endParaRPr sz="1200">
              <a:solidFill>
                <a:schemeClr val="accent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Proxima Nova"/>
              <a:buChar char="○"/>
            </a:pPr>
            <a:r>
              <a:rPr b="1" lang="en" sz="120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ELU</a:t>
            </a:r>
            <a:r>
              <a:rPr lang="en" sz="120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: 1.594e-06</a:t>
            </a:r>
            <a:endParaRPr sz="1200">
              <a:solidFill>
                <a:schemeClr val="accent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Proxima Nova"/>
              <a:buChar char="○"/>
            </a:pPr>
            <a:r>
              <a:rPr b="1" lang="en" sz="120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Sigmoid</a:t>
            </a:r>
            <a:r>
              <a:rPr lang="en" sz="120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: 5.021e-02</a:t>
            </a:r>
            <a:endParaRPr sz="1200">
              <a:solidFill>
                <a:schemeClr val="accent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Proxima Nova"/>
              <a:buChar char="●"/>
            </a:pPr>
            <a:r>
              <a:rPr lang="en" sz="120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Batch normalization was added between each layer.</a:t>
            </a:r>
            <a:endParaRPr sz="1200">
              <a:solidFill>
                <a:schemeClr val="accent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Proxima Nova"/>
              <a:buChar char="○"/>
            </a:pPr>
            <a:r>
              <a:rPr lang="en" sz="120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Found to decrease validation accuracy.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8" name="Google Shape;138;p5"/>
          <p:cNvSpPr txBox="1"/>
          <p:nvPr/>
        </p:nvSpPr>
        <p:spPr>
          <a:xfrm>
            <a:off x="5998250" y="4717050"/>
            <a:ext cx="1235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Image from docs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"/>
          <p:cNvSpPr txBox="1"/>
          <p:nvPr/>
        </p:nvSpPr>
        <p:spPr>
          <a:xfrm>
            <a:off x="440200" y="958425"/>
            <a:ext cx="4161000" cy="32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1" sz="10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sz="125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sz="125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25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The ELU network with no batch-normalization, and custom scaling, was found to produce the best score on the test dataset by a large degree.</a:t>
            </a:r>
            <a:endParaRPr b="1" i="0" sz="1000" u="none" cap="none" strike="noStrike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4" name="Google Shape;144;p6"/>
          <p:cNvSpPr txBox="1"/>
          <p:nvPr>
            <p:ph idx="4294967295"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Final Results</a:t>
            </a:r>
            <a:endParaRPr/>
          </a:p>
        </p:txBody>
      </p:sp>
      <p:sp>
        <p:nvSpPr>
          <p:cNvPr id="145" name="Google Shape;14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/>
              <a:t>5</a:t>
            </a:r>
            <a:endParaRPr/>
          </a:p>
        </p:txBody>
      </p:sp>
      <p:grpSp>
        <p:nvGrpSpPr>
          <p:cNvPr id="146" name="Google Shape;146;p6"/>
          <p:cNvGrpSpPr/>
          <p:nvPr/>
        </p:nvGrpSpPr>
        <p:grpSpPr>
          <a:xfrm>
            <a:off x="4638962" y="1046450"/>
            <a:ext cx="4299525" cy="3091558"/>
            <a:chOff x="4601275" y="789125"/>
            <a:chExt cx="4299525" cy="3091558"/>
          </a:xfrm>
        </p:grpSpPr>
        <p:pic>
          <p:nvPicPr>
            <p:cNvPr id="147" name="Google Shape;147;p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38975" y="789125"/>
              <a:ext cx="2166550" cy="1554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8" name="Google Shape;148;p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734250" y="789125"/>
              <a:ext cx="2166550" cy="1554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9" name="Google Shape;149;p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734250" y="2255300"/>
              <a:ext cx="2166550" cy="16253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0" name="Google Shape;150;p6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601275" y="2255300"/>
              <a:ext cx="2265051" cy="162538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1" name="Google Shape;151;p6"/>
          <p:cNvSpPr txBox="1"/>
          <p:nvPr/>
        </p:nvSpPr>
        <p:spPr>
          <a:xfrm>
            <a:off x="1466500" y="2838125"/>
            <a:ext cx="2108400" cy="831300"/>
          </a:xfrm>
          <a:prstGeom prst="rect">
            <a:avLst/>
          </a:prstGeom>
          <a:solidFill>
            <a:srgbClr val="CCCCCC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MSE Score: 1.594e-06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Custom Normalization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ELU, no BN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2" name="Google Shape;152;p6"/>
          <p:cNvSpPr txBox="1"/>
          <p:nvPr/>
        </p:nvSpPr>
        <p:spPr>
          <a:xfrm>
            <a:off x="4924200" y="4226025"/>
            <a:ext cx="390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Comparison of original and recreated data. Orange is recreated, green is original.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