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  <p:sldId id="27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A8"/>
    <a:srgbClr val="548235"/>
    <a:srgbClr val="92D050"/>
    <a:srgbClr val="FF5969"/>
    <a:srgbClr val="5D7373"/>
    <a:srgbClr val="FEC630"/>
    <a:srgbClr val="52CBBE"/>
    <a:srgbClr val="52C9BD"/>
    <a:srgbClr val="CC3399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9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26.10.2025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52CBBE"/>
                </a:solidFill>
                <a:latin typeface="Tw Cen MT" panose="020B0602020104020603" pitchFamily="34" charset="0"/>
              </a:rPr>
              <a:t>Ecommerce Sales Dashboard Analysis</a:t>
            </a:r>
            <a:endParaRPr lang="en-US" sz="36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w Cen MT" panose="020B0602020104020603" pitchFamily="34" charset="0"/>
              </a:rPr>
              <a:t>Power BI Project</a:t>
            </a:r>
            <a:endParaRPr lang="en-US" sz="28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43200" cy="6858000"/>
            <a:chOff x="-9337032" y="-1"/>
            <a:chExt cx="99432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71909" y="3220384"/>
              <a:ext cx="21713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Profitability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BB6D162-C2D5-BCC6-032B-044A2479A9A0}"/>
              </a:ext>
            </a:extLst>
          </p:cNvPr>
          <p:cNvGrpSpPr/>
          <p:nvPr/>
        </p:nvGrpSpPr>
        <p:grpSpPr>
          <a:xfrm>
            <a:off x="-9936916" y="-5873"/>
            <a:ext cx="9927047" cy="6858000"/>
            <a:chOff x="-8663359" y="-5874"/>
            <a:chExt cx="9927047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2F9495-6129-77FC-823F-D9874494DB02}"/>
                </a:ext>
              </a:extLst>
            </p:cNvPr>
            <p:cNvSpPr/>
            <p:nvPr/>
          </p:nvSpPr>
          <p:spPr>
            <a:xfrm>
              <a:off x="-8663359" y="-5874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2D3C8A-B31F-411B-38F9-6826BE0C2458}"/>
                </a:ext>
              </a:extLst>
            </p:cNvPr>
            <p:cNvSpPr/>
            <p:nvPr/>
          </p:nvSpPr>
          <p:spPr>
            <a:xfrm>
              <a:off x="90859" y="2370385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F0DDCB-68DE-8404-048F-16EE5A0EC906}"/>
                </a:ext>
              </a:extLst>
            </p:cNvPr>
            <p:cNvSpPr txBox="1"/>
            <p:nvPr/>
          </p:nvSpPr>
          <p:spPr>
            <a:xfrm rot="16200000">
              <a:off x="-170732" y="3246413"/>
              <a:ext cx="2284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635320" cy="6858000"/>
            <a:chOff x="-290920" y="0"/>
            <a:chExt cx="12636808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040847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Overview</a:t>
              </a:r>
            </a:p>
            <a:p>
              <a:pPr algn="ctr"/>
              <a:endParaRPr lang="en-US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82383" cy="6858000"/>
            <a:chOff x="213096" y="0"/>
            <a:chExt cx="1148238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058773" y="3026006"/>
              <a:ext cx="219619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Dashboard 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20385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858569" y="3235104"/>
              <a:ext cx="227044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 Profitability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2390649" y="409573"/>
            <a:ext cx="7754101" cy="5151036"/>
            <a:chOff x="1636420" y="854861"/>
            <a:chExt cx="5628715" cy="328764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1636420" y="854861"/>
              <a:ext cx="2194375" cy="36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Objective</a:t>
              </a:r>
              <a:r>
                <a:rPr lang="en-IN" sz="2800" b="1" i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:</a:t>
              </a:r>
              <a:endParaRPr lang="en-US" sz="2800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DC9F996-36A0-4A1D-8C4B-F6DAF0FDA7C8}"/>
                </a:ext>
              </a:extLst>
            </p:cNvPr>
            <p:cNvSpPr txBox="1"/>
            <p:nvPr/>
          </p:nvSpPr>
          <p:spPr>
            <a:xfrm>
              <a:off x="2256606" y="2687746"/>
              <a:ext cx="2194375" cy="367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52C9BD"/>
                  </a:solidFill>
                  <a:latin typeface="Tw Cen MT" panose="020B0602020104020603" pitchFamily="34" charset="0"/>
                </a:rPr>
                <a:t>About the Dataset:</a:t>
              </a:r>
              <a:endParaRPr lang="en-US" sz="2800" b="1" dirty="0">
                <a:solidFill>
                  <a:srgbClr val="52C9BD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EDE56FF-3E69-4484-9673-AC7FA14D3D89}"/>
                </a:ext>
              </a:extLst>
            </p:cNvPr>
            <p:cNvSpPr txBox="1"/>
            <p:nvPr/>
          </p:nvSpPr>
          <p:spPr>
            <a:xfrm>
              <a:off x="2265705" y="2996345"/>
              <a:ext cx="4999430" cy="1146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Data includes order amounts, quantities sold, profit, product categories, payment modes, states, and more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Sourced from eCommerce transaction records over a one-year period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915286-0A70-9F93-860F-9B673EAB4298}"/>
              </a:ext>
            </a:extLst>
          </p:cNvPr>
          <p:cNvSpPr txBox="1"/>
          <p:nvPr/>
        </p:nvSpPr>
        <p:spPr>
          <a:xfrm>
            <a:off x="3257550" y="1066800"/>
            <a:ext cx="6600825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To analyze and visualize eCommerce sales data for business decision-making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To identify top-performing states, products, and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D7373"/>
                </a:solidFill>
                <a:latin typeface="Tw Cen MT" panose="020B0602020104020603" pitchFamily="34" charset="0"/>
              </a:rPr>
              <a:t>To evaluate sales, profit, and customer trends over time</a:t>
            </a:r>
          </a:p>
          <a:p>
            <a:endParaRPr lang="en-IN" sz="20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9E227-B776-4099-E122-D02826443EF8}"/>
              </a:ext>
            </a:extLst>
          </p:cNvPr>
          <p:cNvSpPr/>
          <p:nvPr/>
        </p:nvSpPr>
        <p:spPr>
          <a:xfrm>
            <a:off x="-9936916" y="-5873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DB57609-0FBE-A52A-B714-8BBC0A274219}"/>
              </a:ext>
            </a:extLst>
          </p:cNvPr>
          <p:cNvSpPr/>
          <p:nvPr/>
        </p:nvSpPr>
        <p:spPr>
          <a:xfrm>
            <a:off x="-1182698" y="2370386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9B2FA-FF21-5453-8465-A78A725405A8}"/>
              </a:ext>
            </a:extLst>
          </p:cNvPr>
          <p:cNvSpPr txBox="1"/>
          <p:nvPr/>
        </p:nvSpPr>
        <p:spPr>
          <a:xfrm rot="16200000">
            <a:off x="-1444289" y="3246414"/>
            <a:ext cx="2284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503547" cy="6858000"/>
            <a:chOff x="213096" y="0"/>
            <a:chExt cx="11503547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243547" y="3035720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Dashboard Overview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827906" y="3130739"/>
              <a:ext cx="21713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Profitability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96F4D39-1234-861D-F0C7-D4DB5D0A1EDA}"/>
              </a:ext>
            </a:extLst>
          </p:cNvPr>
          <p:cNvGrpSpPr/>
          <p:nvPr/>
        </p:nvGrpSpPr>
        <p:grpSpPr>
          <a:xfrm rot="16200000">
            <a:off x="4960301" y="2748836"/>
            <a:ext cx="1591582" cy="5968631"/>
            <a:chOff x="2586000" y="1339888"/>
            <a:chExt cx="1591582" cy="327466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87830BE-EEF7-4034-8ABE-3212DB467DB4}"/>
                </a:ext>
              </a:extLst>
            </p:cNvPr>
            <p:cNvGrpSpPr/>
            <p:nvPr/>
          </p:nvGrpSpPr>
          <p:grpSpPr>
            <a:xfrm>
              <a:off x="2586000" y="1339888"/>
              <a:ext cx="1591582" cy="1866900"/>
              <a:chOff x="1449357" y="2031134"/>
              <a:chExt cx="1591582" cy="1866900"/>
            </a:xfrm>
          </p:grpSpPr>
          <p:sp>
            <p:nvSpPr>
              <p:cNvPr id="105" name="Rectangle: Top Corners Rounded 104">
                <a:extLst>
                  <a:ext uri="{FF2B5EF4-FFF2-40B4-BE49-F238E27FC236}">
                    <a16:creationId xmlns:a16="http://schemas.microsoft.com/office/drawing/2014/main" id="{F1B87F23-BD02-4DB3-947D-2F61C5B87FEF}"/>
                  </a:ext>
                </a:extLst>
              </p:cNvPr>
              <p:cNvSpPr/>
              <p:nvPr/>
            </p:nvSpPr>
            <p:spPr>
              <a:xfrm>
                <a:off x="1449357" y="2031134"/>
                <a:ext cx="1591582" cy="1866900"/>
              </a:xfrm>
              <a:prstGeom prst="round2SameRect">
                <a:avLst>
                  <a:gd name="adj1" fmla="val 12063"/>
                  <a:gd name="adj2" fmla="val 0"/>
                </a:avLst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D8301A0-49D9-41A5-A227-2E35458E6401}"/>
                  </a:ext>
                </a:extLst>
              </p:cNvPr>
              <p:cNvSpPr txBox="1"/>
              <p:nvPr/>
            </p:nvSpPr>
            <p:spPr>
              <a:xfrm rot="5400000">
                <a:off x="1795040" y="2083203"/>
                <a:ext cx="99054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b="1" dirty="0">
                    <a:solidFill>
                      <a:schemeClr val="bg1"/>
                    </a:solidFill>
                    <a:latin typeface="Tw Cen MT" panose="020B0602020104020603" pitchFamily="34" charset="0"/>
                  </a:rPr>
                  <a:t>Dashboard Overview:</a:t>
                </a:r>
                <a:endPara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 rot="5400000">
              <a:off x="3100084" y="3784930"/>
              <a:ext cx="13514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b="1" dirty="0">
                <a:solidFill>
                  <a:srgbClr val="A6A6A6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CF8175-361D-E068-05DF-1FEFC3577BFC}"/>
              </a:ext>
            </a:extLst>
          </p:cNvPr>
          <p:cNvSpPr/>
          <p:nvPr/>
        </p:nvSpPr>
        <p:spPr>
          <a:xfrm>
            <a:off x="2771775" y="447675"/>
            <a:ext cx="7537334" cy="4250681"/>
          </a:xfrm>
          <a:prstGeom prst="roundRect">
            <a:avLst/>
          </a:prstGeom>
          <a:solidFill>
            <a:srgbClr val="FF5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97DE6-6186-5B34-799E-7EDF7CECF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99" y="678895"/>
            <a:ext cx="6585367" cy="3675669"/>
          </a:xfrm>
          <a:prstGeom prst="rect">
            <a:avLst/>
          </a:prstGeom>
          <a:effectLst>
            <a:glow rad="101600">
              <a:srgbClr val="CC3399">
                <a:alpha val="14902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EA0D5F-252B-AAC4-B4BA-42B929B95F77}"/>
              </a:ext>
            </a:extLst>
          </p:cNvPr>
          <p:cNvSpPr/>
          <p:nvPr/>
        </p:nvSpPr>
        <p:spPr>
          <a:xfrm flipH="1">
            <a:off x="3945018" y="4919980"/>
            <a:ext cx="7209099" cy="1608964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297 w 9630"/>
              <a:gd name="connsiteY0" fmla="*/ 0 h 10000"/>
              <a:gd name="connsiteX1" fmla="*/ 9630 w 9630"/>
              <a:gd name="connsiteY1" fmla="*/ 0 h 10000"/>
              <a:gd name="connsiteX2" fmla="*/ 7963 w 9630"/>
              <a:gd name="connsiteY2" fmla="*/ 5000 h 10000"/>
              <a:gd name="connsiteX3" fmla="*/ 9630 w 9630"/>
              <a:gd name="connsiteY3" fmla="*/ 10000 h 10000"/>
              <a:gd name="connsiteX4" fmla="*/ 1297 w 9630"/>
              <a:gd name="connsiteY4" fmla="*/ 10000 h 10000"/>
              <a:gd name="connsiteX5" fmla="*/ 0 w 9630"/>
              <a:gd name="connsiteY5" fmla="*/ 4940 h 10000"/>
              <a:gd name="connsiteX6" fmla="*/ 1297 w 9630"/>
              <a:gd name="connsiteY6" fmla="*/ 0 h 10000"/>
              <a:gd name="connsiteX0" fmla="*/ 1347 w 10000"/>
              <a:gd name="connsiteY0" fmla="*/ 0 h 10000"/>
              <a:gd name="connsiteX1" fmla="*/ 10000 w 10000"/>
              <a:gd name="connsiteY1" fmla="*/ 0 h 10000"/>
              <a:gd name="connsiteX2" fmla="*/ 8773 w 10000"/>
              <a:gd name="connsiteY2" fmla="*/ 4940 h 10000"/>
              <a:gd name="connsiteX3" fmla="*/ 10000 w 10000"/>
              <a:gd name="connsiteY3" fmla="*/ 10000 h 10000"/>
              <a:gd name="connsiteX4" fmla="*/ 1347 w 10000"/>
              <a:gd name="connsiteY4" fmla="*/ 10000 h 10000"/>
              <a:gd name="connsiteX5" fmla="*/ 0 w 10000"/>
              <a:gd name="connsiteY5" fmla="*/ 4940 h 10000"/>
              <a:gd name="connsiteX6" fmla="*/ 1347 w 10000"/>
              <a:gd name="connsiteY6" fmla="*/ 0 h 10000"/>
              <a:gd name="connsiteX0" fmla="*/ 1347 w 10040"/>
              <a:gd name="connsiteY0" fmla="*/ 60 h 10060"/>
              <a:gd name="connsiteX1" fmla="*/ 10040 w 10040"/>
              <a:gd name="connsiteY1" fmla="*/ 0 h 10060"/>
              <a:gd name="connsiteX2" fmla="*/ 8773 w 10040"/>
              <a:gd name="connsiteY2" fmla="*/ 5000 h 10060"/>
              <a:gd name="connsiteX3" fmla="*/ 10000 w 10040"/>
              <a:gd name="connsiteY3" fmla="*/ 10060 h 10060"/>
              <a:gd name="connsiteX4" fmla="*/ 1347 w 10040"/>
              <a:gd name="connsiteY4" fmla="*/ 10060 h 10060"/>
              <a:gd name="connsiteX5" fmla="*/ 0 w 10040"/>
              <a:gd name="connsiteY5" fmla="*/ 5000 h 10060"/>
              <a:gd name="connsiteX6" fmla="*/ 1347 w 10040"/>
              <a:gd name="connsiteY6" fmla="*/ 60 h 1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40" h="10060">
                <a:moveTo>
                  <a:pt x="1347" y="60"/>
                </a:moveTo>
                <a:lnTo>
                  <a:pt x="10040" y="0"/>
                </a:lnTo>
                <a:cubicBezTo>
                  <a:pt x="9084" y="0"/>
                  <a:pt x="8780" y="3323"/>
                  <a:pt x="8773" y="5000"/>
                </a:cubicBezTo>
                <a:cubicBezTo>
                  <a:pt x="8766" y="6677"/>
                  <a:pt x="9044" y="10060"/>
                  <a:pt x="10000" y="10060"/>
                </a:cubicBezTo>
                <a:lnTo>
                  <a:pt x="1347" y="10060"/>
                </a:lnTo>
                <a:cubicBezTo>
                  <a:pt x="390" y="10060"/>
                  <a:pt x="0" y="7761"/>
                  <a:pt x="0" y="5000"/>
                </a:cubicBezTo>
                <a:cubicBezTo>
                  <a:pt x="0" y="2239"/>
                  <a:pt x="390" y="60"/>
                  <a:pt x="1347" y="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FBECB-00CD-21D7-8F3E-5D5B2139CB5E}"/>
              </a:ext>
            </a:extLst>
          </p:cNvPr>
          <p:cNvSpPr txBox="1"/>
          <p:nvPr/>
        </p:nvSpPr>
        <p:spPr>
          <a:xfrm>
            <a:off x="4897954" y="5170464"/>
            <a:ext cx="57790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50" dirty="0">
                <a:solidFill>
                  <a:srgbClr val="5D7373"/>
                </a:solidFill>
                <a:latin typeface="Tw Cen MT" panose="020B0602020104020603" pitchFamily="34" charset="0"/>
              </a:rPr>
              <a:t>This Power BI dashboard provides a comprehensive and interactive visualization of sales, profit, and quantity metrics across different dimensions such as state, month, customer, product category, and payment method.</a:t>
            </a:r>
            <a:endParaRPr lang="en-IN" sz="165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19FC6A-9F91-267E-6EB1-6B23621BD4BA}"/>
              </a:ext>
            </a:extLst>
          </p:cNvPr>
          <p:cNvGrpSpPr/>
          <p:nvPr/>
        </p:nvGrpSpPr>
        <p:grpSpPr>
          <a:xfrm>
            <a:off x="-9967781" y="0"/>
            <a:ext cx="9927504" cy="6858000"/>
            <a:chOff x="-9337032" y="-1"/>
            <a:chExt cx="9927504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949F77-6F5E-C2F8-6479-AA507BAB88FB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63E6EF-A449-2A59-8024-16D6A74E6CFA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39328E-10FD-00A1-9F32-0C8181CA75E0}"/>
                </a:ext>
              </a:extLst>
            </p:cNvPr>
            <p:cNvSpPr txBox="1"/>
            <p:nvPr/>
          </p:nvSpPr>
          <p:spPr>
            <a:xfrm rot="16200000">
              <a:off x="-827906" y="3130739"/>
              <a:ext cx="21713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87232" cy="6858000"/>
            <a:chOff x="213096" y="0"/>
            <a:chExt cx="11487232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227232" y="3035722"/>
              <a:ext cx="1992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Dashboard 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21275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20390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Summary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44909" cy="6858000"/>
            <a:chOff x="-9337032" y="-1"/>
            <a:chExt cx="9944909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826542" y="3190093"/>
              <a:ext cx="2284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Profitability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7873D6-7DAA-AACC-BEED-3F544C6896E8}"/>
              </a:ext>
            </a:extLst>
          </p:cNvPr>
          <p:cNvGrpSpPr/>
          <p:nvPr/>
        </p:nvGrpSpPr>
        <p:grpSpPr>
          <a:xfrm>
            <a:off x="3589636" y="1852353"/>
            <a:ext cx="6607098" cy="3131932"/>
            <a:chOff x="2594536" y="1755914"/>
            <a:chExt cx="6607098" cy="3131932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277CEC9-24C9-4B1D-964A-A216786A7724}"/>
                </a:ext>
              </a:extLst>
            </p:cNvPr>
            <p:cNvCxnSpPr/>
            <p:nvPr/>
          </p:nvCxnSpPr>
          <p:spPr>
            <a:xfrm>
              <a:off x="3850016" y="3623253"/>
              <a:ext cx="196691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1840EDE-DF70-433F-86FE-A402BC5C2DDE}"/>
                </a:ext>
              </a:extLst>
            </p:cNvPr>
            <p:cNvGrpSpPr/>
            <p:nvPr/>
          </p:nvGrpSpPr>
          <p:grpSpPr>
            <a:xfrm>
              <a:off x="3638922" y="3517706"/>
              <a:ext cx="211094" cy="211094"/>
              <a:chOff x="1677812" y="4248152"/>
              <a:chExt cx="211094" cy="211094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3B84625-CD81-4477-AFEA-2D657FFA16C5}"/>
                  </a:ext>
                </a:extLst>
              </p:cNvPr>
              <p:cNvSpPr/>
              <p:nvPr/>
            </p:nvSpPr>
            <p:spPr>
              <a:xfrm>
                <a:off x="1677812" y="4248152"/>
                <a:ext cx="211094" cy="21109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0BB5737-FB23-4CC2-81BC-52D57E7FB8E9}"/>
                  </a:ext>
                </a:extLst>
              </p:cNvPr>
              <p:cNvSpPr/>
              <p:nvPr/>
            </p:nvSpPr>
            <p:spPr>
              <a:xfrm>
                <a:off x="1708100" y="4278440"/>
                <a:ext cx="150518" cy="150518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76B67BC-401F-4EA8-8CBE-EEB8DFAA45A7}"/>
                </a:ext>
              </a:extLst>
            </p:cNvPr>
            <p:cNvGrpSpPr/>
            <p:nvPr/>
          </p:nvGrpSpPr>
          <p:grpSpPr>
            <a:xfrm>
              <a:off x="5816929" y="3517706"/>
              <a:ext cx="211094" cy="211094"/>
              <a:chOff x="3855819" y="4248152"/>
              <a:chExt cx="211094" cy="211094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399A27A-C7E8-457C-9D90-A66A1BF1F76F}"/>
                  </a:ext>
                </a:extLst>
              </p:cNvPr>
              <p:cNvSpPr/>
              <p:nvPr/>
            </p:nvSpPr>
            <p:spPr>
              <a:xfrm>
                <a:off x="3855819" y="4248152"/>
                <a:ext cx="211094" cy="21109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C4008114-54A1-42C2-9000-1CC3AE1D8927}"/>
                  </a:ext>
                </a:extLst>
              </p:cNvPr>
              <p:cNvSpPr/>
              <p:nvPr/>
            </p:nvSpPr>
            <p:spPr>
              <a:xfrm>
                <a:off x="3886107" y="4278440"/>
                <a:ext cx="150518" cy="150518"/>
              </a:xfrm>
              <a:prstGeom prst="ellipse">
                <a:avLst/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2731379" y="4179960"/>
              <a:ext cx="20201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Total Quantity Sold</a:t>
              </a:r>
              <a:endParaRPr lang="en-US" sz="20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0B20FE2-BC47-4EB2-B7EA-CBE6F5B390D3}"/>
                </a:ext>
              </a:extLst>
            </p:cNvPr>
            <p:cNvSpPr txBox="1"/>
            <p:nvPr/>
          </p:nvSpPr>
          <p:spPr>
            <a:xfrm>
              <a:off x="2594536" y="3709155"/>
              <a:ext cx="2289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 5615</a:t>
              </a:r>
              <a:endParaRPr lang="en-US" sz="28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4783446" y="4142156"/>
              <a:ext cx="22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Total Profit</a:t>
              </a:r>
              <a:endParaRPr lang="en-US" sz="20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58D17C2-3595-44AD-9D77-27C29A8030BC}"/>
                </a:ext>
              </a:extLst>
            </p:cNvPr>
            <p:cNvSpPr txBox="1"/>
            <p:nvPr/>
          </p:nvSpPr>
          <p:spPr>
            <a:xfrm>
              <a:off x="4783446" y="3709155"/>
              <a:ext cx="2289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rgbClr val="52CBBE"/>
                  </a:solidFill>
                  <a:latin typeface="Tw Cen MT" panose="020B0602020104020603" pitchFamily="34" charset="0"/>
                </a:rPr>
                <a:t>37K</a:t>
              </a:r>
              <a:endParaRPr lang="en-US" sz="2800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11450F4-A7BD-494E-BD71-C6C5EB8D03D1}"/>
                </a:ext>
              </a:extLst>
            </p:cNvPr>
            <p:cNvGrpSpPr/>
            <p:nvPr/>
          </p:nvGrpSpPr>
          <p:grpSpPr>
            <a:xfrm>
              <a:off x="3101220" y="1755914"/>
              <a:ext cx="1275682" cy="1275682"/>
              <a:chOff x="3063120" y="1755914"/>
              <a:chExt cx="1275682" cy="1275682"/>
            </a:xfrm>
          </p:grpSpPr>
          <p:sp>
            <p:nvSpPr>
              <p:cNvPr id="120" name="Teardrop 119">
                <a:extLst>
                  <a:ext uri="{FF2B5EF4-FFF2-40B4-BE49-F238E27FC236}">
                    <a16:creationId xmlns:a16="http://schemas.microsoft.com/office/drawing/2014/main" id="{5E489B47-B2BB-4EFB-8EC4-21C10615E463}"/>
                  </a:ext>
                </a:extLst>
              </p:cNvPr>
              <p:cNvSpPr/>
              <p:nvPr/>
            </p:nvSpPr>
            <p:spPr>
              <a:xfrm rot="8100000">
                <a:off x="3063120" y="1755914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62B435C-D1B2-4C1C-B995-8D888E87C5D7}"/>
                  </a:ext>
                </a:extLst>
              </p:cNvPr>
              <p:cNvSpPr/>
              <p:nvPr/>
            </p:nvSpPr>
            <p:spPr>
              <a:xfrm>
                <a:off x="3257469" y="1948912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262C0D94-FE17-421D-AA32-BD4AFE13E6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6696" y="2066644"/>
                <a:ext cx="627392" cy="627390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91C1607-C8B7-4B99-9DC5-3321A9E92D49}"/>
                </a:ext>
              </a:extLst>
            </p:cNvPr>
            <p:cNvGrpSpPr/>
            <p:nvPr/>
          </p:nvGrpSpPr>
          <p:grpSpPr>
            <a:xfrm>
              <a:off x="5280540" y="1755914"/>
              <a:ext cx="1275682" cy="1275682"/>
              <a:chOff x="5242440" y="1755914"/>
              <a:chExt cx="1275682" cy="1275682"/>
            </a:xfrm>
          </p:grpSpPr>
          <p:sp>
            <p:nvSpPr>
              <p:cNvPr id="124" name="Teardrop 123">
                <a:extLst>
                  <a:ext uri="{FF2B5EF4-FFF2-40B4-BE49-F238E27FC236}">
                    <a16:creationId xmlns:a16="http://schemas.microsoft.com/office/drawing/2014/main" id="{A44D7BEA-70F0-4773-A72C-A5B9951D3536}"/>
                  </a:ext>
                </a:extLst>
              </p:cNvPr>
              <p:cNvSpPr/>
              <p:nvPr/>
            </p:nvSpPr>
            <p:spPr>
              <a:xfrm rot="8100000">
                <a:off x="5242440" y="1755914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52CB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1431DABB-47B8-4640-BD39-9CC7E2CDA115}"/>
                  </a:ext>
                </a:extLst>
              </p:cNvPr>
              <p:cNvSpPr/>
              <p:nvPr/>
            </p:nvSpPr>
            <p:spPr>
              <a:xfrm>
                <a:off x="5436789" y="1948912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B5EEDA48-5891-495E-A9A5-8AEE839470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65681" y="2061164"/>
                <a:ext cx="659146" cy="659144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E6680-C9AF-4F14-6DDB-765A548EABFB}"/>
                </a:ext>
              </a:extLst>
            </p:cNvPr>
            <p:cNvGrpSpPr/>
            <p:nvPr/>
          </p:nvGrpSpPr>
          <p:grpSpPr>
            <a:xfrm>
              <a:off x="5997735" y="1755914"/>
              <a:ext cx="3203899" cy="3131932"/>
              <a:chOff x="5997735" y="1755914"/>
              <a:chExt cx="3203899" cy="3131932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D5DAD85F-381F-4EA0-9781-3C23F8D9AC73}"/>
                  </a:ext>
                </a:extLst>
              </p:cNvPr>
              <p:cNvCxnSpPr/>
              <p:nvPr/>
            </p:nvCxnSpPr>
            <p:spPr>
              <a:xfrm>
                <a:off x="5997735" y="3623253"/>
                <a:ext cx="1966913" cy="0"/>
              </a:xfrm>
              <a:prstGeom prst="line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90AD362-84BB-49C7-8C91-CDB895729924}"/>
                  </a:ext>
                </a:extLst>
              </p:cNvPr>
              <p:cNvGrpSpPr/>
              <p:nvPr/>
            </p:nvGrpSpPr>
            <p:grpSpPr>
              <a:xfrm>
                <a:off x="7934360" y="3517706"/>
                <a:ext cx="211094" cy="211094"/>
                <a:chOff x="5973250" y="4248152"/>
                <a:chExt cx="211094" cy="211094"/>
              </a:xfrm>
            </p:grpSpPr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A32FB427-F316-4459-B06D-2A2B27FC7053}"/>
                    </a:ext>
                  </a:extLst>
                </p:cNvPr>
                <p:cNvSpPr/>
                <p:nvPr/>
              </p:nvSpPr>
              <p:spPr>
                <a:xfrm>
                  <a:off x="5973250" y="4248152"/>
                  <a:ext cx="211094" cy="211094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C35EF795-8B2D-4CD0-87FF-5756B089D921}"/>
                    </a:ext>
                  </a:extLst>
                </p:cNvPr>
                <p:cNvSpPr/>
                <p:nvPr/>
              </p:nvSpPr>
              <p:spPr>
                <a:xfrm>
                  <a:off x="6003538" y="4278440"/>
                  <a:ext cx="150518" cy="150518"/>
                </a:xfrm>
                <a:prstGeom prst="ellipse">
                  <a:avLst/>
                </a:prstGeom>
                <a:solidFill>
                  <a:srgbClr val="FEC6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72131EC-94E6-4982-85F7-903D6FA72171}"/>
                  </a:ext>
                </a:extLst>
              </p:cNvPr>
              <p:cNvSpPr txBox="1"/>
              <p:nvPr/>
            </p:nvSpPr>
            <p:spPr>
              <a:xfrm>
                <a:off x="7024625" y="4179960"/>
                <a:ext cx="20691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5D7373"/>
                    </a:solidFill>
                    <a:latin typeface="Tw Cen MT" panose="020B0602020104020603" pitchFamily="34" charset="0"/>
                  </a:rPr>
                  <a:t>Average Order Value (AOV)</a:t>
                </a:r>
                <a:endParaRPr lang="en-US" sz="2000" b="1" dirty="0">
                  <a:solidFill>
                    <a:srgbClr val="5D7373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8562F22-E78F-4DD5-9BBD-EEAB69C0B365}"/>
                  </a:ext>
                </a:extLst>
              </p:cNvPr>
              <p:cNvSpPr txBox="1"/>
              <p:nvPr/>
            </p:nvSpPr>
            <p:spPr>
              <a:xfrm>
                <a:off x="6912585" y="3709155"/>
                <a:ext cx="2289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800" b="1" dirty="0">
                    <a:solidFill>
                      <a:srgbClr val="FEC630"/>
                    </a:solidFill>
                    <a:latin typeface="Tw Cen MT" panose="020B0602020104020603" pitchFamily="34" charset="0"/>
                  </a:rPr>
                  <a:t>121K</a:t>
                </a:r>
                <a:endParaRPr lang="en-US" sz="2800" b="1" dirty="0">
                  <a:solidFill>
                    <a:srgbClr val="FEC630"/>
                  </a:solidFill>
                  <a:latin typeface="Tw Cen MT" panose="020B0602020104020603" pitchFamily="34" charset="0"/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A807BE1-996E-4364-AC05-CAC8C826377C}"/>
                  </a:ext>
                </a:extLst>
              </p:cNvPr>
              <p:cNvGrpSpPr/>
              <p:nvPr/>
            </p:nvGrpSpPr>
            <p:grpSpPr>
              <a:xfrm>
                <a:off x="7391281" y="1755914"/>
                <a:ext cx="1275682" cy="1275682"/>
                <a:chOff x="7353181" y="1755914"/>
                <a:chExt cx="1275682" cy="1275682"/>
              </a:xfrm>
            </p:grpSpPr>
            <p:sp>
              <p:nvSpPr>
                <p:cNvPr id="128" name="Teardrop 127">
                  <a:extLst>
                    <a:ext uri="{FF2B5EF4-FFF2-40B4-BE49-F238E27FC236}">
                      <a16:creationId xmlns:a16="http://schemas.microsoft.com/office/drawing/2014/main" id="{76257F1B-992C-4717-A6A2-EDE25A4F31C3}"/>
                    </a:ext>
                  </a:extLst>
                </p:cNvPr>
                <p:cNvSpPr/>
                <p:nvPr/>
              </p:nvSpPr>
              <p:spPr>
                <a:xfrm rot="8100000">
                  <a:off x="7353181" y="1755914"/>
                  <a:ext cx="1275682" cy="1275682"/>
                </a:xfrm>
                <a:prstGeom prst="teardrop">
                  <a:avLst>
                    <a:gd name="adj" fmla="val 109962"/>
                  </a:avLst>
                </a:prstGeom>
                <a:solidFill>
                  <a:srgbClr val="FEC63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CBB174F9-BA66-486F-BC62-F2720CED100C}"/>
                    </a:ext>
                  </a:extLst>
                </p:cNvPr>
                <p:cNvSpPr/>
                <p:nvPr/>
              </p:nvSpPr>
              <p:spPr>
                <a:xfrm>
                  <a:off x="7547530" y="1948912"/>
                  <a:ext cx="889686" cy="88968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58BE45EE-A44E-41D8-8C13-099C1F70EF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48666" y="2048456"/>
                  <a:ext cx="684562" cy="68456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05F450F-140D-0E2D-DEA0-8CEBC7D235D1}"/>
              </a:ext>
            </a:extLst>
          </p:cNvPr>
          <p:cNvGrpSpPr/>
          <p:nvPr/>
        </p:nvGrpSpPr>
        <p:grpSpPr>
          <a:xfrm>
            <a:off x="1411543" y="1869215"/>
            <a:ext cx="2289049" cy="3106639"/>
            <a:chOff x="1242360" y="1831173"/>
            <a:chExt cx="2289049" cy="31066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615A8B0-3C47-657D-B255-86E84C45DB4B}"/>
                </a:ext>
              </a:extLst>
            </p:cNvPr>
            <p:cNvGrpSpPr/>
            <p:nvPr/>
          </p:nvGrpSpPr>
          <p:grpSpPr>
            <a:xfrm>
              <a:off x="2286746" y="3592965"/>
              <a:ext cx="211094" cy="211094"/>
              <a:chOff x="1677812" y="4248152"/>
              <a:chExt cx="211094" cy="21109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E592911-863F-F30A-BB58-F004FF4BD19F}"/>
                  </a:ext>
                </a:extLst>
              </p:cNvPr>
              <p:cNvSpPr/>
              <p:nvPr/>
            </p:nvSpPr>
            <p:spPr>
              <a:xfrm>
                <a:off x="1677812" y="4248152"/>
                <a:ext cx="211094" cy="21109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2A774A-8DEA-3087-E549-95FD4C353298}"/>
                  </a:ext>
                </a:extLst>
              </p:cNvPr>
              <p:cNvSpPr/>
              <p:nvPr/>
            </p:nvSpPr>
            <p:spPr>
              <a:xfrm>
                <a:off x="1708100" y="4278440"/>
                <a:ext cx="150518" cy="150518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91D887-7DB2-2153-D2BB-4667CE77FE57}"/>
                </a:ext>
              </a:extLst>
            </p:cNvPr>
            <p:cNvSpPr txBox="1"/>
            <p:nvPr/>
          </p:nvSpPr>
          <p:spPr>
            <a:xfrm>
              <a:off x="1730942" y="4229926"/>
              <a:ext cx="1361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Total Sales Amount</a:t>
              </a:r>
              <a:endParaRPr lang="en-US" sz="2000" b="1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D3658F-A147-E77D-D00F-89661766BA8D}"/>
                </a:ext>
              </a:extLst>
            </p:cNvPr>
            <p:cNvSpPr txBox="1"/>
            <p:nvPr/>
          </p:nvSpPr>
          <p:spPr>
            <a:xfrm>
              <a:off x="1242360" y="3784414"/>
              <a:ext cx="22890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>
                  <a:solidFill>
                    <a:srgbClr val="92D050"/>
                  </a:solidFill>
                  <a:latin typeface="Tw Cen MT" panose="020B0602020104020603" pitchFamily="34" charset="0"/>
                </a:rPr>
                <a:t>438K</a:t>
              </a:r>
              <a:endParaRPr lang="en-US" sz="2800" b="1" dirty="0">
                <a:solidFill>
                  <a:srgbClr val="92D050"/>
                </a:solidFill>
                <a:latin typeface="Tw Cen MT" panose="020B0602020104020603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47C7E57-C8DF-9D9A-4AA7-988F5C3CF090}"/>
                </a:ext>
              </a:extLst>
            </p:cNvPr>
            <p:cNvGrpSpPr/>
            <p:nvPr/>
          </p:nvGrpSpPr>
          <p:grpSpPr>
            <a:xfrm>
              <a:off x="1749044" y="1831173"/>
              <a:ext cx="1275682" cy="1275682"/>
              <a:chOff x="3063120" y="1755914"/>
              <a:chExt cx="1275682" cy="1275682"/>
            </a:xfrm>
          </p:grpSpPr>
          <p:sp>
            <p:nvSpPr>
              <p:cNvPr id="13" name="Teardrop 12">
                <a:extLst>
                  <a:ext uri="{FF2B5EF4-FFF2-40B4-BE49-F238E27FC236}">
                    <a16:creationId xmlns:a16="http://schemas.microsoft.com/office/drawing/2014/main" id="{D02A2415-4F35-0203-A830-59284ACAD9E5}"/>
                  </a:ext>
                </a:extLst>
              </p:cNvPr>
              <p:cNvSpPr/>
              <p:nvPr/>
            </p:nvSpPr>
            <p:spPr>
              <a:xfrm rot="8100000">
                <a:off x="3063120" y="1755914"/>
                <a:ext cx="1275682" cy="1275682"/>
              </a:xfrm>
              <a:prstGeom prst="teardrop">
                <a:avLst>
                  <a:gd name="adj" fmla="val 109962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267F1DA-33F3-0B3C-4718-DEBF9A4E61C9}"/>
                  </a:ext>
                </a:extLst>
              </p:cNvPr>
              <p:cNvSpPr/>
              <p:nvPr/>
            </p:nvSpPr>
            <p:spPr>
              <a:xfrm>
                <a:off x="3257469" y="1948912"/>
                <a:ext cx="889686" cy="8896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638DDCF-6E8F-9915-C897-3146C1C881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86696" y="2066644"/>
                <a:ext cx="627392" cy="627390"/>
              </a:xfrm>
              <a:prstGeom prst="rect">
                <a:avLst/>
              </a:prstGeom>
            </p:spPr>
          </p:pic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D5EE58-5FDA-9609-88FD-DA5B7669062F}"/>
              </a:ext>
            </a:extLst>
          </p:cNvPr>
          <p:cNvCxnSpPr/>
          <p:nvPr/>
        </p:nvCxnSpPr>
        <p:spPr>
          <a:xfrm>
            <a:off x="2667109" y="3719692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979D58-FB18-9713-A130-6EFA36F33406}"/>
              </a:ext>
            </a:extLst>
          </p:cNvPr>
          <p:cNvSpPr txBox="1"/>
          <p:nvPr/>
        </p:nvSpPr>
        <p:spPr>
          <a:xfrm>
            <a:off x="2241803" y="5286375"/>
            <a:ext cx="768446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5D7373"/>
                </a:solidFill>
                <a:latin typeface="Tw Cen MT" panose="020B0602020104020603" pitchFamily="34" charset="0"/>
              </a:rPr>
              <a:t>These metrics show overall business performance and transaction averages.</a:t>
            </a:r>
            <a:endParaRPr lang="en-IN" sz="2400" b="1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DB5860-C23E-108D-678B-9C37BCC24EAE}"/>
              </a:ext>
            </a:extLst>
          </p:cNvPr>
          <p:cNvSpPr txBox="1"/>
          <p:nvPr/>
        </p:nvSpPr>
        <p:spPr>
          <a:xfrm>
            <a:off x="2112576" y="428625"/>
            <a:ext cx="340089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EC630"/>
                </a:solidFill>
                <a:latin typeface="Tw Cen MT" panose="020B0602020104020603" pitchFamily="34" charset="0"/>
              </a:rPr>
              <a:t>Key Metrics: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4C1D5A-346F-808B-63C5-C955153E1FEC}"/>
              </a:ext>
            </a:extLst>
          </p:cNvPr>
          <p:cNvSpPr/>
          <p:nvPr/>
        </p:nvSpPr>
        <p:spPr>
          <a:xfrm>
            <a:off x="-9936916" y="-5873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9DBE1D-E244-1BD2-AA09-2E0D2E98F373}"/>
              </a:ext>
            </a:extLst>
          </p:cNvPr>
          <p:cNvSpPr/>
          <p:nvPr/>
        </p:nvSpPr>
        <p:spPr>
          <a:xfrm>
            <a:off x="-1182698" y="2370386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2530B8-F7B4-0B2B-6BF9-A2EBAA720DC8}"/>
              </a:ext>
            </a:extLst>
          </p:cNvPr>
          <p:cNvSpPr txBox="1"/>
          <p:nvPr/>
        </p:nvSpPr>
        <p:spPr>
          <a:xfrm rot="16200000">
            <a:off x="-1444289" y="3246414"/>
            <a:ext cx="2284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46847" cy="6858000"/>
            <a:chOff x="213096" y="0"/>
            <a:chExt cx="11546847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177532" y="2979287"/>
              <a:ext cx="208760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 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271683" y="-4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1" y="0"/>
            <a:ext cx="9693350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3986"/>
              <a:ext cx="1992086" cy="577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43066" cy="6858000"/>
            <a:chOff x="-9337032" y="-1"/>
            <a:chExt cx="9943066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72043" y="3183619"/>
              <a:ext cx="21713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Profitability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1574427" y="4112242"/>
            <a:ext cx="3322216" cy="1384995"/>
            <a:chOff x="785032" y="4392080"/>
            <a:chExt cx="3322216" cy="138499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785032" y="4392080"/>
              <a:ext cx="3322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Monthly Profit Analysis:</a:t>
              </a:r>
              <a:endParaRPr lang="en-US" sz="2400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869526" y="4853745"/>
              <a:ext cx="3048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Profits show peaks in January and December, with noticeable dips in some mid-year months.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11958A5-3E6C-A771-21A7-055625A6D14E}"/>
              </a:ext>
            </a:extLst>
          </p:cNvPr>
          <p:cNvSpPr txBox="1"/>
          <p:nvPr/>
        </p:nvSpPr>
        <p:spPr>
          <a:xfrm>
            <a:off x="1419225" y="228600"/>
            <a:ext cx="45053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5D7373"/>
                </a:solidFill>
                <a:latin typeface="Tw Cen MT" panose="020B0602020104020603" pitchFamily="34" charset="0"/>
              </a:rPr>
              <a:t>Regional &amp; Monthly Insights: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7C448D-83D4-0D63-8BF0-E7B53A8C8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39" y="1189431"/>
            <a:ext cx="3795105" cy="275736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E9C93D-C969-A619-F133-0A9090507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276" y="1120433"/>
            <a:ext cx="3728074" cy="28263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5BEADA1-8550-349F-49F3-7E28CB03CE4C}"/>
              </a:ext>
            </a:extLst>
          </p:cNvPr>
          <p:cNvGrpSpPr/>
          <p:nvPr/>
        </p:nvGrpSpPr>
        <p:grpSpPr>
          <a:xfrm>
            <a:off x="5567755" y="4180675"/>
            <a:ext cx="3229520" cy="1316562"/>
            <a:chOff x="2322343" y="5299002"/>
            <a:chExt cx="3229520" cy="13165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038297-BF15-733F-440D-C6C35584586C}"/>
                </a:ext>
              </a:extLst>
            </p:cNvPr>
            <p:cNvSpPr txBox="1"/>
            <p:nvPr/>
          </p:nvSpPr>
          <p:spPr>
            <a:xfrm>
              <a:off x="2322343" y="5299002"/>
              <a:ext cx="32295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Regional Sales Insight:</a:t>
              </a:r>
              <a:endParaRPr lang="en-US" sz="2400" b="1" dirty="0">
                <a:solidFill>
                  <a:srgbClr val="00A0A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CCD09B-8223-92D8-3C6E-22A46B933D03}"/>
                </a:ext>
              </a:extLst>
            </p:cNvPr>
            <p:cNvSpPr txBox="1"/>
            <p:nvPr/>
          </p:nvSpPr>
          <p:spPr>
            <a:xfrm>
              <a:off x="2458563" y="5692234"/>
              <a:ext cx="30481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Maharashtra and Madhya Pradesh are the top states for sales by amount.</a:t>
              </a: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E3C0952-937C-E0BC-BB1A-4DE89B6E7FB1}"/>
              </a:ext>
            </a:extLst>
          </p:cNvPr>
          <p:cNvSpPr/>
          <p:nvPr/>
        </p:nvSpPr>
        <p:spPr>
          <a:xfrm>
            <a:off x="-9936916" y="-5873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50041F5-DEBF-31D7-795A-7BE09501EA27}"/>
              </a:ext>
            </a:extLst>
          </p:cNvPr>
          <p:cNvSpPr/>
          <p:nvPr/>
        </p:nvSpPr>
        <p:spPr>
          <a:xfrm>
            <a:off x="-1182698" y="2370386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F0E43-3777-AC87-65B1-B0A1A35CAABC}"/>
              </a:ext>
            </a:extLst>
          </p:cNvPr>
          <p:cNvSpPr txBox="1"/>
          <p:nvPr/>
        </p:nvSpPr>
        <p:spPr>
          <a:xfrm rot="16200000">
            <a:off x="-1444289" y="3246414"/>
            <a:ext cx="2284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7931" cy="6858000"/>
            <a:chOff x="213096" y="0"/>
            <a:chExt cx="1151793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108608" y="2974164"/>
              <a:ext cx="216762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Dashboard 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Summary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37559" cy="6858000"/>
            <a:chOff x="-9337032" y="-1"/>
            <a:chExt cx="9937559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12793" y="3183261"/>
              <a:ext cx="22418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Profitability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633A13-81DC-47CE-790D-3C6A44DD855D}"/>
              </a:ext>
            </a:extLst>
          </p:cNvPr>
          <p:cNvSpPr txBox="1"/>
          <p:nvPr/>
        </p:nvSpPr>
        <p:spPr>
          <a:xfrm>
            <a:off x="857250" y="209550"/>
            <a:ext cx="47815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92D050"/>
                </a:solidFill>
                <a:latin typeface="Tw Cen MT" panose="020B0602020104020603" pitchFamily="34" charset="0"/>
              </a:rPr>
              <a:t>Category &amp; Payment Insights: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552AB-B236-675F-DB28-9DC1CB45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28" y="942320"/>
            <a:ext cx="3488504" cy="257240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5BAF91-78E5-3555-AC93-D0455F369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533" y="942320"/>
            <a:ext cx="3252342" cy="2599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73A01-31B9-3324-C6C8-724CDB3780DF}"/>
              </a:ext>
            </a:extLst>
          </p:cNvPr>
          <p:cNvSpPr txBox="1"/>
          <p:nvPr/>
        </p:nvSpPr>
        <p:spPr>
          <a:xfrm>
            <a:off x="978632" y="3778071"/>
            <a:ext cx="367762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92D050"/>
                </a:solidFill>
                <a:latin typeface="Tw Cen MT" panose="020B0602020104020603" pitchFamily="34" charset="0"/>
              </a:rPr>
              <a:t>Product Category Insights: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433CB-97D2-C7ED-4D05-DBFB779ADB5D}"/>
              </a:ext>
            </a:extLst>
          </p:cNvPr>
          <p:cNvSpPr txBox="1"/>
          <p:nvPr/>
        </p:nvSpPr>
        <p:spPr>
          <a:xfrm>
            <a:off x="1032628" y="4239736"/>
            <a:ext cx="3474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Clothing leads with 63% of quantities sold, followed by Electronics at 21%.</a:t>
            </a:r>
          </a:p>
          <a:p>
            <a:endParaRPr lang="en-IN" dirty="0">
              <a:solidFill>
                <a:schemeClr val="bg1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75381-648D-E62A-E6C8-C4C5875BC044}"/>
              </a:ext>
            </a:extLst>
          </p:cNvPr>
          <p:cNvSpPr txBox="1"/>
          <p:nvPr/>
        </p:nvSpPr>
        <p:spPr>
          <a:xfrm>
            <a:off x="4856211" y="3778071"/>
            <a:ext cx="367762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A0A8"/>
                </a:solidFill>
                <a:latin typeface="Tw Cen MT" panose="020B0602020104020603" pitchFamily="34" charset="0"/>
              </a:rPr>
              <a:t>Payment Method Trends: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2645BA-5BFA-EF36-8F05-3FF540C01B5D}"/>
              </a:ext>
            </a:extLst>
          </p:cNvPr>
          <p:cNvSpPr txBox="1"/>
          <p:nvPr/>
        </p:nvSpPr>
        <p:spPr>
          <a:xfrm>
            <a:off x="4943457" y="4239735"/>
            <a:ext cx="3474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rPr>
              <a:t>Cash on Delivery (COD) is the most preferred payment mode at 44%, followed by UPI (21%).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D76B91-D042-E782-F50B-4327366D79EF}"/>
              </a:ext>
            </a:extLst>
          </p:cNvPr>
          <p:cNvSpPr/>
          <p:nvPr/>
        </p:nvSpPr>
        <p:spPr>
          <a:xfrm>
            <a:off x="-9936916" y="-5873"/>
            <a:ext cx="992350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8F6ED8-7554-D443-7117-42B6AF4F2FE8}"/>
              </a:ext>
            </a:extLst>
          </p:cNvPr>
          <p:cNvSpPr/>
          <p:nvPr/>
        </p:nvSpPr>
        <p:spPr>
          <a:xfrm>
            <a:off x="-1182698" y="2370386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508F41-DA06-3988-3D0A-3E833A479BFD}"/>
              </a:ext>
            </a:extLst>
          </p:cNvPr>
          <p:cNvSpPr txBox="1"/>
          <p:nvPr/>
        </p:nvSpPr>
        <p:spPr>
          <a:xfrm rot="16200000">
            <a:off x="-1444289" y="3246414"/>
            <a:ext cx="2284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67405" cy="6858000"/>
            <a:chOff x="213096" y="0"/>
            <a:chExt cx="11467405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103960" y="2974163"/>
              <a:ext cx="207586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Dashboard 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Summary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884114" y="3263500"/>
              <a:ext cx="23609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 Profitability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8FADE7-5D32-410A-A514-EBA4D18E520D}"/>
              </a:ext>
            </a:extLst>
          </p:cNvPr>
          <p:cNvGrpSpPr/>
          <p:nvPr/>
        </p:nvGrpSpPr>
        <p:grpSpPr>
          <a:xfrm>
            <a:off x="522514" y="3966907"/>
            <a:ext cx="7310938" cy="2190462"/>
            <a:chOff x="979714" y="4445001"/>
            <a:chExt cx="7310938" cy="21904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855102-5892-4791-81C6-1D3099286A62}"/>
                </a:ext>
              </a:extLst>
            </p:cNvPr>
            <p:cNvSpPr txBox="1"/>
            <p:nvPr/>
          </p:nvSpPr>
          <p:spPr>
            <a:xfrm>
              <a:off x="979714" y="4445001"/>
              <a:ext cx="73109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Profitability by Sub-Category: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001AFB-5833-4302-85EB-700F4F764C00}"/>
                </a:ext>
              </a:extLst>
            </p:cNvPr>
            <p:cNvSpPr txBox="1"/>
            <p:nvPr/>
          </p:nvSpPr>
          <p:spPr>
            <a:xfrm>
              <a:off x="979714" y="5127358"/>
              <a:ext cx="6428792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Printers and Bookcases generate the highest profit among sub-categories.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Saree, Accessories, and Tables  etc. follow as other significant contributors.</a:t>
              </a:r>
            </a:p>
            <a:p>
              <a:pPr algn="ctr"/>
              <a:endPara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E5B1AC-4003-AD39-8B86-0882C8F4F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85" y="314038"/>
            <a:ext cx="5333511" cy="34640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D68BC3B-30D0-9A0C-10CA-363771A4ACDA}"/>
              </a:ext>
            </a:extLst>
          </p:cNvPr>
          <p:cNvGrpSpPr/>
          <p:nvPr/>
        </p:nvGrpSpPr>
        <p:grpSpPr>
          <a:xfrm>
            <a:off x="-11008725" y="-4"/>
            <a:ext cx="11331017" cy="6858000"/>
            <a:chOff x="-2420801" y="0"/>
            <a:chExt cx="11331017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6E850A-5310-C577-E02A-954CB6F2412B}"/>
                </a:ext>
              </a:extLst>
            </p:cNvPr>
            <p:cNvSpPr/>
            <p:nvPr/>
          </p:nvSpPr>
          <p:spPr>
            <a:xfrm>
              <a:off x="-2420801" y="0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61DA9E4-5420-2BD7-F8B0-E5CABA7B2B06}"/>
                </a:ext>
              </a:extLst>
            </p:cNvPr>
            <p:cNvSpPr/>
            <p:nvPr/>
          </p:nvSpPr>
          <p:spPr>
            <a:xfrm>
              <a:off x="7741614" y="232903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  <a:highlight>
                  <a:srgbClr val="008000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189DD9-4FFD-6098-8AD8-5985A7530503}"/>
                </a:ext>
              </a:extLst>
            </p:cNvPr>
            <p:cNvSpPr txBox="1"/>
            <p:nvPr/>
          </p:nvSpPr>
          <p:spPr>
            <a:xfrm>
              <a:off x="-1786364" y="314038"/>
              <a:ext cx="64287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rgbClr val="548235"/>
                  </a:solidFill>
                  <a:latin typeface="Tw Cen MT" panose="020B0602020104020603" pitchFamily="34" charset="0"/>
                </a:rPr>
                <a:t>Conclusions &amp; Recommendations: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9A7391-913B-CEF5-B770-D976E7D8171D}"/>
                </a:ext>
              </a:extLst>
            </p:cNvPr>
            <p:cNvSpPr txBox="1"/>
            <p:nvPr/>
          </p:nvSpPr>
          <p:spPr>
            <a:xfrm>
              <a:off x="-1660849" y="1026367"/>
              <a:ext cx="6652727" cy="16927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48235"/>
                  </a:solidFill>
                  <a:latin typeface="Tw Cen MT" panose="020B0602020104020603" pitchFamily="34" charset="0"/>
                </a:rPr>
                <a:t>Conclusions: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Sales and profits are concentrated in a few key states and sub-categories.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Seasonal peaks observed in January and December.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COD remains the preferred mode of payment.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63C7C1-B53E-DBC0-6B49-873CCECCADD5}"/>
                </a:ext>
              </a:extLst>
            </p:cNvPr>
            <p:cNvSpPr txBox="1"/>
            <p:nvPr/>
          </p:nvSpPr>
          <p:spPr>
            <a:xfrm>
              <a:off x="-1539551" y="3247471"/>
              <a:ext cx="7193902" cy="16927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Recommendations: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Focus marketing efforts on top-performing states and sub-categories.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Prepare inventory for year-end sales boosts.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Encourage digital payment adoption to streamline transactions.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843BC2-E0CA-8F26-6C52-359F7A9A6A81}"/>
                </a:ext>
              </a:extLst>
            </p:cNvPr>
            <p:cNvSpPr txBox="1"/>
            <p:nvPr/>
          </p:nvSpPr>
          <p:spPr>
            <a:xfrm rot="16200000">
              <a:off x="7436245" y="3136610"/>
              <a:ext cx="2360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CA3C-B9BD-CD06-ABE4-5D90E2733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D094C37A-8A80-FBF4-7D10-058446B3629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8CE007E-98A3-66F0-BA3C-E46C050E83B7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37361E6-9440-2ED1-337A-86D976B68110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F2E1E7-78E8-515B-A8DE-033B47ACBF15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Overview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68FF50C-058D-D95F-4451-1ADA07550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FF5EEB2-E1F2-F143-B9A6-0E5CDCEE137D}"/>
              </a:ext>
            </a:extLst>
          </p:cNvPr>
          <p:cNvGrpSpPr/>
          <p:nvPr/>
        </p:nvGrpSpPr>
        <p:grpSpPr>
          <a:xfrm>
            <a:off x="226788" y="-2"/>
            <a:ext cx="11467405" cy="6858000"/>
            <a:chOff x="213096" y="0"/>
            <a:chExt cx="11467405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73FF1C1-7A48-8CC9-1E11-0D671174B738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0EA777A-0710-D93E-DB62-6367D1C8C8D2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EF9F62C-85F2-D3FD-96E2-201177881C10}"/>
                </a:ext>
              </a:extLst>
            </p:cNvPr>
            <p:cNvSpPr txBox="1"/>
            <p:nvPr/>
          </p:nvSpPr>
          <p:spPr>
            <a:xfrm rot="16200000">
              <a:off x="10103960" y="2974163"/>
              <a:ext cx="207586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Dashboard Overview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BEB7E9C-D4B4-30BD-B22F-0D2564BAA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F7BA20-DC5E-FCE9-5A98-65257F579C8F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7AFEF54-5E97-FD08-C9E4-B7027777574D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FE9126E-6B89-2473-FDBB-C49CB19B9F7F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AAE97E-0CAA-C1A9-9C80-D9DFDB054931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Summary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388D9BB-7EA8-D724-DDA6-FE91B92C3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31C0C5C-E1A6-3AD9-9764-8A59D513A5F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863D457-477F-9C45-32E1-7A5B13FA656E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7D0FCF8-CC3B-E53F-08B1-CC5BFDC1BFDE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9718D7B-38A2-FED7-9B7D-744299209449}"/>
                </a:ext>
              </a:extLst>
            </p:cNvPr>
            <p:cNvSpPr txBox="1"/>
            <p:nvPr/>
          </p:nvSpPr>
          <p:spPr>
            <a:xfrm rot="16200000">
              <a:off x="8746453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64446FC3-6F30-94B4-7B20-419BE10F2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36E3E6-09DD-E1FA-2FA8-9677176BD307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B292A4D-5EC6-C75F-9637-EF7CF315C6F7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B2D63C0-E771-CB69-4366-694BE2BFBDCF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C35F45-FE6E-86F4-1122-2AFD75E9CA44}"/>
                </a:ext>
              </a:extLst>
            </p:cNvPr>
            <p:cNvSpPr txBox="1"/>
            <p:nvPr/>
          </p:nvSpPr>
          <p:spPr>
            <a:xfrm rot="16200000">
              <a:off x="8091629" y="322038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C409759-1370-0B22-5860-804D668DA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20A37E6-2E09-5194-0DD2-16B4411DDDF5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B864B9F-697D-9AC9-7457-CB387B3DF07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B90019-44B0-FD54-A336-0F1B69BCC1FA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8F9A867-B1DB-F200-CD58-69ACEC34DDA1}"/>
                </a:ext>
              </a:extLst>
            </p:cNvPr>
            <p:cNvSpPr txBox="1"/>
            <p:nvPr/>
          </p:nvSpPr>
          <p:spPr>
            <a:xfrm rot="16200000">
              <a:off x="-884114" y="3263500"/>
              <a:ext cx="23609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 Profitability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F5BDAD-ACE8-AD73-00E1-257A00D16BE0}"/>
              </a:ext>
            </a:extLst>
          </p:cNvPr>
          <p:cNvGrpSpPr/>
          <p:nvPr/>
        </p:nvGrpSpPr>
        <p:grpSpPr>
          <a:xfrm>
            <a:off x="522514" y="3966907"/>
            <a:ext cx="7310938" cy="2190462"/>
            <a:chOff x="979714" y="4445001"/>
            <a:chExt cx="7310938" cy="21904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F25E76-C26E-6AF0-1454-5BF794403C78}"/>
                </a:ext>
              </a:extLst>
            </p:cNvPr>
            <p:cNvSpPr txBox="1"/>
            <p:nvPr/>
          </p:nvSpPr>
          <p:spPr>
            <a:xfrm>
              <a:off x="979714" y="4445001"/>
              <a:ext cx="73109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4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Profitability by Sub-Category: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9AC148-1CA2-330B-BEF2-4486DB3AE2AF}"/>
                </a:ext>
              </a:extLst>
            </p:cNvPr>
            <p:cNvSpPr txBox="1"/>
            <p:nvPr/>
          </p:nvSpPr>
          <p:spPr>
            <a:xfrm>
              <a:off x="979714" y="5127358"/>
              <a:ext cx="6428792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Printers and Bookcases generate the highest profit among sub-categories.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Saree, Accessories, and Tables  etc. follow as other significant contributors.</a:t>
              </a:r>
            </a:p>
            <a:p>
              <a:pPr algn="ctr"/>
              <a:endParaRPr lang="en-US" sz="2000" dirty="0">
                <a:solidFill>
                  <a:schemeClr val="bg1">
                    <a:lumMod val="50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FDF265B-688E-7C82-1BD9-F00859231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85" y="314038"/>
            <a:ext cx="5333511" cy="34640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CEBBE1-C980-E326-E990-F2DEC52353A9}"/>
              </a:ext>
            </a:extLst>
          </p:cNvPr>
          <p:cNvGrpSpPr/>
          <p:nvPr/>
        </p:nvGrpSpPr>
        <p:grpSpPr>
          <a:xfrm>
            <a:off x="-2436415" y="0"/>
            <a:ext cx="11331017" cy="6858000"/>
            <a:chOff x="-2420801" y="0"/>
            <a:chExt cx="11331017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6AD06F-A636-6D95-D09A-476DD3EDFA88}"/>
                </a:ext>
              </a:extLst>
            </p:cNvPr>
            <p:cNvSpPr/>
            <p:nvPr/>
          </p:nvSpPr>
          <p:spPr>
            <a:xfrm>
              <a:off x="-2420801" y="0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5D6139-16D3-7B80-F784-AC5A0E27B510}"/>
                </a:ext>
              </a:extLst>
            </p:cNvPr>
            <p:cNvSpPr/>
            <p:nvPr/>
          </p:nvSpPr>
          <p:spPr>
            <a:xfrm>
              <a:off x="7741614" y="232903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  <a:highlight>
                  <a:srgbClr val="008000"/>
                </a:highlight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5C0188-8A63-5EAD-08B1-4B0E99534823}"/>
                </a:ext>
              </a:extLst>
            </p:cNvPr>
            <p:cNvSpPr txBox="1"/>
            <p:nvPr/>
          </p:nvSpPr>
          <p:spPr>
            <a:xfrm>
              <a:off x="-1786364" y="314038"/>
              <a:ext cx="642879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rgbClr val="548235"/>
                  </a:solidFill>
                  <a:latin typeface="Tw Cen MT" panose="020B0602020104020603" pitchFamily="34" charset="0"/>
                </a:rPr>
                <a:t>Conclusions &amp; Recommendations: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09BA82-DF72-4079-EF16-B7F717BCEB01}"/>
                </a:ext>
              </a:extLst>
            </p:cNvPr>
            <p:cNvSpPr txBox="1"/>
            <p:nvPr/>
          </p:nvSpPr>
          <p:spPr>
            <a:xfrm>
              <a:off x="-1660849" y="1026367"/>
              <a:ext cx="6652727" cy="16927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548235"/>
                  </a:solidFill>
                  <a:latin typeface="Tw Cen MT" panose="020B0602020104020603" pitchFamily="34" charset="0"/>
                </a:rPr>
                <a:t>Conclusions: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Sales and profits are concentrated in a few key states and sub-categories.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Seasonal peaks observed in January and December.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COD remains the preferred mode of payment.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72371-91FD-3BE3-DB7C-63285B0D3CCF}"/>
                </a:ext>
              </a:extLst>
            </p:cNvPr>
            <p:cNvSpPr txBox="1"/>
            <p:nvPr/>
          </p:nvSpPr>
          <p:spPr>
            <a:xfrm>
              <a:off x="-1539551" y="3247471"/>
              <a:ext cx="7193902" cy="16927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A0A8"/>
                  </a:solidFill>
                  <a:latin typeface="Tw Cen MT" panose="020B0602020104020603" pitchFamily="34" charset="0"/>
                </a:rPr>
                <a:t>Recommendations: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Focus marketing efforts on top-performing states and sub-categories.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Prepare inventory for year-end sales boosts.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Encourage digital payment adoption to streamline transactions.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EC961-6343-8475-C5E5-61B4BBD74B9E}"/>
                </a:ext>
              </a:extLst>
            </p:cNvPr>
            <p:cNvSpPr txBox="1"/>
            <p:nvPr/>
          </p:nvSpPr>
          <p:spPr>
            <a:xfrm rot="16200000">
              <a:off x="7436245" y="3136610"/>
              <a:ext cx="23606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Conclusions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7589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479</Words>
  <Application>Microsoft Office PowerPoint</Application>
  <PresentationFormat>Widescreen</PresentationFormat>
  <Paragraphs>112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lakshey jakhar</cp:lastModifiedBy>
  <cp:revision>20</cp:revision>
  <dcterms:created xsi:type="dcterms:W3CDTF">2017-01-05T13:17:27Z</dcterms:created>
  <dcterms:modified xsi:type="dcterms:W3CDTF">2025-10-26T15:00:02Z</dcterms:modified>
</cp:coreProperties>
</file>