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2"/>
  </p:notesMasterIdLst>
  <p:sldIdLst>
    <p:sldId id="256" r:id="rId2"/>
    <p:sldId id="258" r:id="rId3"/>
    <p:sldId id="261" r:id="rId4"/>
    <p:sldId id="259" r:id="rId5"/>
    <p:sldId id="262" r:id="rId6"/>
    <p:sldId id="260" r:id="rId7"/>
    <p:sldId id="308" r:id="rId8"/>
    <p:sldId id="265" r:id="rId9"/>
    <p:sldId id="319" r:id="rId10"/>
    <p:sldId id="309" r:id="rId11"/>
    <p:sldId id="312" r:id="rId12"/>
    <p:sldId id="313" r:id="rId13"/>
    <p:sldId id="314" r:id="rId14"/>
    <p:sldId id="315" r:id="rId15"/>
    <p:sldId id="316" r:id="rId16"/>
    <p:sldId id="321" r:id="rId17"/>
    <p:sldId id="320" r:id="rId18"/>
    <p:sldId id="323" r:id="rId19"/>
    <p:sldId id="324" r:id="rId20"/>
    <p:sldId id="325" r:id="rId21"/>
    <p:sldId id="327" r:id="rId22"/>
    <p:sldId id="326" r:id="rId23"/>
    <p:sldId id="357" r:id="rId24"/>
    <p:sldId id="328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268" r:id="rId43"/>
    <p:sldId id="351" r:id="rId44"/>
    <p:sldId id="352" r:id="rId45"/>
    <p:sldId id="269" r:id="rId46"/>
    <p:sldId id="353" r:id="rId47"/>
    <p:sldId id="283" r:id="rId48"/>
    <p:sldId id="354" r:id="rId49"/>
    <p:sldId id="355" r:id="rId50"/>
    <p:sldId id="356" r:id="rId5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Oxygen" panose="02000503000000000000" pitchFamily="2" charset="0"/>
      <p:regular r:id="rId59"/>
      <p:bold r:id="rId60"/>
    </p:embeddedFont>
    <p:embeddedFont>
      <p:font typeface="Oxygen Light" panose="02000303000000000000" pitchFamily="2" charset="0"/>
      <p:regular r:id="rId61"/>
      <p:bold r:id="rId62"/>
    </p:embeddedFont>
    <p:embeddedFont>
      <p:font typeface="Poiret One" panose="00000500000000000000" pitchFamily="2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6EC97-9E86-487B-98FB-EAB852C5D94D}">
  <a:tblStyle styleId="{1E16EC97-9E86-487B-98FB-EAB852C5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(Sheet1!$K$9,Sheet1!$K$11,Sheet1!$K$13)</c:f>
              <c:numCache>
                <c:formatCode>General</c:formatCode>
                <c:ptCount val="3"/>
                <c:pt idx="0">
                  <c:v>0.125</c:v>
                </c:pt>
                <c:pt idx="1">
                  <c:v>0.23400000000000001</c:v>
                </c:pt>
                <c:pt idx="2">
                  <c:v>1.4630000000000001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1FC-4F78-B7DF-2E1460CE73EB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(Sheet1!$L$9,Sheet1!$L$11,Sheet1!$L$13,Sheet1!$L$15,Sheet1!$L$17)</c:f>
              <c:numCache>
                <c:formatCode>General</c:formatCode>
                <c:ptCount val="5"/>
                <c:pt idx="0">
                  <c:v>1.28</c:v>
                </c:pt>
                <c:pt idx="1">
                  <c:v>1.7649999999999999</c:v>
                </c:pt>
                <c:pt idx="2">
                  <c:v>6.9820000000000002</c:v>
                </c:pt>
                <c:pt idx="3">
                  <c:v>49.96</c:v>
                </c:pt>
                <c:pt idx="4">
                  <c:v>35.56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1FC-4F78-B7DF-2E1460CE73EB}"/>
            </c:ext>
          </c:extLst>
        </c:ser>
        <c:ser>
          <c:idx val="2"/>
          <c:order val="2"/>
          <c:tx>
            <c:strRef>
              <c:f>Sheet1!$M$6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(Sheet1!$M$9,Sheet1!$M$11,Sheet1!$M$13,Sheet1!$M$15,Sheet1!$M$17,Sheet1!$M$19,Sheet1!$M$21,Sheet1!$M$23)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1.4999999999999999E-2</c:v>
                </c:pt>
                <c:pt idx="6">
                  <c:v>0.19600000000000001</c:v>
                </c:pt>
                <c:pt idx="7">
                  <c:v>2.5569999999999999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1FC-4F78-B7DF-2E1460CE7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487391"/>
        <c:axId val="1043481151"/>
      </c:lineChart>
      <c:catAx>
        <c:axId val="104348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1151"/>
        <c:crosses val="autoZero"/>
        <c:auto val="1"/>
        <c:lblAlgn val="ctr"/>
        <c:lblOffset val="100"/>
        <c:noMultiLvlLbl val="0"/>
      </c:catAx>
      <c:valAx>
        <c:axId val="104348115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7391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Sheet1!$U$6</c:f>
              <c:strCache>
                <c:ptCount val="1"/>
                <c:pt idx="0">
                  <c:v>CP/ 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Sheet1!$U$7:$U$15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E-4884-A825-AA34F229D613}"/>
            </c:ext>
          </c:extLst>
        </c:ser>
        <c:ser>
          <c:idx val="1"/>
          <c:order val="1"/>
          <c:tx>
            <c:strRef>
              <c:f>Sheet1!$V$6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Sheet1!$V$7:$V$15</c:f>
              <c:numCache>
                <c:formatCode>General</c:formatCode>
                <c:ptCount val="9"/>
                <c:pt idx="0">
                  <c:v>6</c:v>
                </c:pt>
                <c:pt idx="1">
                  <c:v>11</c:v>
                </c:pt>
                <c:pt idx="2">
                  <c:v>9</c:v>
                </c:pt>
                <c:pt idx="3">
                  <c:v>8</c:v>
                </c:pt>
                <c:pt idx="4">
                  <c:v>13</c:v>
                </c:pt>
                <c:pt idx="5">
                  <c:v>16</c:v>
                </c:pt>
                <c:pt idx="6">
                  <c:v>46</c:v>
                </c:pt>
                <c:pt idx="7">
                  <c:v>206</c:v>
                </c:pt>
                <c:pt idx="8">
                  <c:v>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E-4884-A825-AA34F229D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203119"/>
        <c:axId val="1116182735"/>
      </c:lineChart>
      <c:catAx>
        <c:axId val="111620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182735"/>
        <c:crosses val="autoZero"/>
        <c:auto val="1"/>
        <c:lblAlgn val="ctr"/>
        <c:lblOffset val="100"/>
        <c:noMultiLvlLbl val="0"/>
      </c:catAx>
      <c:valAx>
        <c:axId val="111618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Shifts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20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54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3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5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9" r:id="rId12"/>
    <p:sldLayoutId id="2147483672" r:id="rId13"/>
    <p:sldLayoutId id="2147483673" r:id="rId14"/>
    <p:sldLayoutId id="2147483675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Optimization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dirty="0"/>
                  <a:t>: </a:t>
                </a:r>
                <a:r>
                  <a:rPr lang="vi-VN" dirty="0" err="1"/>
                  <a:t>Exam</a:t>
                </a:r>
                <a:r>
                  <a:rPr lang="vi-VN" dirty="0"/>
                  <a:t> </a:t>
                </a:r>
                <a:r>
                  <a:rPr lang="vi-VN" dirty="0" err="1"/>
                  <a:t>shift</a:t>
                </a:r>
                <a:r>
                  <a:rPr lang="vi-VN" dirty="0"/>
                  <a:t> </a:t>
                </a:r>
                <a:r>
                  <a:rPr lang="vi-VN" dirty="0" err="1"/>
                  <a:t>of</a:t>
                </a:r>
                <a:r>
                  <a:rPr lang="vi-VN" dirty="0"/>
                  <a:t> </a:t>
                </a:r>
                <a:r>
                  <a:rPr lang="vi-VN" dirty="0" err="1"/>
                  <a:t>subject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vi-VN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1, …,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={1, …,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𝑂𝑏𝑗</m:t>
                    </m:r>
                  </m:oMath>
                </a14:m>
                <a:r>
                  <a:rPr lang="en-US" dirty="0"/>
                  <a:t>: The total number of exam shift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𝑐𝑜𝑛𝑓𝑙𝑖𝑐𝑡</m:t>
                    </m:r>
                  </m:oMath>
                </a14:m>
                <a:r>
                  <a:rPr lang="en-US" dirty="0"/>
                  <a:t>: A list contain pairs of conflict subject</a:t>
                </a:r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vi-V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 b="-343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is assigned to only one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  <a:blipFill>
                <a:blip r:embed="rId2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conflict subject are not assigned to same shift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312898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subjects that in the same shift can not be assigned to same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pc="6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 with suitable capacity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  <a:blipFill>
                <a:blip r:embed="rId3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148773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MIXED INTEGER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Assigning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0</m:t>
                      </m:r>
                      <m:r>
                        <a:rPr lang="en-US" i="1"/>
                        <m:t>≤</m:t>
                      </m:r>
                      <m:r>
                        <a:rPr lang="en-GB" i="1"/>
                        <m:t> </m:t>
                      </m:r>
                      <m:r>
                        <a:rPr lang="en-GB" i="1"/>
                        <m:t>𝑖</m:t>
                      </m:r>
                      <m:r>
                        <a:rPr lang="en-GB" i="1"/>
                        <m:t>, </m:t>
                      </m:r>
                      <m:r>
                        <a:rPr lang="en-GB" i="1"/>
                        <m:t>𝑘</m:t>
                      </m:r>
                      <m:r>
                        <a:rPr lang="en-GB" i="1"/>
                        <m:t> &lt; </m:t>
                      </m:r>
                      <m:r>
                        <a:rPr lang="en-GB" i="1"/>
                        <m:t>𝑁</m:t>
                      </m:r>
                      <m:r>
                        <a:rPr lang="en-US"/>
                        <m:t>,</m:t>
                      </m:r>
                      <m:r>
                        <a:rPr lang="en-US" i="1"/>
                        <m:t> </m:t>
                      </m:r>
                      <m:r>
                        <a:rPr lang="en-GB" i="1"/>
                        <m:t>0</m:t>
                      </m:r>
                      <m:r>
                        <a:rPr lang="en-US" i="1"/>
                        <m:t>≤</m:t>
                      </m:r>
                      <m:r>
                        <a:rPr lang="en-GB" i="1"/>
                        <m:t> </m:t>
                      </m:r>
                      <m:r>
                        <a:rPr lang="en-GB" i="1"/>
                        <m:t>𝑗</m:t>
                      </m:r>
                      <m:r>
                        <a:rPr lang="en-GB" i="1"/>
                        <m:t> &lt; </m:t>
                      </m:r>
                      <m:r>
                        <a:rPr lang="en-GB" i="1"/>
                        <m:t>𝑀</m:t>
                      </m:r>
                      <m:r>
                        <a:rPr lang="en-US"/>
                        <m:t>,</m:t>
                      </m:r>
                      <m:r>
                        <a:rPr lang="en-US" i="1"/>
                        <m:t> </m:t>
                      </m:r>
                      <m:r>
                        <a:rPr lang="en-GB" i="1"/>
                        <m:t>𝐷</m:t>
                      </m:r>
                      <m:r>
                        <a:rPr lang="en-GB" i="1"/>
                        <m:t>(</m:t>
                      </m:r>
                      <m:r>
                        <a:rPr lang="en-GB" i="1"/>
                        <m:t>𝑥</m:t>
                      </m:r>
                      <m:r>
                        <a:rPr lang="en-GB" i="1"/>
                        <m:t>[</m:t>
                      </m:r>
                      <m:r>
                        <a:rPr lang="en-GB" i="1"/>
                        <m:t>𝑖</m:t>
                      </m:r>
                      <m:r>
                        <a:rPr lang="en-GB" i="1"/>
                        <m:t>][</m:t>
                      </m:r>
                      <m:r>
                        <a:rPr lang="en-GB" i="1"/>
                        <m:t>𝑗</m:t>
                      </m:r>
                      <m:r>
                        <a:rPr lang="en-GB" i="1"/>
                        <m:t>][</m:t>
                      </m:r>
                      <m:r>
                        <a:rPr lang="en-GB" i="1"/>
                        <m:t>𝑘</m:t>
                      </m:r>
                      <m:r>
                        <a:rPr lang="en-GB" i="1"/>
                        <m:t>]) = {0, 1}</m:t>
                      </m:r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total number of shifts.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𝐷</m:t>
                      </m:r>
                      <m:d>
                        <m:dPr>
                          <m:ctrlPr>
                            <a:rPr lang="vi-VN" i="1"/>
                          </m:ctrlPr>
                        </m:dPr>
                        <m:e>
                          <m:r>
                            <a:rPr lang="en-GB" i="1"/>
                            <m:t>𝑌</m:t>
                          </m:r>
                        </m:e>
                      </m:d>
                      <m:r>
                        <a:rPr lang="en-GB" i="1"/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/>
                          </m:ctrlPr>
                        </m:dPr>
                        <m:e>
                          <m:r>
                            <a:rPr lang="en-GB" i="1"/>
                            <m:t>0,1,…</m:t>
                          </m:r>
                          <m:r>
                            <a:rPr lang="en-GB" i="1"/>
                            <m:t>𝑁</m:t>
                          </m:r>
                          <m:r>
                            <a:rPr lang="en-GB" i="1"/>
                            <m:t>−1</m:t>
                          </m:r>
                        </m:e>
                      </m:d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</m:t>
                    </m:r>
                  </m:oMath>
                </a14:m>
                <a:r>
                  <a:rPr lang="en-US" dirty="0"/>
                  <a:t>: pairs of subjects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conflicts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  <a:blipFill>
                <a:blip r:embed="rId2"/>
                <a:stretch>
                  <a:fillRect b="-219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Two conflict subjects can not be assigned to same shift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0≤</m:t>
                      </m:r>
                      <m:r>
                        <a:rPr lang="en-US" i="1"/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𝑘</m:t>
                          </m:r>
                        </m:e>
                      </m:d>
                      <m:r>
                        <a:rPr lang="en-US" i="1"/>
                        <m:t>+</m:t>
                      </m:r>
                      <m:r>
                        <a:rPr lang="en-US" i="1"/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𝑘</m:t>
                          </m:r>
                        </m:e>
                      </m:d>
                      <m:r>
                        <a:rPr lang="en-US" i="1"/>
                        <m:t>≤1   ∀ </m:t>
                      </m:r>
                      <m:d>
                        <m:dPr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1, 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2</m:t>
                          </m:r>
                        </m:e>
                      </m:d>
                      <m:r>
                        <a:rPr lang="en-US" i="1"/>
                        <m:t>∈</m:t>
                      </m:r>
                      <m:r>
                        <a:rPr lang="en-US" i="1"/>
                        <m:t>𝑐𝑜𝑛𝑓</m:t>
                      </m:r>
                      <m:r>
                        <a:rPr lang="en-US" i="1"/>
                        <m:t> ; 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−1;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𝑀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can be assigned once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/>
                          </m:ctrlPr>
                        </m:naryPr>
                        <m:sub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vi-VN" i="1"/>
                              </m:ctrlPr>
                            </m:naryPr>
                            <m:sub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=0</m:t>
                              </m:r>
                            </m:sub>
                            <m:sup>
                              <m:r>
                                <a:rPr lang="en-US" i="1"/>
                                <m:t>𝑀</m:t>
                              </m:r>
                              <m:r>
                                <a:rPr lang="en-US" i="1"/>
                                <m:t>−1</m:t>
                              </m:r>
                            </m:sup>
                            <m:e>
                              <m:r>
                                <a:rPr lang="en-US" i="1"/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/>
                        <m:t>≤1   ∀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93972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In any shift, one room can contain only one subject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r>
                            <a:rPr lang="en-US" i="1"/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/>
                        <m:t>≤1   ∀ 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−1;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𝑀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vi-VN" dirty="0"/>
              </a:p>
              <a:p>
                <a:pPr marL="114300" indent="0"/>
                <a:endParaRPr lang="vi-VN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rooms with suitable capacity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0≤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/>
                          </m:ctrlPr>
                        </m:naryPr>
                        <m:sub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𝑀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r>
                            <a:rPr lang="en-US" i="1"/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𝑘</m:t>
                              </m:r>
                            </m:e>
                          </m:d>
                          <m:r>
                            <a:rPr lang="en-US" i="1"/>
                            <m:t> ∗</m:t>
                          </m:r>
                          <m:r>
                            <a:rPr lang="en-US" i="1"/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/>
                        <m:t>≤</m:t>
                      </m:r>
                      <m:r>
                        <a:rPr lang="en-US" i="1"/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𝑗</m:t>
                          </m:r>
                        </m:e>
                      </m:d>
                      <m:r>
                        <a:rPr lang="en-US" i="1"/>
                        <m:t>   ∀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−1;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𝑀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88014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Total number of shifts: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−∞≤</m:t>
                      </m:r>
                      <m:r>
                        <a:rPr lang="en-US" i="1"/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/>
                          </m:ctrlPr>
                        </m:dPr>
                        <m:e>
                          <m:r>
                            <a:rPr lang="en-US" i="1"/>
                            <m:t>𝑘</m:t>
                          </m:r>
                        </m:e>
                      </m:d>
                      <m:r>
                        <a:rPr lang="en-US" i="1"/>
                        <m:t>×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𝑦</m:t>
                      </m:r>
                      <m:r>
                        <a:rPr lang="en-US" i="1"/>
                        <m:t>≤0   ∀ 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,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−1;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=0..</m:t>
                      </m:r>
                      <m:r>
                        <a:rPr lang="en-US" i="1"/>
                        <m:t>𝑀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96FD3DCD-0314-7EA6-2DCB-C1693B9F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0E5A79E-3294-783A-7310-14DE8C4AF489}"/>
              </a:ext>
            </a:extLst>
          </p:cNvPr>
          <p:cNvSpPr txBox="1">
            <a:spLocks/>
          </p:cNvSpPr>
          <p:nvPr/>
        </p:nvSpPr>
        <p:spPr>
          <a:xfrm>
            <a:off x="1037018" y="2130833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Constraint 05</a:t>
            </a:r>
            <a:endParaRPr lang="vi-VN"/>
          </a:p>
          <a:p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20612D5-7DFF-FCD5-7535-7EFDF4E4048E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46380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D080-E789-0FB5-ADA4-840858A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881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READING DATA</a:t>
            </a:r>
            <a:endParaRPr lang="vi-V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246E2-B9D3-F3FE-6F1D-CAA63B235B30}"/>
              </a:ext>
            </a:extLst>
          </p:cNvPr>
          <p:cNvGrpSpPr/>
          <p:nvPr/>
        </p:nvGrpSpPr>
        <p:grpSpPr>
          <a:xfrm>
            <a:off x="270053" y="2127440"/>
            <a:ext cx="8603891" cy="2134560"/>
            <a:chOff x="1323685" y="1673293"/>
            <a:chExt cx="6927273" cy="25977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23685" y="1673293"/>
              <a:ext cx="6927273" cy="259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Subtitle 2">
              <a:extLst>
                <a:ext uri="{FF2B5EF4-FFF2-40B4-BE49-F238E27FC236}">
                  <a16:creationId xmlns:a16="http://schemas.microsoft.com/office/drawing/2014/main" id="{A3ED9B16-8FE1-9835-FB6B-4B97D44CC45A}"/>
                </a:ext>
              </a:extLst>
            </p:cNvPr>
            <p:cNvSpPr txBox="1">
              <a:spLocks/>
            </p:cNvSpPr>
            <p:nvPr/>
          </p:nvSpPr>
          <p:spPr>
            <a:xfrm>
              <a:off x="1482431" y="1879022"/>
              <a:ext cx="6609781" cy="2274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Oxygen"/>
                <a:buNone/>
                <a:defRPr sz="1600" b="0" i="0" u="none" strike="noStrike" cap="none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9pPr>
            </a:lstStyle>
            <a:p>
              <a:pPr algn="l"/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open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readlines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N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students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d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 # number of students registered for each subject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M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rooms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the capacity of room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K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                         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:]]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endParaRPr lang="vi-VN" sz="1000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57993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4752109" y="2021628"/>
            <a:ext cx="4255104" cy="2526722"/>
            <a:chOff x="1757767" y="1813810"/>
            <a:chExt cx="5676956" cy="2086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918854" y="2183508"/>
              <a:ext cx="5354781" cy="1346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([(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_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zeros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{}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vi-VN" sz="1000" dirty="0"/>
                  <a:t>Function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implement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greedy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algorithm</a:t>
                </a:r>
                <a:r>
                  <a:rPr lang="vi-VN" sz="1000" dirty="0"/>
                  <a:t> to </a:t>
                </a:r>
                <a:r>
                  <a:rPr lang="vi-VN" sz="1000" dirty="0" err="1"/>
                  <a:t>schedule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exam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storing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information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whether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(i)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assigned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not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enough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current</a:t>
                </a:r>
                <a:r>
                  <a:rPr lang="vi-VN" sz="1000" dirty="0"/>
                  <a:t> day </a:t>
                </a:r>
                <a:r>
                  <a:rPr lang="vi-VN" sz="1000" dirty="0" err="1"/>
                  <a:t>as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exam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being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scheduled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show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that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conflict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with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𝑒𝑥𝑎𝑚𝑠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number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registered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students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𝑟𝑜𝑜𝑚𝑠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endParaRPr lang="vi-VN" sz="1000" dirty="0"/>
              </a:p>
            </p:txBody>
          </p:sp>
        </mc:Choice>
        <mc:Fallback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  <a:blipFill>
                <a:blip r:embed="rId2"/>
                <a:stretch>
                  <a:fillRect t="-10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26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 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581551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1" y="2436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226049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263901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1" y="101772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908399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749751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1" y="198942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394249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581551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1" y="122167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226049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" name="Google Shape;180;p36">
            <a:extLst>
              <a:ext uri="{FF2B5EF4-FFF2-40B4-BE49-F238E27FC236}">
                <a16:creationId xmlns:a16="http://schemas.microsoft.com/office/drawing/2014/main" id="{1DFDD4E2-0DD7-A1E4-4269-4735202D4D7B}"/>
              </a:ext>
            </a:extLst>
          </p:cNvPr>
          <p:cNvSpPr txBox="1">
            <a:spLocks/>
          </p:cNvSpPr>
          <p:nvPr/>
        </p:nvSpPr>
        <p:spPr>
          <a:xfrm>
            <a:off x="581551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Results</a:t>
            </a:r>
            <a:endParaRPr lang="vi-VN" dirty="0"/>
          </a:p>
        </p:txBody>
      </p:sp>
      <p:sp>
        <p:nvSpPr>
          <p:cNvPr id="14" name="Google Shape;186;p36">
            <a:extLst>
              <a:ext uri="{FF2B5EF4-FFF2-40B4-BE49-F238E27FC236}">
                <a16:creationId xmlns:a16="http://schemas.microsoft.com/office/drawing/2014/main" id="{2928A2D8-70F3-1B16-11F1-82807EAC8922}"/>
              </a:ext>
            </a:extLst>
          </p:cNvPr>
          <p:cNvSpPr/>
          <p:nvPr/>
        </p:nvSpPr>
        <p:spPr>
          <a:xfrm>
            <a:off x="1263901" y="301607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89;p36">
            <a:extLst>
              <a:ext uri="{FF2B5EF4-FFF2-40B4-BE49-F238E27FC236}">
                <a16:creationId xmlns:a16="http://schemas.microsoft.com/office/drawing/2014/main" id="{2584569A-A06D-5A28-9E9F-CEC0334B2F14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749751" y="3987774"/>
            <a:ext cx="0" cy="4233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2;p36">
            <a:extLst>
              <a:ext uri="{FF2B5EF4-FFF2-40B4-BE49-F238E27FC236}">
                <a16:creationId xmlns:a16="http://schemas.microsoft.com/office/drawing/2014/main" id="{18E805F9-9E55-75E7-04FD-C54E31C8C0F2}"/>
              </a:ext>
            </a:extLst>
          </p:cNvPr>
          <p:cNvSpPr txBox="1">
            <a:spLocks/>
          </p:cNvSpPr>
          <p:nvPr/>
        </p:nvSpPr>
        <p:spPr>
          <a:xfrm>
            <a:off x="581551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180;p36">
            <a:extLst>
              <a:ext uri="{FF2B5EF4-FFF2-40B4-BE49-F238E27FC236}">
                <a16:creationId xmlns:a16="http://schemas.microsoft.com/office/drawing/2014/main" id="{2011E734-5669-E754-DEDB-18DDA8AE1CCB}"/>
              </a:ext>
            </a:extLst>
          </p:cNvPr>
          <p:cNvSpPr txBox="1">
            <a:spLocks/>
          </p:cNvSpPr>
          <p:nvPr/>
        </p:nvSpPr>
        <p:spPr>
          <a:xfrm>
            <a:off x="3403799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Analysis</a:t>
            </a:r>
            <a:endParaRPr lang="vi-VN" dirty="0"/>
          </a:p>
        </p:txBody>
      </p:sp>
      <p:sp>
        <p:nvSpPr>
          <p:cNvPr id="18" name="Google Shape;186;p36">
            <a:extLst>
              <a:ext uri="{FF2B5EF4-FFF2-40B4-BE49-F238E27FC236}">
                <a16:creationId xmlns:a16="http://schemas.microsoft.com/office/drawing/2014/main" id="{09779F86-2F0C-A0DA-01BA-61D1AF777D81}"/>
              </a:ext>
            </a:extLst>
          </p:cNvPr>
          <p:cNvSpPr/>
          <p:nvPr/>
        </p:nvSpPr>
        <p:spPr>
          <a:xfrm>
            <a:off x="4086149" y="2992287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89;p36">
            <a:extLst>
              <a:ext uri="{FF2B5EF4-FFF2-40B4-BE49-F238E27FC236}">
                <a16:creationId xmlns:a16="http://schemas.microsoft.com/office/drawing/2014/main" id="{28B702E5-7144-1032-C045-CD083C085C1C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4571999" y="3963987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92;p36">
            <a:extLst>
              <a:ext uri="{FF2B5EF4-FFF2-40B4-BE49-F238E27FC236}">
                <a16:creationId xmlns:a16="http://schemas.microsoft.com/office/drawing/2014/main" id="{1F742199-20CC-F09A-C8C3-C4B8BFE4CFDD}"/>
              </a:ext>
            </a:extLst>
          </p:cNvPr>
          <p:cNvSpPr txBox="1">
            <a:spLocks/>
          </p:cNvSpPr>
          <p:nvPr/>
        </p:nvSpPr>
        <p:spPr>
          <a:xfrm>
            <a:off x="3403799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1" name="Google Shape;180;p36">
            <a:extLst>
              <a:ext uri="{FF2B5EF4-FFF2-40B4-BE49-F238E27FC236}">
                <a16:creationId xmlns:a16="http://schemas.microsoft.com/office/drawing/2014/main" id="{D5F2C243-E890-EDBB-A9FF-5F142BF16198}"/>
              </a:ext>
            </a:extLst>
          </p:cNvPr>
          <p:cNvSpPr txBox="1">
            <a:spLocks/>
          </p:cNvSpPr>
          <p:nvPr/>
        </p:nvSpPr>
        <p:spPr>
          <a:xfrm>
            <a:off x="6226046" y="431258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Conclusion</a:t>
            </a:r>
            <a:endParaRPr lang="vi-VN" dirty="0"/>
          </a:p>
        </p:txBody>
      </p:sp>
      <p:sp>
        <p:nvSpPr>
          <p:cNvPr id="22" name="Google Shape;186;p36">
            <a:extLst>
              <a:ext uri="{FF2B5EF4-FFF2-40B4-BE49-F238E27FC236}">
                <a16:creationId xmlns:a16="http://schemas.microsoft.com/office/drawing/2014/main" id="{F3BE68F5-CAE1-BDCC-38E6-B52BD29EF124}"/>
              </a:ext>
            </a:extLst>
          </p:cNvPr>
          <p:cNvSpPr/>
          <p:nvPr/>
        </p:nvSpPr>
        <p:spPr>
          <a:xfrm>
            <a:off x="6908396" y="289372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189;p36">
            <a:extLst>
              <a:ext uri="{FF2B5EF4-FFF2-40B4-BE49-F238E27FC236}">
                <a16:creationId xmlns:a16="http://schemas.microsoft.com/office/drawing/2014/main" id="{B150E77A-0256-2D04-848E-3981219EA2C5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7394246" y="3865424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92;p36">
            <a:extLst>
              <a:ext uri="{FF2B5EF4-FFF2-40B4-BE49-F238E27FC236}">
                <a16:creationId xmlns:a16="http://schemas.microsoft.com/office/drawing/2014/main" id="{41DF0B09-E0D4-A2F7-9208-A9E5A4B57FB0}"/>
              </a:ext>
            </a:extLst>
          </p:cNvPr>
          <p:cNvSpPr txBox="1">
            <a:spLocks/>
          </p:cNvSpPr>
          <p:nvPr/>
        </p:nvSpPr>
        <p:spPr>
          <a:xfrm>
            <a:off x="6226046" y="30976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544780" y="2174560"/>
            <a:ext cx="6054438" cy="1801090"/>
            <a:chOff x="1680615" y="1813810"/>
            <a:chExt cx="5619158" cy="15109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812803" y="2220100"/>
              <a:ext cx="5354781" cy="965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number of students registered for each subject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capacity of rooms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4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569F13-4EFD-4EF4-B1A2-97344255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690" y="1954446"/>
            <a:ext cx="6296618" cy="19689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Looping through each subject and assigning it to the earliest available shift in the first available room with enough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If there is no room left in the last period, increasing the current day by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function returns the minimum number of days and the schedule with format (day, room, shift)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74576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" y="0"/>
            <a:ext cx="9144000" cy="5285379"/>
            <a:chOff x="4020858" y="1685962"/>
            <a:chExt cx="5619158" cy="45150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4020858" y="1685962"/>
              <a:ext cx="5619158" cy="4393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4153045" y="1783973"/>
              <a:ext cx="5354781" cy="441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looping through each subject and assigning it to the earliest available shift in the first available room with enough capacity.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exam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full of capacity of room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ii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conflict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#If there is no room left in the last period, increasing the current day by 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-=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</a:t>
              </a:r>
            </a:p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return the minimum days for the exam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48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216CF-F5D1-1C16-09D7-F700D19BCCDE}"/>
              </a:ext>
            </a:extLst>
          </p:cNvPr>
          <p:cNvGrpSpPr/>
          <p:nvPr/>
        </p:nvGrpSpPr>
        <p:grpSpPr>
          <a:xfrm>
            <a:off x="1201880" y="2174560"/>
            <a:ext cx="6740238" cy="1801090"/>
            <a:chOff x="1680615" y="1813810"/>
            <a:chExt cx="5619158" cy="15109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7FE5B5-6274-647E-338C-3AE987AAA462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0BEB7-ED15-5E6D-599C-D30BF82A4B9F}"/>
                </a:ext>
              </a:extLst>
            </p:cNvPr>
            <p:cNvSpPr txBox="1"/>
            <p:nvPr/>
          </p:nvSpPr>
          <p:spPr>
            <a:xfrm>
              <a:off x="1812803" y="2078708"/>
              <a:ext cx="5354781" cy="981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"Subject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assigned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day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shift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"Minimum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days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the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84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8DE22-214D-7569-2E34-AC43E31AE01A}"/>
              </a:ext>
            </a:extLst>
          </p:cNvPr>
          <p:cNvGrpSpPr/>
          <p:nvPr/>
        </p:nvGrpSpPr>
        <p:grpSpPr>
          <a:xfrm>
            <a:off x="86590" y="1916555"/>
            <a:ext cx="8970818" cy="1310390"/>
            <a:chOff x="1757767" y="1813810"/>
            <a:chExt cx="5676956" cy="20862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67E9C-6E21-97C5-A327-81747BDFFE1A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C238A-F66B-2DE1-37F5-AABE41F6A108}"/>
                </a:ext>
              </a:extLst>
            </p:cNvPr>
            <p:cNvSpPr txBox="1"/>
            <p:nvPr/>
          </p:nvSpPr>
          <p:spPr>
            <a:xfrm>
              <a:off x="1828446" y="2167362"/>
              <a:ext cx="5535597" cy="147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#Decision </a:t>
              </a:r>
              <a:r>
                <a:rPr lang="vi-VN" sz="1100" b="0" dirty="0" err="1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Variable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[[[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rooms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shifts</a:t>
                </a:r>
                <a:endParaRPr lang="vi-VN" sz="1100" b="0" i="1" dirty="0">
                  <a:latin typeface="Cambria Math" panose="02040503050406030204" pitchFamily="18" charset="0"/>
                </a:endParaRP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vi-VN" sz="1100" dirty="0"/>
                  <a:t>: decision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r>
                  <a:rPr lang="vi-VN" sz="1100" dirty="0"/>
                  <a:t> to </a:t>
                </a:r>
                <a:r>
                  <a:rPr lang="vi-VN" sz="1100" dirty="0" err="1"/>
                  <a:t>room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100" dirty="0"/>
                  <a:t> in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100" dirty="0"/>
                  <a:t>: </a:t>
                </a:r>
                <a:r>
                  <a:rPr lang="vi-VN" sz="1100" dirty="0" err="1"/>
                  <a:t>decision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endParaRPr lang="vi-VN" sz="1100" dirty="0"/>
              </a:p>
            </p:txBody>
          </p:sp>
        </mc:Choice>
        <mc:Fallback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  <a:blipFill>
                <a:blip r:embed="rId2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3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Pair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conflicting</a:t>
            </a:r>
            <a:r>
              <a:rPr lang="vi-VN" dirty="0"/>
              <a:t>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the </a:t>
            </a:r>
            <a:r>
              <a:rPr lang="vi-VN" dirty="0" err="1"/>
              <a:t>same</a:t>
            </a:r>
            <a:r>
              <a:rPr lang="vi-VN" dirty="0"/>
              <a:t>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4" y="2369169"/>
            <a:ext cx="4303278" cy="1588176"/>
            <a:chOff x="2064486" y="345528"/>
            <a:chExt cx="2928414" cy="3373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64486" y="646347"/>
              <a:ext cx="2928413" cy="3072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2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assigned</a:t>
            </a:r>
            <a:r>
              <a:rPr lang="vi-VN" dirty="0"/>
              <a:t> </a:t>
            </a:r>
            <a:r>
              <a:rPr lang="vi-VN" dirty="0" err="1"/>
              <a:t>only</a:t>
            </a:r>
            <a:r>
              <a:rPr lang="vi-VN" dirty="0"/>
              <a:t> </a:t>
            </a:r>
            <a:r>
              <a:rPr lang="vi-VN" dirty="0" err="1"/>
              <a:t>once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12796" cy="1495462"/>
            <a:chOff x="2064487" y="345528"/>
            <a:chExt cx="3002942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39016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schedule  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8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can </a:t>
            </a:r>
            <a:r>
              <a:rPr lang="vi-VN" dirty="0" err="1"/>
              <a:t>only</a:t>
            </a:r>
            <a:r>
              <a:rPr lang="vi-VN" dirty="0"/>
              <a:t> be </a:t>
            </a:r>
            <a:r>
              <a:rPr lang="vi-VN" dirty="0" err="1"/>
              <a:t>assigned</a:t>
            </a:r>
            <a:r>
              <a:rPr lang="vi-VN" dirty="0"/>
              <a:t>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63132" cy="1495462"/>
            <a:chOff x="2064487" y="345528"/>
            <a:chExt cx="303719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73270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9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Assigning</a:t>
            </a:r>
            <a:r>
              <a:rPr lang="vi-VN" dirty="0"/>
              <a:t> the </a:t>
            </a:r>
            <a:r>
              <a:rPr lang="vi-VN" dirty="0" err="1"/>
              <a:t>subject</a:t>
            </a:r>
            <a:r>
              <a:rPr lang="vi-VN" dirty="0"/>
              <a:t> in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appropriate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78159" cy="1495462"/>
            <a:chOff x="2064487" y="345528"/>
            <a:chExt cx="2979371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15445" y="980940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vi-VN" dirty="0" err="1"/>
                  <a:t>Find</a:t>
                </a:r>
                <a:r>
                  <a:rPr lang="vi-VN" dirty="0"/>
                  <a:t> a </a:t>
                </a:r>
                <a:r>
                  <a:rPr lang="vi-VN" dirty="0" err="1"/>
                  <a:t>solution</a:t>
                </a:r>
                <a:r>
                  <a:rPr lang="vi-VN" dirty="0"/>
                  <a:t> </a:t>
                </a:r>
                <a:r>
                  <a:rPr lang="vi-VN" dirty="0" err="1"/>
                  <a:t>such</a:t>
                </a:r>
                <a:r>
                  <a:rPr lang="vi-VN" dirty="0"/>
                  <a:t> </a:t>
                </a:r>
                <a:r>
                  <a:rPr lang="vi-VN" dirty="0" err="1"/>
                  <a:t>that</a:t>
                </a:r>
                <a:r>
                  <a:rPr lang="vi-VN" dirty="0"/>
                  <a:t> the </a:t>
                </a:r>
                <a:r>
                  <a:rPr lang="vi-VN" dirty="0" err="1"/>
                  <a:t>shifts</a:t>
                </a:r>
                <a:r>
                  <a:rPr lang="vi-VN" dirty="0"/>
                  <a:t> </a:t>
                </a:r>
                <a:r>
                  <a:rPr lang="vi-VN" dirty="0" err="1"/>
                  <a:t>is</a:t>
                </a:r>
                <a:r>
                  <a:rPr lang="vi-VN" dirty="0"/>
                  <a:t> </a:t>
                </a:r>
                <a:r>
                  <a:rPr lang="vi-VN" dirty="0" err="1"/>
                  <a:t>minimum</a:t>
                </a:r>
                <a:endParaRPr lang="vi-VN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  <a:blipFill>
                <a:blip r:embed="rId2"/>
                <a:stretch>
                  <a:fillRect b="-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98942" cy="1495462"/>
            <a:chOff x="2064487" y="345528"/>
            <a:chExt cx="2993514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29588" y="773606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is a mini project of Fundamental optimization course for problem 8.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Defining object: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3104614" y="2596973"/>
            <a:ext cx="2785801" cy="1378677"/>
            <a:chOff x="1994347" y="272476"/>
            <a:chExt cx="209524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1994347" y="272476"/>
              <a:ext cx="2095246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48231" y="1169306"/>
              <a:ext cx="1987477" cy="1382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SetMinimization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987733" y="1922159"/>
            <a:ext cx="7168532" cy="2626191"/>
            <a:chOff x="402206" y="-1142249"/>
            <a:chExt cx="5391569" cy="60506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402206" y="-1142249"/>
              <a:ext cx="5391569" cy="6050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556796" y="-642140"/>
              <a:ext cx="5082388" cy="5282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pywraplp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solution_value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Xếp môn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vào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trong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tổng số ngày diễn ra kì thi là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{t}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No 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Solution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9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main class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𝐶𝑃𝑂𝑟𝑇𝑜𝑜𝑙𝑠</m:t>
                    </m:r>
                  </m:oMath>
                </a14:m>
                <a:r>
                  <a:rPr lang="en-US" sz="1200" dirty="0"/>
                  <a:t> has 6 methods: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1000" dirty="0"/>
                  <a:t>: initializing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r>
                  <a:rPr lang="en-US" sz="1000" dirty="0"/>
                  <a:t>: setting up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1000" dirty="0"/>
                  <a:t>: specifying constraints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𝑜𝑏𝑗𝑒𝑐𝑡𝑖𝑣𝑒</m:t>
                    </m:r>
                  </m:oMath>
                </a14:m>
                <a:r>
                  <a:rPr lang="en-US" sz="1000" dirty="0"/>
                  <a:t>: setting up objective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𝑠𝑜𝑙𝑣𝑒</m:t>
                    </m:r>
                  </m:oMath>
                </a14:m>
                <a:r>
                  <a:rPr lang="en-US" sz="1000" dirty="0"/>
                  <a:t>: minimizing the objective using the solver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1000" dirty="0"/>
                  <a:t>: print the solution if one is found</a:t>
                </a:r>
                <a:endParaRPr lang="vi-VN" sz="100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  <a:blipFill>
                <a:blip r:embed="rId2"/>
                <a:stretch>
                  <a:fillRect t="-14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7" y="1763947"/>
            <a:ext cx="3846709" cy="572700"/>
          </a:xfrm>
        </p:spPr>
        <p:txBody>
          <a:bodyPr/>
          <a:lstStyle/>
          <a:p>
            <a:r>
              <a:rPr lang="en-US" u="sng" dirty="0"/>
              <a:t>Main class and functions: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5469447" y="2771491"/>
            <a:ext cx="3480956" cy="1859617"/>
            <a:chOff x="3471813" y="1273401"/>
            <a:chExt cx="2401687" cy="3052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471813" y="1273401"/>
              <a:ext cx="2100880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53109"/>
              <a:ext cx="2355726" cy="2572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CPOrTools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5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6" y="2859740"/>
            <a:ext cx="3846709" cy="572700"/>
          </a:xfrm>
        </p:spPr>
        <p:txBody>
          <a:bodyPr/>
          <a:lstStyle/>
          <a:p>
            <a:r>
              <a:rPr lang="en-US" u="sng" dirty="0"/>
              <a:t>Initializing </a:t>
            </a:r>
            <a:r>
              <a:rPr lang="en-US" u="sng" dirty="0" err="1"/>
              <a:t>varialbes</a:t>
            </a:r>
            <a:r>
              <a:rPr lang="en-US" u="sng" dirty="0"/>
              <a:t>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717476" y="2336647"/>
            <a:ext cx="3546029" cy="1988345"/>
            <a:chOff x="3517774" y="1398470"/>
            <a:chExt cx="2495177" cy="32635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645197" y="1398470"/>
              <a:ext cx="2367754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2446584" cy="2929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N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4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Creating binary value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that indicate the shifts and room assignments  for each exam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:endParaRPr lang="vi-VN" sz="110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  <a:blipFill>
                <a:blip r:embed="rId2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8645" y="1632165"/>
            <a:ext cx="3846709" cy="572700"/>
          </a:xfrm>
        </p:spPr>
        <p:txBody>
          <a:bodyPr/>
          <a:lstStyle/>
          <a:p>
            <a:r>
              <a:rPr lang="en-US" u="sng" dirty="0"/>
              <a:t>Setting up variables: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352925" y="3001731"/>
            <a:ext cx="8438148" cy="1050640"/>
            <a:chOff x="-142226" y="2744288"/>
            <a:chExt cx="5821904" cy="17244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-142226" y="2744288"/>
              <a:ext cx="5821904" cy="1724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25560" y="2975058"/>
              <a:ext cx="5654118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6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72000" y="2655519"/>
            <a:ext cx="4897578" cy="972682"/>
            <a:chOff x="3517774" y="1398470"/>
            <a:chExt cx="3446200" cy="15964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985659" y="1398470"/>
              <a:ext cx="238363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3446200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719999" y="2975540"/>
            <a:ext cx="32973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Each subject is assigned to exactly one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975790" y="2369169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3456507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045063" y="3352256"/>
            <a:ext cx="8388927" cy="863752"/>
            <a:chOff x="1265800" y="3403739"/>
            <a:chExt cx="590290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049881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68163" y="3688058"/>
              <a:ext cx="5800538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466109" y="2798553"/>
            <a:ext cx="42117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No two subjects are assigned in a shift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</p:spTree>
    <p:extLst>
      <p:ext uri="{BB962C8B-B14F-4D97-AF65-F5344CB8AC3E}">
        <p14:creationId xmlns:p14="http://schemas.microsoft.com/office/powerpoint/2010/main" val="294681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0273" y="3056904"/>
            <a:ext cx="8243453" cy="1650481"/>
            <a:chOff x="996490" y="3403739"/>
            <a:chExt cx="5800538" cy="27089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261918" cy="2708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996490" y="3710016"/>
              <a:ext cx="5800538" cy="209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1953491" y="2367347"/>
            <a:ext cx="5237018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 No two subjects assigned to the same shift are assigned to the same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183405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170962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69210" y="3672640"/>
            <a:ext cx="8874790" cy="863752"/>
            <a:chOff x="1353540" y="3336986"/>
            <a:chExt cx="624478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5420950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3692223"/>
              <a:ext cx="6244781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]))])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074718" y="2909347"/>
            <a:ext cx="4994564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The number of students in each room does not exceed its capacity.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</p:spTree>
    <p:extLst>
      <p:ext uri="{BB962C8B-B14F-4D97-AF65-F5344CB8AC3E}">
        <p14:creationId xmlns:p14="http://schemas.microsoft.com/office/powerpoint/2010/main" val="404538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997743" y="3018393"/>
            <a:ext cx="5148514" cy="863752"/>
            <a:chOff x="1553390" y="3336986"/>
            <a:chExt cx="3739339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358335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553390" y="3553303"/>
              <a:ext cx="3739339" cy="985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AddMaxEquality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Objective: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Setting</a:t>
            </a:r>
            <a:r>
              <a:rPr lang="vi-VN" dirty="0"/>
              <a:t> </a:t>
            </a:r>
            <a:r>
              <a:rPr lang="vi-VN" dirty="0" err="1"/>
              <a:t>up</a:t>
            </a:r>
            <a:r>
              <a:rPr lang="vi-VN" dirty="0"/>
              <a:t> </a:t>
            </a:r>
            <a:r>
              <a:rPr lang="vi-VN" dirty="0" err="1"/>
              <a:t>objective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88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272909" y="1237625"/>
            <a:ext cx="4598182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MEMBERS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Nguyễn Phương Thảo – 20214973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Cao Gia </a:t>
            </a:r>
            <a:r>
              <a:rPr lang="en-US" dirty="0" err="1"/>
              <a:t>Khánh</a:t>
            </a:r>
            <a:r>
              <a:rPr lang="en-US" dirty="0"/>
              <a:t> -20214962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Nhữ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Minh - 20214966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119268" y="2260221"/>
            <a:ext cx="4669936" cy="1895916"/>
            <a:chOff x="1353540" y="3586752"/>
            <a:chExt cx="3286019" cy="31118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475400" y="3586752"/>
              <a:ext cx="3164159" cy="3111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4094449"/>
              <a:ext cx="3286019" cy="2096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Minimize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CpSolver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</p:spTree>
    <p:extLst>
      <p:ext uri="{BB962C8B-B14F-4D97-AF65-F5344CB8AC3E}">
        <p14:creationId xmlns:p14="http://schemas.microsoft.com/office/powerpoint/2010/main" val="20663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835250" y="2197768"/>
            <a:ext cx="6761495" cy="2166080"/>
            <a:chOff x="958713" y="3712192"/>
            <a:chExt cx="4757752" cy="35552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958713" y="3712192"/>
              <a:ext cx="3919355" cy="3555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031828" y="3821570"/>
              <a:ext cx="4684637" cy="32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cp_model_pb2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Môn thi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Số kíp tối thiểu: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</p:spTree>
    <p:extLst>
      <p:ext uri="{BB962C8B-B14F-4D97-AF65-F5344CB8AC3E}">
        <p14:creationId xmlns:p14="http://schemas.microsoft.com/office/powerpoint/2010/main" val="139134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RESULTS</a:t>
            </a:r>
            <a:endParaRPr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F16339-FC7D-B18C-C1AC-B54CC30B8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09811"/>
              </p:ext>
            </p:extLst>
          </p:nvPr>
        </p:nvGraphicFramePr>
        <p:xfrm>
          <a:off x="2082186" y="1073790"/>
          <a:ext cx="4979627" cy="36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95969" imgH="4000264" progId="Excel.Sheet.12">
                  <p:embed/>
                </p:oleObj>
              </mc:Choice>
              <mc:Fallback>
                <p:oleObj name="Worksheet" r:id="rId3" imgW="5495969" imgH="40002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186" y="1073790"/>
                        <a:ext cx="4979627" cy="36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E9BED6-CB31-6C9F-CB36-33083D7C7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32468"/>
              </p:ext>
            </p:extLst>
          </p:nvPr>
        </p:nvGraphicFramePr>
        <p:xfrm>
          <a:off x="7324293" y="4298425"/>
          <a:ext cx="1381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381169" imgH="399814" progId="Excel.Sheet.12">
                  <p:embed/>
                </p:oleObj>
              </mc:Choice>
              <mc:Fallback>
                <p:oleObj name="Worksheet" r:id="rId5" imgW="1381169" imgH="3998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4293" y="4298425"/>
                        <a:ext cx="1381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35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ANALYSIS</a:t>
            </a:r>
            <a:endParaRPr dirty="0"/>
          </a:p>
        </p:txBody>
      </p:sp>
      <p:sp>
        <p:nvSpPr>
          <p:cNvPr id="468" name="Google Shape;468;p57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F155-E055-F89F-C077-ED295D6A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595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RUNNING TIME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0529D-90EF-9000-C9FE-E1EF24B0C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037391"/>
              </p:ext>
            </p:extLst>
          </p:nvPr>
        </p:nvGraphicFramePr>
        <p:xfrm>
          <a:off x="1482813" y="1129145"/>
          <a:ext cx="6178374" cy="387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OPTIMIZATION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10DD32-E291-C1BD-E33F-384D8650E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59712"/>
              </p:ext>
            </p:extLst>
          </p:nvPr>
        </p:nvGraphicFramePr>
        <p:xfrm>
          <a:off x="1427885" y="1066216"/>
          <a:ext cx="6288229" cy="393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753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025859" y="2371275"/>
            <a:ext cx="509228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3818B1C-2BA6-D176-3CA6-3AFB37C9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11" y="1012638"/>
            <a:ext cx="6680777" cy="41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E7144CED-3E99-4FA4-4928-F076296FC369}"/>
              </a:ext>
            </a:extLst>
          </p:cNvPr>
          <p:cNvSpPr txBox="1">
            <a:spLocks/>
          </p:cNvSpPr>
          <p:nvPr/>
        </p:nvSpPr>
        <p:spPr>
          <a:xfrm>
            <a:off x="3892611" y="888845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0C8C143-9FFA-21FA-7912-A34C4BE6F33B}"/>
              </a:ext>
            </a:extLst>
          </p:cNvPr>
          <p:cNvSpPr txBox="1">
            <a:spLocks/>
          </p:cNvSpPr>
          <p:nvPr/>
        </p:nvSpPr>
        <p:spPr>
          <a:xfrm>
            <a:off x="2181053" y="888846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E0A0BAB-8C23-9156-5F37-446E5B5471ED}"/>
              </a:ext>
            </a:extLst>
          </p:cNvPr>
          <p:cNvSpPr txBox="1">
            <a:spLocks/>
          </p:cNvSpPr>
          <p:nvPr/>
        </p:nvSpPr>
        <p:spPr>
          <a:xfrm>
            <a:off x="5575417" y="2997544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/>
              <a:t>Non - </a:t>
            </a:r>
            <a:r>
              <a:rPr lang="vi-VN" sz="1300" dirty="0" err="1"/>
              <a:t>optimal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125965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RUNTIME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7F637-5BE0-4E22-9E33-E9B36A7A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1017725"/>
            <a:ext cx="6664036" cy="41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DBBC7E83-9D0D-DB74-DAAA-40EE03517EAF}"/>
              </a:ext>
            </a:extLst>
          </p:cNvPr>
          <p:cNvSpPr txBox="1">
            <a:spLocks/>
          </p:cNvSpPr>
          <p:nvPr/>
        </p:nvSpPr>
        <p:spPr>
          <a:xfrm>
            <a:off x="2181054" y="2624667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3CB8348-3D6E-7425-81C2-FA3B41847237}"/>
              </a:ext>
            </a:extLst>
          </p:cNvPr>
          <p:cNvSpPr txBox="1">
            <a:spLocks/>
          </p:cNvSpPr>
          <p:nvPr/>
        </p:nvSpPr>
        <p:spPr>
          <a:xfrm>
            <a:off x="3899017" y="3320320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Very</a:t>
            </a:r>
            <a:r>
              <a:rPr lang="vi-VN" sz="1300" dirty="0"/>
              <a:t> </a:t>
            </a:r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A3E1E4F-E987-BBD8-CB2A-2CD101D659B9}"/>
              </a:ext>
            </a:extLst>
          </p:cNvPr>
          <p:cNvSpPr txBox="1">
            <a:spLocks/>
          </p:cNvSpPr>
          <p:nvPr/>
        </p:nvSpPr>
        <p:spPr>
          <a:xfrm>
            <a:off x="5526926" y="909628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Fast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9749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 detail</a:t>
            </a:r>
            <a:endParaRPr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431-8613-2CC7-6270-693EB04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738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need to be scheduled for the exam.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Subject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number of registered students.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Among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exams, there is a list of pairs of 2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cannot be scheduled at the same time due to students who are registered to take both.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exam rooms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; where room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number of seats.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Each day is divided into 4 periods.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Plan a schedule for the exams so that the total number of days for the N exams is minimum.</a:t>
                </a:r>
              </a:p>
            </p:txBody>
          </p:sp>
        </mc:Choice>
        <mc:Fallback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 t="-62927" r="-1370" b="-678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6400-D3A4-0D3C-843C-DC218EA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2342625"/>
            <a:ext cx="4600152" cy="841800"/>
          </a:xfrm>
        </p:spPr>
        <p:txBody>
          <a:bodyPr/>
          <a:lstStyle/>
          <a:p>
            <a:r>
              <a:rPr lang="vi-VN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59DD2-2032-8AD9-A92C-1084BE4AB87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AFE2A3-B4B4-8D37-FBF1-856D7598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modelling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74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 METHODS</a:t>
            </a:r>
            <a:endParaRPr dirty="0"/>
          </a:p>
        </p:txBody>
      </p:sp>
      <p:sp>
        <p:nvSpPr>
          <p:cNvPr id="245" name="Google Shape;245;p43"/>
          <p:cNvSpPr/>
          <p:nvPr/>
        </p:nvSpPr>
        <p:spPr>
          <a:xfrm rot="10800000">
            <a:off x="41062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3"/>
          </p:nvPr>
        </p:nvSpPr>
        <p:spPr>
          <a:xfrm>
            <a:off x="3403799" y="30940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INTEGER PROGRAMMING</a:t>
            </a:r>
            <a:endParaRPr dirty="0"/>
          </a:p>
        </p:txBody>
      </p:sp>
      <p:cxnSp>
        <p:nvCxnSpPr>
          <p:cNvPr id="249" name="Google Shape;249;p43"/>
          <p:cNvCxnSpPr/>
          <p:nvPr/>
        </p:nvCxnSpPr>
        <p:spPr>
          <a:xfrm rot="10800000">
            <a:off x="45720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/>
          <p:nvPr/>
        </p:nvSpPr>
        <p:spPr>
          <a:xfrm rot="10800000">
            <a:off x="14224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"/>
          <p:cNvSpPr/>
          <p:nvPr/>
        </p:nvSpPr>
        <p:spPr>
          <a:xfrm rot="10800000">
            <a:off x="67900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720000" y="309153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CONSTRAINT PROGRAMMNG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HEURISTIC</a:t>
            </a:r>
            <a:endParaRPr dirty="0"/>
          </a:p>
        </p:txBody>
      </p:sp>
      <p:cxnSp>
        <p:nvCxnSpPr>
          <p:cNvPr id="266" name="Google Shape;266;p43"/>
          <p:cNvCxnSpPr/>
          <p:nvPr/>
        </p:nvCxnSpPr>
        <p:spPr>
          <a:xfrm rot="10800000">
            <a:off x="7255800" y="2599577"/>
            <a:ext cx="0" cy="393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3"/>
          <p:cNvCxnSpPr/>
          <p:nvPr/>
        </p:nvCxnSpPr>
        <p:spPr>
          <a:xfrm rot="10800000">
            <a:off x="18882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01E57-C473-3953-ABDE-AAA1968F807A}"/>
              </a:ext>
            </a:extLst>
          </p:cNvPr>
          <p:cNvGrpSpPr/>
          <p:nvPr/>
        </p:nvGrpSpPr>
        <p:grpSpPr>
          <a:xfrm rot="-5400000">
            <a:off x="1654053" y="2088385"/>
            <a:ext cx="468291" cy="219460"/>
            <a:chOff x="0" y="49530"/>
            <a:chExt cx="1016000" cy="40894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12D6442-F52D-F465-29F9-C7099A5CD46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67CD98-1B6F-1ECC-BEA0-82E1ACACCF94}"/>
              </a:ext>
            </a:extLst>
          </p:cNvPr>
          <p:cNvGrpSpPr/>
          <p:nvPr/>
        </p:nvGrpSpPr>
        <p:grpSpPr>
          <a:xfrm rot="-5400000">
            <a:off x="4337854" y="2085906"/>
            <a:ext cx="468291" cy="219460"/>
            <a:chOff x="0" y="49530"/>
            <a:chExt cx="1016000" cy="40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FFAA473-7B47-BC22-486F-FA713563D939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CF83F-BDA9-C8EC-B189-F6540627E742}"/>
              </a:ext>
            </a:extLst>
          </p:cNvPr>
          <p:cNvGrpSpPr/>
          <p:nvPr/>
        </p:nvGrpSpPr>
        <p:grpSpPr>
          <a:xfrm rot="-5400000">
            <a:off x="7021654" y="2088384"/>
            <a:ext cx="468291" cy="219460"/>
            <a:chOff x="0" y="49530"/>
            <a:chExt cx="1016000" cy="40894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A8AE27A-93A7-FD95-D1AB-AFE75DF21B3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6" name="Subtitle 3">
            <a:extLst>
              <a:ext uri="{FF2B5EF4-FFF2-40B4-BE49-F238E27FC236}">
                <a16:creationId xmlns:a16="http://schemas.microsoft.com/office/drawing/2014/main" id="{16A51455-B4C7-F61C-8986-5F80D378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06" y="3736061"/>
            <a:ext cx="2882184" cy="931500"/>
          </a:xfrm>
        </p:spPr>
        <p:txBody>
          <a:bodyPr/>
          <a:lstStyle/>
          <a:p>
            <a:r>
              <a:rPr lang="en-US" dirty="0"/>
              <a:t>Using CP-SAT solver from module OR-Tools</a:t>
            </a:r>
            <a:endParaRPr lang="vi-VN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40824713-246A-9CCB-13C6-5AD2E635557D}"/>
              </a:ext>
            </a:extLst>
          </p:cNvPr>
          <p:cNvSpPr txBox="1">
            <a:spLocks/>
          </p:cNvSpPr>
          <p:nvPr/>
        </p:nvSpPr>
        <p:spPr>
          <a:xfrm>
            <a:off x="3130907" y="3733364"/>
            <a:ext cx="2882184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SCIP solver from module OR-Tools</a:t>
            </a:r>
            <a:endParaRPr lang="vi-VN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C3A4BE02-4B66-8343-8C1B-8FA923E39E07}"/>
              </a:ext>
            </a:extLst>
          </p:cNvPr>
          <p:cNvSpPr txBox="1">
            <a:spLocks/>
          </p:cNvSpPr>
          <p:nvPr/>
        </p:nvSpPr>
        <p:spPr>
          <a:xfrm>
            <a:off x="5979339" y="3730231"/>
            <a:ext cx="2772382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Greedy algorithm</a:t>
            </a:r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770-45F5-3050-9F5E-EE99DA7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36" y="1765950"/>
            <a:ext cx="5117727" cy="1611600"/>
          </a:xfrm>
        </p:spPr>
        <p:txBody>
          <a:bodyPr/>
          <a:lstStyle/>
          <a:p>
            <a:r>
              <a:rPr lang="vi-VN" dirty="0" err="1"/>
              <a:t>modelling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34D7-7CA9-C91C-8A6B-62532145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47220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3303</Words>
  <Application>Microsoft Office PowerPoint</Application>
  <PresentationFormat>On-screen Show (16:9)</PresentationFormat>
  <Paragraphs>370</Paragraphs>
  <Slides>50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Oxygen</vt:lpstr>
      <vt:lpstr>Consolas</vt:lpstr>
      <vt:lpstr>Poiret One</vt:lpstr>
      <vt:lpstr>Oxygen Light</vt:lpstr>
      <vt:lpstr>Bebas Neue</vt:lpstr>
      <vt:lpstr>Arial</vt:lpstr>
      <vt:lpstr>Cambria Math</vt:lpstr>
      <vt:lpstr>Minimalist Aesthetic Slideshow by Slidesgo</vt:lpstr>
      <vt:lpstr>Microsoft Excel Worksheet</vt:lpstr>
      <vt:lpstr>MINI-PROJECT</vt:lpstr>
      <vt:lpstr>TABLE OF CONTENTS  </vt:lpstr>
      <vt:lpstr>INTRODUCTION</vt:lpstr>
      <vt:lpstr>MEMBERS</vt:lpstr>
      <vt:lpstr>DESCRIPTION</vt:lpstr>
      <vt:lpstr>PowerPoint Presentation</vt:lpstr>
      <vt:lpstr>METHODOLOGY</vt:lpstr>
      <vt:lpstr>3 METHODS</vt:lpstr>
      <vt:lpstr>modelling</vt:lpstr>
      <vt:lpstr>CONSTRAINT PROGRAMMING</vt:lpstr>
      <vt:lpstr>CONSTRAINT PROGRAMMING</vt:lpstr>
      <vt:lpstr>CONSTRAINT PROGRAMMING</vt:lpstr>
      <vt:lpstr>MIXED INTEGER PROGRAMMING</vt:lpstr>
      <vt:lpstr>MIXED INTEGER PROGRAMMING</vt:lpstr>
      <vt:lpstr>MIXED INTEGER PROGRAMMING</vt:lpstr>
      <vt:lpstr>MIXED INTEGER PROGRAMMING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ANALYSIS</vt:lpstr>
      <vt:lpstr>RUNNING TIME</vt:lpstr>
      <vt:lpstr>OPTIMIZATION</vt:lpstr>
      <vt:lpstr>CONCLUSION</vt:lpstr>
      <vt:lpstr>SOLUTION</vt:lpstr>
      <vt:lpstr>RUNTIME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JaKhin Cao</dc:creator>
  <cp:lastModifiedBy>Khanh Cao Gia</cp:lastModifiedBy>
  <cp:revision>31</cp:revision>
  <dcterms:modified xsi:type="dcterms:W3CDTF">2023-02-07T22:05:14Z</dcterms:modified>
</cp:coreProperties>
</file>