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0"/>
  </p:notesMasterIdLst>
  <p:sldIdLst>
    <p:sldId id="256" r:id="rId2"/>
    <p:sldId id="258" r:id="rId3"/>
    <p:sldId id="261" r:id="rId4"/>
    <p:sldId id="259" r:id="rId5"/>
    <p:sldId id="262" r:id="rId6"/>
    <p:sldId id="260" r:id="rId7"/>
    <p:sldId id="359" r:id="rId8"/>
    <p:sldId id="358" r:id="rId9"/>
    <p:sldId id="362" r:id="rId10"/>
    <p:sldId id="308" r:id="rId11"/>
    <p:sldId id="265" r:id="rId12"/>
    <p:sldId id="319" r:id="rId13"/>
    <p:sldId id="309" r:id="rId14"/>
    <p:sldId id="361" r:id="rId15"/>
    <p:sldId id="363" r:id="rId16"/>
    <p:sldId id="364" r:id="rId17"/>
    <p:sldId id="312" r:id="rId18"/>
    <p:sldId id="313" r:id="rId19"/>
    <p:sldId id="365" r:id="rId20"/>
    <p:sldId id="314" r:id="rId21"/>
    <p:sldId id="315" r:id="rId22"/>
    <p:sldId id="316" r:id="rId23"/>
    <p:sldId id="321" r:id="rId24"/>
    <p:sldId id="320" r:id="rId25"/>
    <p:sldId id="323" r:id="rId26"/>
    <p:sldId id="328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27" r:id="rId45"/>
    <p:sldId id="366" r:id="rId46"/>
    <p:sldId id="324" r:id="rId47"/>
    <p:sldId id="325" r:id="rId48"/>
    <p:sldId id="326" r:id="rId49"/>
    <p:sldId id="357" r:id="rId50"/>
    <p:sldId id="268" r:id="rId51"/>
    <p:sldId id="351" r:id="rId52"/>
    <p:sldId id="352" r:id="rId53"/>
    <p:sldId id="269" r:id="rId54"/>
    <p:sldId id="353" r:id="rId55"/>
    <p:sldId id="283" r:id="rId56"/>
    <p:sldId id="354" r:id="rId57"/>
    <p:sldId id="355" r:id="rId58"/>
    <p:sldId id="356" r:id="rId5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61"/>
    </p:embeddedFont>
    <p:embeddedFont>
      <p:font typeface="Cambria Math" panose="02040503050406030204" pitchFamily="18" charset="0"/>
      <p:regular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Oxygen" panose="02000503000000000000" pitchFamily="2" charset="0"/>
      <p:regular r:id="rId67"/>
      <p:bold r:id="rId68"/>
    </p:embeddedFont>
    <p:embeddedFont>
      <p:font typeface="Oxygen Light" panose="02000303000000000000" pitchFamily="2" charset="0"/>
      <p:regular r:id="rId69"/>
      <p:bold r:id="rId70"/>
    </p:embeddedFont>
    <p:embeddedFont>
      <p:font typeface="Poiret One" panose="00000500000000000000" pitchFamily="2" charset="0"/>
      <p:regular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16EC97-9E86-487B-98FB-EAB852C5D94D}">
  <a:tblStyle styleId="{1E16EC97-9E86-487B-98FB-EAB852C5D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(Sheet1!$K$9,Sheet1!$K$11,Sheet1!$K$13)</c:f>
              <c:numCache>
                <c:formatCode>General</c:formatCode>
                <c:ptCount val="3"/>
                <c:pt idx="0">
                  <c:v>0.125</c:v>
                </c:pt>
                <c:pt idx="1">
                  <c:v>0.23400000000000001</c:v>
                </c:pt>
                <c:pt idx="2">
                  <c:v>1.4630000000000001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1FC-4F78-B7DF-2E1460CE73EB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(Sheet1!$L$9,Sheet1!$L$11,Sheet1!$L$13,Sheet1!$L$15,Sheet1!$L$17)</c:f>
              <c:numCache>
                <c:formatCode>General</c:formatCode>
                <c:ptCount val="5"/>
                <c:pt idx="0">
                  <c:v>1.28</c:v>
                </c:pt>
                <c:pt idx="1">
                  <c:v>1.7649999999999999</c:v>
                </c:pt>
                <c:pt idx="2">
                  <c:v>6.9820000000000002</c:v>
                </c:pt>
                <c:pt idx="3">
                  <c:v>49.96</c:v>
                </c:pt>
                <c:pt idx="4">
                  <c:v>35.56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1FC-4F78-B7DF-2E1460CE73EB}"/>
            </c:ext>
          </c:extLst>
        </c:ser>
        <c:ser>
          <c:idx val="2"/>
          <c:order val="2"/>
          <c:tx>
            <c:strRef>
              <c:f>Sheet1!$M$6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(Sheet1!$J$9,Sheet1!$J$11,Sheet1!$J$13,Sheet1!$J$15,Sheet1!$J$17,Sheet1!$J$19,Sheet1!$J$21,Sheet1!$J$23)</c:f>
              <c:numCache>
                <c:formatCode>General</c:formatCode>
                <c:ptCount val="8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500</c:v>
                </c:pt>
                <c:pt idx="7">
                  <c:v>1000</c:v>
                </c:pt>
              </c:numCache>
              <c:extLst/>
            </c:numRef>
          </c:cat>
          <c:val>
            <c:numRef>
              <c:f>(Sheet1!$M$9,Sheet1!$M$11,Sheet1!$M$13,Sheet1!$M$15,Sheet1!$M$17,Sheet1!$M$19,Sheet1!$M$21,Sheet1!$M$23)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0</c:v>
                </c:pt>
                <c:pt idx="5">
                  <c:v>1.4999999999999999E-2</c:v>
                </c:pt>
                <c:pt idx="6">
                  <c:v>0.19600000000000001</c:v>
                </c:pt>
                <c:pt idx="7">
                  <c:v>2.5569999999999999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D1FC-4F78-B7DF-2E1460CE73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487391"/>
        <c:axId val="1043481151"/>
      </c:lineChart>
      <c:catAx>
        <c:axId val="104348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1151"/>
        <c:crosses val="autoZero"/>
        <c:auto val="1"/>
        <c:lblAlgn val="ctr"/>
        <c:lblOffset val="100"/>
        <c:noMultiLvlLbl val="0"/>
      </c:catAx>
      <c:valAx>
        <c:axId val="104348115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43487391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Sheet1!$U$6</c:f>
              <c:strCache>
                <c:ptCount val="1"/>
                <c:pt idx="0">
                  <c:v>CP/ 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Sheet1!$U$7:$U$15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CE-4884-A825-AA34F229D613}"/>
            </c:ext>
          </c:extLst>
        </c:ser>
        <c:ser>
          <c:idx val="1"/>
          <c:order val="1"/>
          <c:tx>
            <c:strRef>
              <c:f>Sheet1!$V$6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Sheet1!$T$7:$T$15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100</c:v>
                </c:pt>
                <c:pt idx="7">
                  <c:v>500</c:v>
                </c:pt>
                <c:pt idx="8">
                  <c:v>1000</c:v>
                </c:pt>
              </c:numCache>
            </c:numRef>
          </c:cat>
          <c:val>
            <c:numRef>
              <c:f>Sheet1!$V$7:$V$15</c:f>
              <c:numCache>
                <c:formatCode>General</c:formatCode>
                <c:ptCount val="9"/>
                <c:pt idx="0">
                  <c:v>6</c:v>
                </c:pt>
                <c:pt idx="1">
                  <c:v>11</c:v>
                </c:pt>
                <c:pt idx="2">
                  <c:v>9</c:v>
                </c:pt>
                <c:pt idx="3">
                  <c:v>8</c:v>
                </c:pt>
                <c:pt idx="4">
                  <c:v>13</c:v>
                </c:pt>
                <c:pt idx="5">
                  <c:v>16</c:v>
                </c:pt>
                <c:pt idx="6">
                  <c:v>46</c:v>
                </c:pt>
                <c:pt idx="7">
                  <c:v>206</c:v>
                </c:pt>
                <c:pt idx="8">
                  <c:v>760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CE-4884-A825-AA34F229D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6203119"/>
        <c:axId val="1116182735"/>
      </c:lineChart>
      <c:catAx>
        <c:axId val="111620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(subjects)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182735"/>
        <c:crosses val="autoZero"/>
        <c:auto val="1"/>
        <c:lblAlgn val="ctr"/>
        <c:lblOffset val="100"/>
        <c:noMultiLvlLbl val="0"/>
      </c:catAx>
      <c:valAx>
        <c:axId val="111618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Shifts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1620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c439249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c439249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25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c8787dcf5_1_24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c8787dcf5_1_24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543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3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45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5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5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439249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439249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72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9" r:id="rId12"/>
    <p:sldLayoutId id="2147483672" r:id="rId13"/>
    <p:sldLayoutId id="2147483673" r:id="rId14"/>
    <p:sldLayoutId id="2147483675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 Optimization Course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6400-D3A4-0D3C-843C-DC218EA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5" y="2342625"/>
            <a:ext cx="4600152" cy="841800"/>
          </a:xfrm>
        </p:spPr>
        <p:txBody>
          <a:bodyPr/>
          <a:lstStyle/>
          <a:p>
            <a:r>
              <a:rPr lang="vi-VN" dirty="0"/>
              <a:t>METHODOLOGY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59DD2-2032-8AD9-A92C-1084BE4AB87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vi-VN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AFE2A3-B4B4-8D37-FBF1-856D7598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err="1"/>
              <a:t>modelling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6741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 METHODS</a:t>
            </a:r>
            <a:endParaRPr dirty="0"/>
          </a:p>
        </p:txBody>
      </p:sp>
      <p:sp>
        <p:nvSpPr>
          <p:cNvPr id="245" name="Google Shape;245;p43"/>
          <p:cNvSpPr/>
          <p:nvPr/>
        </p:nvSpPr>
        <p:spPr>
          <a:xfrm rot="10800000">
            <a:off x="41062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3"/>
          </p:nvPr>
        </p:nvSpPr>
        <p:spPr>
          <a:xfrm>
            <a:off x="3403799" y="309401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INTEGER PROGRAMMING</a:t>
            </a:r>
            <a:endParaRPr dirty="0"/>
          </a:p>
        </p:txBody>
      </p:sp>
      <p:cxnSp>
        <p:nvCxnSpPr>
          <p:cNvPr id="249" name="Google Shape;249;p43"/>
          <p:cNvCxnSpPr/>
          <p:nvPr/>
        </p:nvCxnSpPr>
        <p:spPr>
          <a:xfrm rot="10800000">
            <a:off x="45720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3"/>
          <p:cNvSpPr/>
          <p:nvPr/>
        </p:nvSpPr>
        <p:spPr>
          <a:xfrm rot="10800000">
            <a:off x="14224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3"/>
          <p:cNvSpPr/>
          <p:nvPr/>
        </p:nvSpPr>
        <p:spPr>
          <a:xfrm rot="10800000">
            <a:off x="6790012" y="1667941"/>
            <a:ext cx="931575" cy="931611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title" idx="2"/>
          </p:nvPr>
        </p:nvSpPr>
        <p:spPr>
          <a:xfrm>
            <a:off x="720000" y="309153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CONSTRAINT PROGRAMMNG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HEURISTIC</a:t>
            </a:r>
            <a:endParaRPr dirty="0"/>
          </a:p>
        </p:txBody>
      </p:sp>
      <p:cxnSp>
        <p:nvCxnSpPr>
          <p:cNvPr id="266" name="Google Shape;266;p43"/>
          <p:cNvCxnSpPr/>
          <p:nvPr/>
        </p:nvCxnSpPr>
        <p:spPr>
          <a:xfrm rot="10800000">
            <a:off x="7255800" y="2599577"/>
            <a:ext cx="0" cy="393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3"/>
          <p:cNvCxnSpPr/>
          <p:nvPr/>
        </p:nvCxnSpPr>
        <p:spPr>
          <a:xfrm rot="10800000">
            <a:off x="1888200" y="2607096"/>
            <a:ext cx="0" cy="309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01E57-C473-3953-ABDE-AAA1968F807A}"/>
              </a:ext>
            </a:extLst>
          </p:cNvPr>
          <p:cNvGrpSpPr/>
          <p:nvPr/>
        </p:nvGrpSpPr>
        <p:grpSpPr>
          <a:xfrm rot="-5400000">
            <a:off x="1654053" y="2088385"/>
            <a:ext cx="468291" cy="219460"/>
            <a:chOff x="0" y="49530"/>
            <a:chExt cx="1016000" cy="40894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12D6442-F52D-F465-29F9-C7099A5CD46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67CD98-1B6F-1ECC-BEA0-82E1ACACCF94}"/>
              </a:ext>
            </a:extLst>
          </p:cNvPr>
          <p:cNvGrpSpPr/>
          <p:nvPr/>
        </p:nvGrpSpPr>
        <p:grpSpPr>
          <a:xfrm rot="-5400000">
            <a:off x="4337854" y="2085906"/>
            <a:ext cx="468291" cy="219460"/>
            <a:chOff x="0" y="49530"/>
            <a:chExt cx="1016000" cy="40894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FFAA473-7B47-BC22-486F-FA713563D939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CF83F-BDA9-C8EC-B189-F6540627E742}"/>
              </a:ext>
            </a:extLst>
          </p:cNvPr>
          <p:cNvGrpSpPr/>
          <p:nvPr/>
        </p:nvGrpSpPr>
        <p:grpSpPr>
          <a:xfrm rot="-5400000">
            <a:off x="7021654" y="2088384"/>
            <a:ext cx="468291" cy="219460"/>
            <a:chOff x="0" y="49530"/>
            <a:chExt cx="1016000" cy="40894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A8AE27A-93A7-FD95-D1AB-AFE75DF21B3C}"/>
                </a:ext>
              </a:extLst>
            </p:cNvPr>
            <p:cNvSpPr/>
            <p:nvPr/>
          </p:nvSpPr>
          <p:spPr>
            <a:xfrm>
              <a:off x="0" y="49530"/>
              <a:ext cx="1016000" cy="408940"/>
            </a:xfrm>
            <a:custGeom>
              <a:avLst/>
              <a:gdLst/>
              <a:ahLst/>
              <a:cxnLst/>
              <a:rect l="l" t="t" r="r" b="b"/>
              <a:pathLst>
                <a:path w="1016000" h="408940">
                  <a:moveTo>
                    <a:pt x="810260" y="0"/>
                  </a:moveTo>
                  <a:cubicBezTo>
                    <a:pt x="709930" y="0"/>
                    <a:pt x="627380" y="72390"/>
                    <a:pt x="60833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609600" y="242570"/>
                  </a:lnTo>
                  <a:cubicBezTo>
                    <a:pt x="627380" y="337820"/>
                    <a:pt x="711200" y="408940"/>
                    <a:pt x="811530" y="408940"/>
                  </a:cubicBezTo>
                  <a:cubicBezTo>
                    <a:pt x="924560" y="408940"/>
                    <a:pt x="1016000" y="317500"/>
                    <a:pt x="1016000" y="204470"/>
                  </a:cubicBezTo>
                  <a:cubicBezTo>
                    <a:pt x="1016000" y="91440"/>
                    <a:pt x="924560" y="0"/>
                    <a:pt x="81026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6" name="Subtitle 3">
            <a:extLst>
              <a:ext uri="{FF2B5EF4-FFF2-40B4-BE49-F238E27FC236}">
                <a16:creationId xmlns:a16="http://schemas.microsoft.com/office/drawing/2014/main" id="{16A51455-B4C7-F61C-8986-5F80D3783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106" y="3736061"/>
            <a:ext cx="2882184" cy="931500"/>
          </a:xfrm>
        </p:spPr>
        <p:txBody>
          <a:bodyPr/>
          <a:lstStyle/>
          <a:p>
            <a:r>
              <a:rPr lang="en-US" dirty="0"/>
              <a:t>Using CP-SAT solver from module OR-Tools</a:t>
            </a:r>
            <a:endParaRPr lang="vi-VN" dirty="0"/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40824713-246A-9CCB-13C6-5AD2E635557D}"/>
              </a:ext>
            </a:extLst>
          </p:cNvPr>
          <p:cNvSpPr txBox="1">
            <a:spLocks/>
          </p:cNvSpPr>
          <p:nvPr/>
        </p:nvSpPr>
        <p:spPr>
          <a:xfrm>
            <a:off x="3130907" y="3733364"/>
            <a:ext cx="2882184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SCIP solver from module OR-Tools</a:t>
            </a:r>
            <a:endParaRPr lang="vi-VN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C3A4BE02-4B66-8343-8C1B-8FA923E39E07}"/>
              </a:ext>
            </a:extLst>
          </p:cNvPr>
          <p:cNvSpPr txBox="1">
            <a:spLocks/>
          </p:cNvSpPr>
          <p:nvPr/>
        </p:nvSpPr>
        <p:spPr>
          <a:xfrm>
            <a:off x="5979339" y="3730231"/>
            <a:ext cx="2772382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Using Greedy algorithm</a:t>
            </a:r>
            <a:endParaRPr lang="vi-V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5770-45F5-3050-9F5E-EE99DA7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136" y="1765950"/>
            <a:ext cx="5117727" cy="1611600"/>
          </a:xfrm>
        </p:spPr>
        <p:txBody>
          <a:bodyPr/>
          <a:lstStyle/>
          <a:p>
            <a:r>
              <a:rPr lang="vi-VN" dirty="0" err="1"/>
              <a:t>modelling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34D7-7CA9-C91C-8A6B-62532145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247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CONSTRAINT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dirty="0"/>
                  <a:t>: </a:t>
                </a:r>
                <a:r>
                  <a:rPr lang="vi-VN" dirty="0" err="1"/>
                  <a:t>Exam</a:t>
                </a:r>
                <a:r>
                  <a:rPr lang="vi-VN" dirty="0"/>
                  <a:t> </a:t>
                </a:r>
                <a:r>
                  <a:rPr lang="vi-VN" dirty="0" err="1"/>
                  <a:t>shift</a:t>
                </a:r>
                <a:r>
                  <a:rPr lang="vi-VN" dirty="0"/>
                  <a:t> </a:t>
                </a:r>
                <a:r>
                  <a:rPr lang="vi-VN" dirty="0" err="1"/>
                  <a:t>of</a:t>
                </a:r>
                <a:r>
                  <a:rPr lang="vi-VN" dirty="0"/>
                  <a:t> </a:t>
                </a:r>
                <a:r>
                  <a:rPr lang="vi-VN" dirty="0" err="1"/>
                  <a:t>subject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vi-VN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1, …,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={1, …,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114300" indent="0" algn="l"/>
                <a:endParaRPr lang="vi-V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ECF532F1-4694-95A6-7B77-4C784E36EA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9526" y="2571750"/>
                <a:ext cx="3930025" cy="40934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Oxygen"/>
                  <a:buNone/>
                  <a:defRPr sz="1600" b="0" i="0" u="none" strike="noStrike" cap="none">
                    <a:solidFill>
                      <a:schemeClr val="lt2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9pPr>
              </a:lstStyle>
              <a:p>
                <a:pPr marL="114300" indent="0" algn="l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shift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 algn="l"/>
                <a:endParaRPr lang="vi-VN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ECF532F1-4694-95A6-7B77-4C784E3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26" y="2571750"/>
                <a:ext cx="3930025" cy="4093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7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CONSTRAINT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F00977AA-E416-0F83-A341-A094F4E3BA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1905" y="2625031"/>
                <a:ext cx="4928232" cy="87645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600"/>
                  <a:buFont typeface="Oxygen"/>
                  <a:buNone/>
                  <a:defRPr sz="1600" b="0" i="0" u="none" strike="noStrike" cap="none">
                    <a:solidFill>
                      <a:schemeClr val="lt2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Oxygen Light"/>
                  <a:buNone/>
                  <a:defRPr sz="1400" b="0" i="0" u="none" strike="noStrike" cap="none">
                    <a:solidFill>
                      <a:schemeClr val="lt2"/>
                    </a:solidFill>
                    <a:latin typeface="Oxygen Light"/>
                    <a:ea typeface="Oxygen Light"/>
                    <a:cs typeface="Oxygen Light"/>
                    <a:sym typeface="Oxygen Light"/>
                  </a:defRPr>
                </a:lvl9pPr>
              </a:lstStyle>
              <a:p>
                <a:pPr marL="11430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→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Subject 1 is NOT assigned to room 1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1430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→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Subject 1 is assigned to room 3.</a:t>
                </a:r>
              </a:p>
              <a:p>
                <a:pPr marL="114300" indent="0"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F00977AA-E416-0F83-A341-A094F4E3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05" y="2625031"/>
                <a:ext cx="4928232" cy="876451"/>
              </a:xfrm>
              <a:prstGeom prst="rect">
                <a:avLst/>
              </a:prstGeom>
              <a:blipFill>
                <a:blip r:embed="rId3"/>
                <a:stretch>
                  <a:fillRect b="-136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68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CONSTRAINT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𝑂𝑏𝑗</m:t>
                    </m:r>
                  </m:oMath>
                </a14:m>
                <a:r>
                  <a:rPr lang="en-US" dirty="0"/>
                  <a:t>: The minimum number of shift required </a:t>
                </a:r>
                <a:r>
                  <a:rPr lang="en-US" i="1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Obj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i="1" dirty="0"/>
                  <a:t>)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𝑐𝑜𝑛𝑓𝑙𝑖𝑐𝑡</m:t>
                    </m:r>
                  </m:oMath>
                </a14:m>
                <a:r>
                  <a:rPr lang="en-US" dirty="0"/>
                  <a:t>: A nested list contains pairs of conflict subjects</a:t>
                </a:r>
              </a:p>
              <a:p>
                <a:pPr marL="114300" indent="0" algn="l"/>
                <a:endParaRPr lang="en-US" b="1" u="sng" dirty="0"/>
              </a:p>
              <a:p>
                <a:pPr marL="114300" indent="0" algn="l"/>
                <a:endParaRPr lang="en-US" b="1" u="sng" dirty="0"/>
              </a:p>
              <a:p>
                <a:pPr marL="114300" indent="0" algn="l"/>
                <a:endParaRPr lang="en-US" b="1" u="sng" dirty="0"/>
              </a:p>
              <a:p>
                <a:pPr marL="114300" indent="0" algn="l"/>
                <a:endParaRPr lang="en-US" b="1" u="sng" dirty="0"/>
              </a:p>
              <a:p>
                <a:pPr marL="114300" indent="0" algn="l"/>
                <a:endParaRPr lang="en-US" b="1" u="sng" dirty="0"/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45946" y="1587300"/>
                <a:ext cx="6296618" cy="1968900"/>
              </a:xfrm>
              <a:blipFill>
                <a:blip r:embed="rId2"/>
                <a:stretch>
                  <a:fillRect b="-46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8CE876-985D-0658-4497-BDC58BDFA545}"/>
                  </a:ext>
                </a:extLst>
              </p:cNvPr>
              <p:cNvSpPr txBox="1"/>
              <p:nvPr/>
            </p:nvSpPr>
            <p:spPr>
              <a:xfrm>
                <a:off x="2118732" y="2848314"/>
                <a:ext cx="4906536" cy="70788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𝑐𝑜𝑛𝑓𝑙𝑖𝑐𝑡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𝑐𝑜𝑛𝑓𝑙𝑖𝑐𝑡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𝑐𝑜𝑛𝑓𝑙𝑖𝑐𝑡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2,7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7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𝑐𝑜𝑛𝑓𝑙𝑖𝑐𝑡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8CE876-985D-0658-4497-BDC58BDF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32" y="2848314"/>
                <a:ext cx="490653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3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is assigned to only one room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  <a:blipFill>
                <a:blip r:embed="rId2"/>
                <a:stretch>
                  <a:fillRect b="-1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21573-6BE7-A564-A099-B4A57A1463DE}"/>
                  </a:ext>
                </a:extLst>
              </p:cNvPr>
              <p:cNvSpPr txBox="1"/>
              <p:nvPr/>
            </p:nvSpPr>
            <p:spPr>
              <a:xfrm>
                <a:off x="2491810" y="3383572"/>
                <a:ext cx="4160079" cy="33855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21573-6BE7-A564-A099-B4A57A14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0" y="3383572"/>
                <a:ext cx="4160079" cy="33855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7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conflict subject are not assigned to the same shift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𝑐𝑜𝑛𝑓𝑙𝑖𝑐𝑡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167" y="2158672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  <a:p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28564-D13E-8A43-CA28-BC7116470EE0}"/>
                  </a:ext>
                </a:extLst>
              </p:cNvPr>
              <p:cNvSpPr txBox="1"/>
              <p:nvPr/>
            </p:nvSpPr>
            <p:spPr>
              <a:xfrm>
                <a:off x="3035523" y="3072472"/>
                <a:ext cx="3390120" cy="70788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𝑐𝑜𝑛𝑓𝑙𝑖𝑐𝑡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𝑐𝑜𝑛𝑓𝑙𝑖𝑐𝑡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2, 7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[7]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28564-D13E-8A43-CA28-BC711647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23" y="3072472"/>
                <a:ext cx="339012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98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Two subjects in the same shift can not be assigned to same room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pc="6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39CF1-F1C5-75F8-8F98-3D9C740B7975}"/>
                  </a:ext>
                </a:extLst>
              </p:cNvPr>
              <p:cNvSpPr txBox="1"/>
              <p:nvPr/>
            </p:nvSpPr>
            <p:spPr>
              <a:xfrm>
                <a:off x="1816134" y="3087340"/>
                <a:ext cx="5828597" cy="90268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𝑠h𝑖𝑓𝑡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𝑎𝑠𝑠𝑖𝑔𝑛𝑒𝑑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3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𝑁𝑂𝑇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𝑟𝑜𝑜𝑚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39CF1-F1C5-75F8-8F98-3D9C740B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34" y="3087340"/>
                <a:ext cx="5828597" cy="902683"/>
              </a:xfrm>
              <a:prstGeom prst="rect">
                <a:avLst/>
              </a:prstGeom>
              <a:blipFill>
                <a:blip r:embed="rId3"/>
                <a:stretch>
                  <a:fillRect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3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 with suitable capacity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114850"/>
                <a:ext cx="7386833" cy="913800"/>
              </a:xfrm>
              <a:blipFill>
                <a:blip r:embed="rId2"/>
                <a:stretch>
                  <a:fillRect b="-1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D6AB04-50A1-DB2C-8FCE-785FA58CC7B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782935" y="3014061"/>
            <a:ext cx="745273" cy="59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91C6A4-5882-0E11-4B50-5901D4B25FBE}"/>
                  </a:ext>
                </a:extLst>
              </p:cNvPr>
              <p:cNvSpPr txBox="1"/>
              <p:nvPr/>
            </p:nvSpPr>
            <p:spPr>
              <a:xfrm>
                <a:off x="2037661" y="3608793"/>
                <a:ext cx="1490547" cy="30777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91C6A4-5882-0E11-4B50-5901D4B2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61" y="3608793"/>
                <a:ext cx="1490547" cy="307777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5C3765-62D1-1741-098E-090731FBD4A9}"/>
              </a:ext>
            </a:extLst>
          </p:cNvPr>
          <p:cNvCxnSpPr>
            <a:cxnSpLocks/>
          </p:cNvCxnSpPr>
          <p:nvPr/>
        </p:nvCxnSpPr>
        <p:spPr>
          <a:xfrm flipH="1" flipV="1">
            <a:off x="4244898" y="2958790"/>
            <a:ext cx="326952" cy="5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5C150C-3FE2-5089-A867-2641253F6F69}"/>
                  </a:ext>
                </a:extLst>
              </p:cNvPr>
              <p:cNvSpPr txBox="1"/>
              <p:nvPr/>
            </p:nvSpPr>
            <p:spPr>
              <a:xfrm>
                <a:off x="3732961" y="3608792"/>
                <a:ext cx="1994944" cy="30777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𝑐𝑎𝑝𝑎𝑐𝑖𝑡𝑦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5C150C-3FE2-5089-A867-2641253F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61" y="3608792"/>
                <a:ext cx="1994944" cy="307777"/>
              </a:xfrm>
              <a:prstGeom prst="rect">
                <a:avLst/>
              </a:prstGeom>
              <a:blipFill>
                <a:blip r:embed="rId4"/>
                <a:stretch>
                  <a:fillRect r="-9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75D675-4B4F-CEDB-9D25-6837F89708EB}"/>
              </a:ext>
            </a:extLst>
          </p:cNvPr>
          <p:cNvCxnSpPr>
            <a:cxnSpLocks/>
          </p:cNvCxnSpPr>
          <p:nvPr/>
        </p:nvCxnSpPr>
        <p:spPr>
          <a:xfrm flipH="1" flipV="1">
            <a:off x="4958576" y="2958790"/>
            <a:ext cx="1777513" cy="5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A95E2-037F-9ACD-5076-F00A85E3B798}"/>
                  </a:ext>
                </a:extLst>
              </p:cNvPr>
              <p:cNvSpPr txBox="1"/>
              <p:nvPr/>
            </p:nvSpPr>
            <p:spPr>
              <a:xfrm>
                <a:off x="5932658" y="3574852"/>
                <a:ext cx="2141034" cy="54178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𝑠𝑡𝑢𝑑𝑒𝑛𝑡𝑠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𝑟𝑒𝑔𝑖𝑠𝑡𝑒𝑟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A95E2-037F-9ACD-5076-F00A85E3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58" y="3574852"/>
                <a:ext cx="2141034" cy="541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 </a:t>
            </a:r>
            <a:endParaRPr dirty="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581551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/>
          </p:nvPr>
        </p:nvSpPr>
        <p:spPr>
          <a:xfrm>
            <a:off x="3403801" y="2436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6"/>
          </p:nvPr>
        </p:nvSpPr>
        <p:spPr>
          <a:xfrm>
            <a:off x="6226049" y="23706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86" name="Google Shape;186;p36"/>
          <p:cNvSpPr/>
          <p:nvPr/>
        </p:nvSpPr>
        <p:spPr>
          <a:xfrm>
            <a:off x="1263901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4086151" y="101772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6908399" y="951775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>
            <a:off x="1749751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>
            <a:off x="4572001" y="198942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>
            <a:off x="7394249" y="1923475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>
            <a:off x="581551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4"/>
          </p:nvPr>
        </p:nvSpPr>
        <p:spPr>
          <a:xfrm>
            <a:off x="3403801" y="122167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7"/>
          </p:nvPr>
        </p:nvSpPr>
        <p:spPr>
          <a:xfrm>
            <a:off x="6226049" y="11557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" name="Google Shape;180;p36">
            <a:extLst>
              <a:ext uri="{FF2B5EF4-FFF2-40B4-BE49-F238E27FC236}">
                <a16:creationId xmlns:a16="http://schemas.microsoft.com/office/drawing/2014/main" id="{1DFDD4E2-0DD7-A1E4-4269-4735202D4D7B}"/>
              </a:ext>
            </a:extLst>
          </p:cNvPr>
          <p:cNvSpPr txBox="1">
            <a:spLocks/>
          </p:cNvSpPr>
          <p:nvPr/>
        </p:nvSpPr>
        <p:spPr>
          <a:xfrm>
            <a:off x="581551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Results</a:t>
            </a:r>
            <a:endParaRPr lang="vi-VN" dirty="0"/>
          </a:p>
        </p:txBody>
      </p:sp>
      <p:sp>
        <p:nvSpPr>
          <p:cNvPr id="14" name="Google Shape;186;p36">
            <a:extLst>
              <a:ext uri="{FF2B5EF4-FFF2-40B4-BE49-F238E27FC236}">
                <a16:creationId xmlns:a16="http://schemas.microsoft.com/office/drawing/2014/main" id="{2928A2D8-70F3-1B16-11F1-82807EAC8922}"/>
              </a:ext>
            </a:extLst>
          </p:cNvPr>
          <p:cNvSpPr/>
          <p:nvPr/>
        </p:nvSpPr>
        <p:spPr>
          <a:xfrm>
            <a:off x="1263901" y="301607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89;p36">
            <a:extLst>
              <a:ext uri="{FF2B5EF4-FFF2-40B4-BE49-F238E27FC236}">
                <a16:creationId xmlns:a16="http://schemas.microsoft.com/office/drawing/2014/main" id="{2584569A-A06D-5A28-9E9F-CEC0334B2F14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749751" y="3987774"/>
            <a:ext cx="0" cy="42337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92;p36">
            <a:extLst>
              <a:ext uri="{FF2B5EF4-FFF2-40B4-BE49-F238E27FC236}">
                <a16:creationId xmlns:a16="http://schemas.microsoft.com/office/drawing/2014/main" id="{18E805F9-9E55-75E7-04FD-C54E31C8C0F2}"/>
              </a:ext>
            </a:extLst>
          </p:cNvPr>
          <p:cNvSpPr txBox="1">
            <a:spLocks/>
          </p:cNvSpPr>
          <p:nvPr/>
        </p:nvSpPr>
        <p:spPr>
          <a:xfrm>
            <a:off x="581551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7" name="Google Shape;180;p36">
            <a:extLst>
              <a:ext uri="{FF2B5EF4-FFF2-40B4-BE49-F238E27FC236}">
                <a16:creationId xmlns:a16="http://schemas.microsoft.com/office/drawing/2014/main" id="{2011E734-5669-E754-DEDB-18DDA8AE1CCB}"/>
              </a:ext>
            </a:extLst>
          </p:cNvPr>
          <p:cNvSpPr txBox="1">
            <a:spLocks/>
          </p:cNvSpPr>
          <p:nvPr/>
        </p:nvSpPr>
        <p:spPr>
          <a:xfrm>
            <a:off x="3403799" y="4411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Discussion</a:t>
            </a:r>
            <a:endParaRPr lang="vi-VN" dirty="0"/>
          </a:p>
        </p:txBody>
      </p:sp>
      <p:sp>
        <p:nvSpPr>
          <p:cNvPr id="18" name="Google Shape;186;p36">
            <a:extLst>
              <a:ext uri="{FF2B5EF4-FFF2-40B4-BE49-F238E27FC236}">
                <a16:creationId xmlns:a16="http://schemas.microsoft.com/office/drawing/2014/main" id="{09779F86-2F0C-A0DA-01BA-61D1AF777D81}"/>
              </a:ext>
            </a:extLst>
          </p:cNvPr>
          <p:cNvSpPr/>
          <p:nvPr/>
        </p:nvSpPr>
        <p:spPr>
          <a:xfrm>
            <a:off x="4086149" y="2992287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89;p36">
            <a:extLst>
              <a:ext uri="{FF2B5EF4-FFF2-40B4-BE49-F238E27FC236}">
                <a16:creationId xmlns:a16="http://schemas.microsoft.com/office/drawing/2014/main" id="{28B702E5-7144-1032-C045-CD083C085C1C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4571999" y="3963987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92;p36">
            <a:extLst>
              <a:ext uri="{FF2B5EF4-FFF2-40B4-BE49-F238E27FC236}">
                <a16:creationId xmlns:a16="http://schemas.microsoft.com/office/drawing/2014/main" id="{1F742199-20CC-F09A-C8C3-C4B8BFE4CFDD}"/>
              </a:ext>
            </a:extLst>
          </p:cNvPr>
          <p:cNvSpPr txBox="1">
            <a:spLocks/>
          </p:cNvSpPr>
          <p:nvPr/>
        </p:nvSpPr>
        <p:spPr>
          <a:xfrm>
            <a:off x="3403799" y="31962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1" name="Google Shape;180;p36">
            <a:extLst>
              <a:ext uri="{FF2B5EF4-FFF2-40B4-BE49-F238E27FC236}">
                <a16:creationId xmlns:a16="http://schemas.microsoft.com/office/drawing/2014/main" id="{D5F2C243-E890-EDBB-A9FF-5F142BF16198}"/>
              </a:ext>
            </a:extLst>
          </p:cNvPr>
          <p:cNvSpPr txBox="1">
            <a:spLocks/>
          </p:cNvSpPr>
          <p:nvPr/>
        </p:nvSpPr>
        <p:spPr>
          <a:xfrm>
            <a:off x="6226046" y="431258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iret On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Conclusion</a:t>
            </a:r>
            <a:endParaRPr lang="vi-VN" dirty="0"/>
          </a:p>
        </p:txBody>
      </p:sp>
      <p:sp>
        <p:nvSpPr>
          <p:cNvPr id="22" name="Google Shape;186;p36">
            <a:extLst>
              <a:ext uri="{FF2B5EF4-FFF2-40B4-BE49-F238E27FC236}">
                <a16:creationId xmlns:a16="http://schemas.microsoft.com/office/drawing/2014/main" id="{F3BE68F5-CAE1-BDCC-38E6-B52BD29EF124}"/>
              </a:ext>
            </a:extLst>
          </p:cNvPr>
          <p:cNvSpPr/>
          <p:nvPr/>
        </p:nvSpPr>
        <p:spPr>
          <a:xfrm>
            <a:off x="6908396" y="2893724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189;p36">
            <a:extLst>
              <a:ext uri="{FF2B5EF4-FFF2-40B4-BE49-F238E27FC236}">
                <a16:creationId xmlns:a16="http://schemas.microsoft.com/office/drawing/2014/main" id="{B150E77A-0256-2D04-848E-3981219EA2C5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7394246" y="3865424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92;p36">
            <a:extLst>
              <a:ext uri="{FF2B5EF4-FFF2-40B4-BE49-F238E27FC236}">
                <a16:creationId xmlns:a16="http://schemas.microsoft.com/office/drawing/2014/main" id="{41DF0B09-E0D4-A2F7-9208-A9E5A4B57FB0}"/>
              </a:ext>
            </a:extLst>
          </p:cNvPr>
          <p:cNvSpPr txBox="1">
            <a:spLocks/>
          </p:cNvSpPr>
          <p:nvPr/>
        </p:nvSpPr>
        <p:spPr>
          <a:xfrm>
            <a:off x="6226046" y="3097675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iret One"/>
              <a:buNone/>
              <a:defRPr sz="3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FF52-8B71-B2E0-CB7A-04162D84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MIXED INTEGER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</p:spPr>
            <p:txBody>
              <a:bodyPr/>
              <a:lstStyle/>
              <a:p>
                <a:pPr algn="l"/>
                <a:r>
                  <a:rPr lang="vi-VN" b="1" u="sng" dirty="0"/>
                  <a:t>Variable: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Assigning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room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]) = {0, 1}</m:t>
                      </m:r>
                    </m:oMath>
                  </m:oMathPara>
                </a14:m>
                <a:endParaRPr lang="en-US" dirty="0"/>
              </a:p>
              <a:p>
                <a:pPr marL="114300" indent="0" algn="l"/>
                <a:endParaRPr lang="en-US" dirty="0"/>
              </a:p>
              <a:p>
                <a:pPr marL="114300" indent="0" algn="l"/>
                <a:endParaRPr lang="en-US" dirty="0"/>
              </a:p>
              <a:p>
                <a:pPr marL="114300" indent="0" algn="l"/>
                <a:endParaRPr lang="en-US" dirty="0"/>
              </a:p>
              <a:p>
                <a:pPr marL="114300" indent="0" algn="l"/>
                <a:endParaRPr lang="en-US" dirty="0"/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total number of shifts.</a:t>
                </a:r>
              </a:p>
              <a:p>
                <a:pPr marL="11430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0,1,…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vi-VN" dirty="0"/>
              </a:p>
              <a:p>
                <a:pPr marL="114300" indent="0" algn="l"/>
                <a:r>
                  <a:rPr lang="en-US" b="1" u="sng" dirty="0"/>
                  <a:t>Goal:</a:t>
                </a:r>
              </a:p>
              <a:p>
                <a:pPr marL="4000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  <a:p>
                <a:pPr marL="114300" indent="0" algn="l"/>
                <a:endParaRPr lang="en-US" dirty="0"/>
              </a:p>
              <a:p>
                <a:pPr marL="114300" indent="0" algn="l"/>
                <a:endParaRPr lang="vi-V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48963" y="1587300"/>
                <a:ext cx="6296618" cy="1968900"/>
              </a:xfrm>
              <a:blipFill>
                <a:blip r:embed="rId2"/>
                <a:stretch>
                  <a:fillRect b="-46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3DB27-B144-B980-420E-ADFE0B72CB61}"/>
                  </a:ext>
                </a:extLst>
              </p:cNvPr>
              <p:cNvSpPr txBox="1"/>
              <p:nvPr/>
            </p:nvSpPr>
            <p:spPr>
              <a:xfrm>
                <a:off x="1918399" y="2571750"/>
                <a:ext cx="5757746" cy="70788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sheduled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shift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sheduled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shift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3DB27-B144-B980-420E-ADFE0B72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99" y="2571750"/>
                <a:ext cx="575774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01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Two conflict subjects can not be assigned to same shift</a:t>
                </a:r>
              </a:p>
              <a:p>
                <a:pPr marL="11430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6" y="3403463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One subject can be assigned once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6" y="3403463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01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2964590"/>
            <a:ext cx="2785800" cy="572700"/>
          </a:xfrm>
        </p:spPr>
        <p:txBody>
          <a:bodyPr/>
          <a:lstStyle/>
          <a:p>
            <a:r>
              <a:rPr lang="en-US" dirty="0"/>
              <a:t>Constraint 02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93972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In any shift, one room can contain only one subject</a:t>
                </a: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≤1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pPr marL="114300" indent="0"/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038589"/>
                <a:ext cx="7386833" cy="913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7F1270-F17F-0D38-5250-0D1423C0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</p:spPr>
            <p:txBody>
              <a:bodyPr/>
              <a:lstStyle/>
              <a:p>
                <a:r>
                  <a:rPr lang="en-US" dirty="0"/>
                  <a:t>Put subjects in the rooms with suitable capacity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3D1446B8-A008-F31B-22E6-97B011397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37017" y="3734406"/>
                <a:ext cx="7386833" cy="913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37018" y="1597672"/>
            <a:ext cx="2785800" cy="572700"/>
          </a:xfrm>
        </p:spPr>
        <p:txBody>
          <a:bodyPr/>
          <a:lstStyle/>
          <a:p>
            <a:r>
              <a:rPr lang="en-US" dirty="0"/>
              <a:t>Constraint 03</a:t>
            </a:r>
            <a:endParaRPr lang="vi-VN" dirty="0"/>
          </a:p>
          <a:p>
            <a:endParaRPr lang="vi-V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238525-2666-7E70-2DA8-F4645E0163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7018" y="3161706"/>
            <a:ext cx="2785800" cy="572700"/>
          </a:xfrm>
        </p:spPr>
        <p:txBody>
          <a:bodyPr/>
          <a:lstStyle/>
          <a:p>
            <a:r>
              <a:rPr lang="en-US" dirty="0"/>
              <a:t>Constraint 04</a:t>
            </a:r>
            <a:endParaRPr lang="vi-V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6AC8503-B019-F881-A2CD-41CBAC71AC6F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288014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1621109"/>
              </a:xfrm>
            </p:spPr>
            <p:txBody>
              <a:bodyPr/>
              <a:lstStyle/>
              <a:p>
                <a:pPr marL="114300" indent="0"/>
                <a:r>
                  <a:rPr lang="en-US" dirty="0"/>
                  <a:t>Minimum number of shifts:</a:t>
                </a:r>
              </a:p>
              <a:p>
                <a:pPr marL="11430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−∞≤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≤0   ∀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...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=0,…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lnSpc>
                    <a:spcPct val="150000"/>
                  </a:lnSpc>
                </a:pPr>
                <a:endParaRPr lang="en-US" dirty="0"/>
              </a:p>
              <a:p>
                <a:pPr marL="114300" indent="0">
                  <a:lnSpc>
                    <a:spcPct val="150000"/>
                  </a:lnSpc>
                </a:pPr>
                <a:endParaRPr lang="en-US" dirty="0"/>
              </a:p>
              <a:p>
                <a:pPr marL="114300" indent="0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61227A77-E5EF-A2C0-3BD5-294CC4A89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7017" y="2571750"/>
                <a:ext cx="7386833" cy="16211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2">
            <a:extLst>
              <a:ext uri="{FF2B5EF4-FFF2-40B4-BE49-F238E27FC236}">
                <a16:creationId xmlns:a16="http://schemas.microsoft.com/office/drawing/2014/main" id="{96FD3DCD-0314-7EA6-2DCB-C1693B9F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0E5A79E-3294-783A-7310-14DE8C4AF489}"/>
              </a:ext>
            </a:extLst>
          </p:cNvPr>
          <p:cNvSpPr txBox="1">
            <a:spLocks/>
          </p:cNvSpPr>
          <p:nvPr/>
        </p:nvSpPr>
        <p:spPr>
          <a:xfrm>
            <a:off x="1037018" y="2130833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05</a:t>
            </a:r>
            <a:endParaRPr lang="vi-VN" dirty="0"/>
          </a:p>
          <a:p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620612D5-7DFF-FCD5-7535-7EFDF4E4048E}"/>
              </a:ext>
            </a:extLst>
          </p:cNvPr>
          <p:cNvSpPr txBox="1">
            <a:spLocks/>
          </p:cNvSpPr>
          <p:nvPr/>
        </p:nvSpPr>
        <p:spPr>
          <a:xfrm>
            <a:off x="719850" y="116733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367EB-7FCB-3577-D800-809AA5D57F3F}"/>
                  </a:ext>
                </a:extLst>
              </p:cNvPr>
              <p:cNvSpPr txBox="1"/>
              <p:nvPr/>
            </p:nvSpPr>
            <p:spPr>
              <a:xfrm>
                <a:off x="2306901" y="3382304"/>
                <a:ext cx="4847063" cy="33855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Oxygen" panose="02000503000000000000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D367EB-7FCB-3577-D800-809AA5D57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01" y="3382304"/>
                <a:ext cx="4847063" cy="338554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D919770-E4D2-6357-FAC5-6B931395D709}"/>
              </a:ext>
            </a:extLst>
          </p:cNvPr>
          <p:cNvSpPr txBox="1">
            <a:spLocks/>
          </p:cNvSpPr>
          <p:nvPr/>
        </p:nvSpPr>
        <p:spPr>
          <a:xfrm>
            <a:off x="771889" y="380097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Objective</a:t>
            </a:r>
            <a:endParaRPr lang="vi-VN" dirty="0"/>
          </a:p>
          <a:p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DBECE-97CA-559E-266B-CBA1AD17B590}"/>
              </a:ext>
            </a:extLst>
          </p:cNvPr>
          <p:cNvSpPr txBox="1"/>
          <p:nvPr/>
        </p:nvSpPr>
        <p:spPr>
          <a:xfrm>
            <a:off x="3927282" y="4087327"/>
            <a:ext cx="1289135" cy="415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08980"/>
              </a:buClr>
              <a:buSzPts val="1800"/>
              <a:buFont typeface="Oxygen Light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B08980"/>
                </a:solidFill>
                <a:effectLst/>
                <a:uLnTx/>
                <a:uFillTx/>
                <a:latin typeface="Oxygen"/>
                <a:sym typeface="Oxygen"/>
              </a:rPr>
              <a:t>Minimize y</a:t>
            </a:r>
          </a:p>
        </p:txBody>
      </p:sp>
    </p:spTree>
    <p:extLst>
      <p:ext uri="{BB962C8B-B14F-4D97-AF65-F5344CB8AC3E}">
        <p14:creationId xmlns:p14="http://schemas.microsoft.com/office/powerpoint/2010/main" val="2463809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D080-E789-0FB5-ADA4-840858A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3794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881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READING DATA</a:t>
            </a:r>
            <a:endParaRPr lang="vi-V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F246E2-B9D3-F3FE-6F1D-CAA63B235B30}"/>
              </a:ext>
            </a:extLst>
          </p:cNvPr>
          <p:cNvGrpSpPr/>
          <p:nvPr/>
        </p:nvGrpSpPr>
        <p:grpSpPr>
          <a:xfrm>
            <a:off x="270053" y="2127440"/>
            <a:ext cx="8603891" cy="2134560"/>
            <a:chOff x="1323685" y="1673293"/>
            <a:chExt cx="6927273" cy="25977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323685" y="1673293"/>
              <a:ext cx="6927273" cy="25977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Subtitle 2">
              <a:extLst>
                <a:ext uri="{FF2B5EF4-FFF2-40B4-BE49-F238E27FC236}">
                  <a16:creationId xmlns:a16="http://schemas.microsoft.com/office/drawing/2014/main" id="{A3ED9B16-8FE1-9835-FB6B-4B97D44CC45A}"/>
                </a:ext>
              </a:extLst>
            </p:cNvPr>
            <p:cNvSpPr txBox="1">
              <a:spLocks/>
            </p:cNvSpPr>
            <p:nvPr/>
          </p:nvSpPr>
          <p:spPr>
            <a:xfrm>
              <a:off x="1482431" y="1879022"/>
              <a:ext cx="6609781" cy="2274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Oxygen"/>
                <a:buNone/>
                <a:defRPr sz="1600" b="0" i="0" u="none" strike="noStrike" cap="none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Oxygen Light"/>
                <a:buNone/>
                <a:defRPr sz="1400" b="0" i="0" u="none" strike="noStrike" cap="none">
                  <a:solidFill>
                    <a:schemeClr val="lt2"/>
                  </a:solidFill>
                  <a:latin typeface="Oxygen Light"/>
                  <a:ea typeface="Oxygen Light"/>
                  <a:cs typeface="Oxygen Light"/>
                  <a:sym typeface="Oxygen Light"/>
                </a:defRPr>
              </a:lvl9pPr>
            </a:lstStyle>
            <a:p>
              <a:pPr algn="l"/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open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filename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as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f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readlines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N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students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d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 # number of students registered for each subject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M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		        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rooms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strip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the capacity of room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K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                         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number of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split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ij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input_list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:]]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conflicting pairs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endParaRPr lang="vi-VN" sz="1000" dirty="0"/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579931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8DE22-214D-7569-2E34-AC43E31AE01A}"/>
              </a:ext>
            </a:extLst>
          </p:cNvPr>
          <p:cNvGrpSpPr/>
          <p:nvPr/>
        </p:nvGrpSpPr>
        <p:grpSpPr>
          <a:xfrm>
            <a:off x="86590" y="1916555"/>
            <a:ext cx="8970818" cy="1310390"/>
            <a:chOff x="1757767" y="1813810"/>
            <a:chExt cx="5676956" cy="20862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67E9C-6E21-97C5-A327-81747BDFFE1A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2C238A-F66B-2DE1-37F5-AABE41F6A108}"/>
                </a:ext>
              </a:extLst>
            </p:cNvPr>
            <p:cNvSpPr txBox="1"/>
            <p:nvPr/>
          </p:nvSpPr>
          <p:spPr>
            <a:xfrm>
              <a:off x="1828446" y="2167362"/>
              <a:ext cx="5535597" cy="1470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#Decision </a:t>
              </a:r>
              <a:r>
                <a:rPr lang="vi-VN" sz="1100" b="0" dirty="0" err="1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Variable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[[[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4889" y="3295697"/>
                <a:ext cx="8227404" cy="1359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400" dirty="0"/>
                  <a:t>: in a </a:t>
                </a:r>
                <a:r>
                  <a:rPr lang="vi-VN" sz="1400" dirty="0" err="1"/>
                  <a:t>set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of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subjects</a:t>
                </a:r>
                <a:endParaRPr lang="vi-VN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400" dirty="0"/>
                  <a:t>: in a </a:t>
                </a:r>
                <a:r>
                  <a:rPr lang="vi-VN" sz="1400" dirty="0" err="1"/>
                  <a:t>set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of</a:t>
                </a:r>
                <a:r>
                  <a:rPr lang="vi-VN" sz="1400" dirty="0"/>
                  <a:t> </a:t>
                </a:r>
                <a:r>
                  <a:rPr lang="vi-VN" sz="1400" dirty="0" err="1"/>
                  <a:t>rooms</a:t>
                </a:r>
                <a:endParaRPr lang="vi-VN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400" dirty="0"/>
                  <a:t>: in a </a:t>
                </a:r>
                <a:r>
                  <a:rPr lang="vi-VN" sz="1400" dirty="0" err="1"/>
                  <a:t>set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of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shifts</a:t>
                </a:r>
                <a:endParaRPr lang="vi-VN" sz="1400" b="0" i="1" dirty="0">
                  <a:latin typeface="Cambria Math" panose="02040503050406030204" pitchFamily="18" charset="0"/>
                </a:endParaRP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vi-V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vi-VN" sz="1400" dirty="0"/>
                  <a:t>: decision </a:t>
                </a:r>
                <a:r>
                  <a:rPr lang="vi-VN" sz="1400" dirty="0" err="1"/>
                  <a:t>variable</a:t>
                </a:r>
                <a:r>
                  <a:rPr lang="vi-VN" sz="1400" dirty="0"/>
                  <a:t> </a:t>
                </a:r>
                <a:r>
                  <a:rPr lang="vi-VN" sz="1400" dirty="0" err="1"/>
                  <a:t>with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values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between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400" dirty="0"/>
                  <a:t> </a:t>
                </a:r>
                <a:r>
                  <a:rPr lang="vi-VN" sz="1400" dirty="0" err="1"/>
                  <a:t>and</a:t>
                </a:r>
                <a14:m>
                  <m:oMath xmlns:m="http://schemas.openxmlformats.org/officeDocument/2006/math">
                    <m:r>
                      <a:rPr lang="vi-VN" sz="1400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vi-VN" sz="1400" dirty="0" err="1"/>
                  <a:t>whether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subject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400" dirty="0"/>
                  <a:t> </a:t>
                </a:r>
                <a:r>
                  <a:rPr lang="vi-VN" sz="1400" dirty="0" err="1"/>
                  <a:t>is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assigned</a:t>
                </a:r>
                <a:r>
                  <a:rPr lang="vi-VN" sz="1400" dirty="0"/>
                  <a:t> to </a:t>
                </a:r>
                <a:r>
                  <a:rPr lang="vi-VN" sz="1400" dirty="0" err="1"/>
                  <a:t>room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400" dirty="0"/>
                  <a:t> in </a:t>
                </a:r>
                <a:r>
                  <a:rPr lang="vi-VN" sz="1400" dirty="0" err="1"/>
                  <a:t>shift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vi-VN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400" dirty="0"/>
                  <a:t>: </a:t>
                </a:r>
                <a:r>
                  <a:rPr lang="vi-VN" sz="1400" dirty="0" err="1"/>
                  <a:t>decision</a:t>
                </a:r>
                <a:r>
                  <a:rPr lang="vi-VN" sz="1400" dirty="0"/>
                  <a:t> </a:t>
                </a:r>
                <a:r>
                  <a:rPr lang="vi-VN" sz="1400" dirty="0" err="1"/>
                  <a:t>variable</a:t>
                </a:r>
                <a:r>
                  <a:rPr lang="vi-VN" sz="1400" dirty="0"/>
                  <a:t> </a:t>
                </a:r>
                <a:r>
                  <a:rPr lang="vi-VN" sz="1400" dirty="0" err="1"/>
                  <a:t>with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values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between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vi-VN" sz="1400" dirty="0"/>
                  <a:t> </a:t>
                </a:r>
                <a:r>
                  <a:rPr lang="vi-VN" sz="1400" dirty="0" err="1"/>
                  <a:t>and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vi-VN" sz="1400" dirty="0"/>
                  <a:t> </a:t>
                </a:r>
                <a:r>
                  <a:rPr lang="vi-VN" sz="1400" dirty="0" err="1"/>
                  <a:t>whether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shift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 sz="1400" dirty="0"/>
                  <a:t> </a:t>
                </a:r>
                <a:r>
                  <a:rPr lang="vi-VN" sz="1400" dirty="0" err="1"/>
                  <a:t>is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assigned</a:t>
                </a:r>
                <a:endParaRPr lang="vi-VN" sz="1400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26D9EE51-7B61-08FE-81AD-EC8BED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4889" y="3295697"/>
                <a:ext cx="8227404" cy="1359905"/>
              </a:xfrm>
              <a:blipFill>
                <a:blip r:embed="rId2"/>
                <a:stretch>
                  <a:fillRect b="-9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3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Pair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conflicting</a:t>
            </a:r>
            <a:r>
              <a:rPr lang="vi-VN" dirty="0"/>
              <a:t>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not</a:t>
            </a:r>
            <a:r>
              <a:rPr lang="vi-VN" dirty="0"/>
              <a:t> in the </a:t>
            </a:r>
            <a:r>
              <a:rPr lang="vi-VN" dirty="0" err="1"/>
              <a:t>same</a:t>
            </a:r>
            <a:r>
              <a:rPr lang="vi-VN" dirty="0"/>
              <a:t>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4" y="2369169"/>
            <a:ext cx="4303278" cy="1588176"/>
            <a:chOff x="2064486" y="345528"/>
            <a:chExt cx="2928414" cy="33733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64486" y="646347"/>
              <a:ext cx="2928413" cy="3072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</a:t>
              </a: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c2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2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assigned</a:t>
            </a:r>
            <a:r>
              <a:rPr lang="vi-VN" dirty="0"/>
              <a:t> </a:t>
            </a:r>
            <a:r>
              <a:rPr lang="vi-VN" dirty="0" err="1"/>
              <a:t>only</a:t>
            </a:r>
            <a:r>
              <a:rPr lang="vi-VN" dirty="0"/>
              <a:t> </a:t>
            </a:r>
            <a:r>
              <a:rPr lang="vi-VN" dirty="0" err="1"/>
              <a:t>once</a:t>
            </a:r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12796" cy="1495462"/>
            <a:chOff x="2064487" y="345528"/>
            <a:chExt cx="3002942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39016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schedule  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78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/>
              <a:t>A </a:t>
            </a:r>
            <a:r>
              <a:rPr lang="vi-VN" dirty="0" err="1"/>
              <a:t>subject</a:t>
            </a:r>
            <a:r>
              <a:rPr lang="vi-VN" dirty="0"/>
              <a:t> can </a:t>
            </a:r>
            <a:r>
              <a:rPr lang="vi-VN" dirty="0" err="1"/>
              <a:t>only</a:t>
            </a:r>
            <a:r>
              <a:rPr lang="vi-VN" dirty="0"/>
              <a:t> be </a:t>
            </a:r>
            <a:r>
              <a:rPr lang="vi-VN" dirty="0" err="1"/>
              <a:t>assigned</a:t>
            </a:r>
            <a:r>
              <a:rPr lang="vi-VN" dirty="0"/>
              <a:t>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 </a:t>
            </a:r>
            <a:r>
              <a:rPr lang="vi-VN" dirty="0" err="1"/>
              <a:t>shift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463132" cy="1495462"/>
            <a:chOff x="2064487" y="345528"/>
            <a:chExt cx="303719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73270" y="917574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5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is a mini project of Fundamental optimization course for problem 8.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485FE-6C2F-37D7-83C7-D0E7146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950831"/>
            <a:ext cx="3297382" cy="913800"/>
          </a:xfrm>
        </p:spPr>
        <p:txBody>
          <a:bodyPr/>
          <a:lstStyle/>
          <a:p>
            <a:r>
              <a:rPr lang="vi-VN" dirty="0" err="1"/>
              <a:t>Assigning</a:t>
            </a:r>
            <a:r>
              <a:rPr lang="vi-VN" dirty="0"/>
              <a:t> the </a:t>
            </a:r>
            <a:r>
              <a:rPr lang="vi-VN" dirty="0" err="1"/>
              <a:t>subject</a:t>
            </a:r>
            <a:r>
              <a:rPr lang="vi-VN" dirty="0"/>
              <a:t> in a </a:t>
            </a:r>
            <a:r>
              <a:rPr lang="vi-VN" dirty="0" err="1"/>
              <a:t>room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appropriate</a:t>
            </a:r>
            <a:r>
              <a:rPr lang="vi-VN" dirty="0"/>
              <a:t> </a:t>
            </a:r>
            <a:r>
              <a:rPr lang="vi-VN" dirty="0" err="1"/>
              <a:t>capacity</a:t>
            </a:r>
            <a:endParaRPr lang="vi-V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275096" y="2369169"/>
            <a:ext cx="4378159" cy="1495462"/>
            <a:chOff x="2064487" y="345528"/>
            <a:chExt cx="2979371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064487" y="345528"/>
              <a:ext cx="2928413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15445" y="980940"/>
              <a:ext cx="2928413" cy="203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schedule 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en-US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en-US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91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vi-V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vi-V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vi-V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vi-VN" dirty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vi-VN" dirty="0" err="1"/>
                  <a:t>Find</a:t>
                </a:r>
                <a:r>
                  <a:rPr lang="vi-VN" dirty="0"/>
                  <a:t> a </a:t>
                </a:r>
                <a:r>
                  <a:rPr lang="vi-VN" dirty="0" err="1"/>
                  <a:t>solution</a:t>
                </a:r>
                <a:r>
                  <a:rPr lang="vi-VN" dirty="0"/>
                  <a:t> </a:t>
                </a:r>
                <a:r>
                  <a:rPr lang="vi-VN" dirty="0" err="1"/>
                  <a:t>such</a:t>
                </a:r>
                <a:r>
                  <a:rPr lang="vi-VN" dirty="0"/>
                  <a:t> </a:t>
                </a:r>
                <a:r>
                  <a:rPr lang="vi-VN" dirty="0" err="1"/>
                  <a:t>that</a:t>
                </a:r>
                <a:r>
                  <a:rPr lang="vi-VN" dirty="0"/>
                  <a:t> the </a:t>
                </a:r>
                <a:r>
                  <a:rPr lang="vi-VN" dirty="0" err="1"/>
                  <a:t>shifts</a:t>
                </a:r>
                <a:r>
                  <a:rPr lang="vi-VN" dirty="0"/>
                  <a:t> </a:t>
                </a:r>
                <a:r>
                  <a:rPr lang="vi-VN" dirty="0" err="1"/>
                  <a:t>is</a:t>
                </a:r>
                <a:r>
                  <a:rPr lang="vi-VN" dirty="0"/>
                  <a:t> </a:t>
                </a:r>
                <a:r>
                  <a:rPr lang="vi-VN" dirty="0" err="1"/>
                  <a:t>minimum</a:t>
                </a:r>
                <a:endParaRPr lang="vi-VN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47485FE-6C2F-37D7-83C7-D0E71461A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9999" y="2950831"/>
                <a:ext cx="3297382" cy="913800"/>
              </a:xfrm>
              <a:blipFill>
                <a:blip r:embed="rId2"/>
                <a:stretch>
                  <a:fillRect b="-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A3FC28A7-E5CE-26B1-2918-88AF62C9F68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70B632-0F47-3828-7817-01B3B538672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75790" y="2369169"/>
            <a:ext cx="2785800" cy="572700"/>
          </a:xfrm>
        </p:spPr>
        <p:txBody>
          <a:bodyPr/>
          <a:lstStyle/>
          <a:p>
            <a:r>
              <a:rPr lang="vi-VN" dirty="0" err="1"/>
              <a:t>Constraint</a:t>
            </a:r>
            <a:r>
              <a:rPr lang="vi-VN" dirty="0"/>
              <a:t> 05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209543-2E0F-BBEC-5433-95CA577E50E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93690" y="3404903"/>
            <a:ext cx="2785800" cy="5727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4202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4072887" y="2369169"/>
            <a:ext cx="5071113" cy="1495462"/>
            <a:chOff x="2129588" y="285698"/>
            <a:chExt cx="3450931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2129588" y="285698"/>
              <a:ext cx="3313326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129588" y="602205"/>
              <a:ext cx="3450931" cy="2353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Constraint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(-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infinity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,-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113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Defining object: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3179098" y="2313250"/>
            <a:ext cx="2785801" cy="1378677"/>
            <a:chOff x="1994347" y="272476"/>
            <a:chExt cx="2095246" cy="31764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1994347" y="272476"/>
              <a:ext cx="2095246" cy="317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2048231" y="1169306"/>
              <a:ext cx="1987477" cy="1382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SetCoefficient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SetMinimization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5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47A18E78-6E73-20C5-8D4B-FC547C37293B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MIXED INTEGER PROGRAMMING</a:t>
            </a:r>
            <a:endParaRPr lang="vi-V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BDDA1E2-7CAC-2DB4-C399-1A0F0DA83987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63F3E9-1EB3-79DE-5FDA-61A751FAAF5B}"/>
              </a:ext>
            </a:extLst>
          </p:cNvPr>
          <p:cNvGrpSpPr/>
          <p:nvPr/>
        </p:nvGrpSpPr>
        <p:grpSpPr>
          <a:xfrm>
            <a:off x="987733" y="1847818"/>
            <a:ext cx="7168532" cy="2626191"/>
            <a:chOff x="402206" y="-1142249"/>
            <a:chExt cx="5391569" cy="60506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B856D-C37F-8F26-59FA-1962A77B3B47}"/>
                </a:ext>
              </a:extLst>
            </p:cNvPr>
            <p:cNvSpPr/>
            <p:nvPr/>
          </p:nvSpPr>
          <p:spPr>
            <a:xfrm>
              <a:off x="402206" y="-1142249"/>
              <a:ext cx="5391569" cy="6050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9EF99-E246-7BAC-7225-9BE974366950}"/>
                </a:ext>
              </a:extLst>
            </p:cNvPr>
            <p:cNvSpPr txBox="1"/>
            <p:nvPr/>
          </p:nvSpPr>
          <p:spPr>
            <a:xfrm>
              <a:off x="556796" y="-642140"/>
              <a:ext cx="5082388" cy="5282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result_status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pywraplp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solution_value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Xếp môn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{i}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vào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{j}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trong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{k}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y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tổng số ngày diễn ra kì thi là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{t}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No 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Solution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393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39518" y="2050796"/>
                <a:ext cx="4232564" cy="2607553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main class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𝐶𝑃𝑂𝑟𝑇𝑜𝑜𝑙𝑠</m:t>
                    </m:r>
                  </m:oMath>
                </a14:m>
                <a:r>
                  <a:rPr lang="en-US" sz="1400" dirty="0"/>
                  <a:t> has 6 methods: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𝑖𝑛𝑖𝑡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__</m:t>
                    </m:r>
                  </m:oMath>
                </a14:m>
                <a:r>
                  <a:rPr lang="en-US" sz="1200" dirty="0"/>
                  <a:t>: initializing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r>
                  <a:rPr lang="en-US" sz="1200" dirty="0"/>
                  <a:t>: setting up variables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r>
                  <a:rPr lang="en-US" sz="1200" dirty="0"/>
                  <a:t>: specifying constraints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𝑠𝑒𝑡𝑢𝑝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𝑜𝑏𝑗𝑒𝑐𝑡𝑖𝑣𝑒</m:t>
                    </m:r>
                  </m:oMath>
                </a14:m>
                <a:r>
                  <a:rPr lang="en-US" sz="1200" dirty="0"/>
                  <a:t>: setting up objective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𝑠𝑜𝑙𝑣𝑒</m:t>
                    </m:r>
                  </m:oMath>
                </a14:m>
                <a:r>
                  <a:rPr lang="en-US" sz="1200" dirty="0"/>
                  <a:t>: minimizing the objective using the solver</a:t>
                </a:r>
              </a:p>
              <a:p>
                <a:pPr marL="742950" lvl="1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</m:oMath>
                </a14:m>
                <a:r>
                  <a:rPr lang="en-US" sz="1200" dirty="0"/>
                  <a:t>: print the solution if one is found</a:t>
                </a:r>
                <a:endParaRPr lang="vi-VN" sz="1200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39518" y="2050796"/>
                <a:ext cx="4232564" cy="2607553"/>
              </a:xfrm>
              <a:blipFill>
                <a:blip r:embed="rId2"/>
                <a:stretch>
                  <a:fillRect t="-467" b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57514" y="1478096"/>
            <a:ext cx="3846709" cy="572700"/>
          </a:xfrm>
        </p:spPr>
        <p:txBody>
          <a:bodyPr/>
          <a:lstStyle/>
          <a:p>
            <a:r>
              <a:rPr lang="en-US" u="sng" dirty="0"/>
              <a:t>Main class and functions: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5491749" y="2399784"/>
            <a:ext cx="3480956" cy="1859617"/>
            <a:chOff x="3471813" y="1273401"/>
            <a:chExt cx="2401687" cy="30522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471813" y="1273401"/>
              <a:ext cx="2100880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53109"/>
              <a:ext cx="2355726" cy="2572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CPOrTools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 …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95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79816" y="2859740"/>
            <a:ext cx="3846709" cy="572700"/>
          </a:xfrm>
        </p:spPr>
        <p:txBody>
          <a:bodyPr/>
          <a:lstStyle/>
          <a:p>
            <a:r>
              <a:rPr lang="en-US" u="sng" dirty="0"/>
              <a:t>Initializing </a:t>
            </a:r>
            <a:r>
              <a:rPr lang="en-US" u="sng" dirty="0" err="1"/>
              <a:t>varialbes</a:t>
            </a:r>
            <a:r>
              <a:rPr lang="en-US" u="sng" dirty="0"/>
              <a:t>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717476" y="2336647"/>
            <a:ext cx="3546029" cy="1988345"/>
            <a:chOff x="3517774" y="1398470"/>
            <a:chExt cx="2495177" cy="32635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645197" y="1398470"/>
              <a:ext cx="2367754" cy="3022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2446584" cy="2929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init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__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N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745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81015" y="2082805"/>
                <a:ext cx="4232564" cy="1322186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Creating binary value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that indicate the shifts and room assignments  for each exam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:endParaRPr lang="vi-VN" sz="1100" dirty="0"/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B89D6AA4-26E4-B6CC-7161-441AB6F32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81015" y="2082805"/>
                <a:ext cx="4232564" cy="1322186"/>
              </a:xfrm>
              <a:blipFill>
                <a:blip r:embed="rId2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9169291B-D051-FF95-7F1B-369FC584C8E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48644" y="1472063"/>
            <a:ext cx="3846709" cy="572700"/>
          </a:xfrm>
        </p:spPr>
        <p:txBody>
          <a:bodyPr/>
          <a:lstStyle/>
          <a:p>
            <a:r>
              <a:rPr lang="en-US" u="sng" dirty="0"/>
              <a:t>Setting up variables:</a:t>
            </a:r>
            <a:endParaRPr lang="vi-VN" u="sng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352925" y="3001731"/>
            <a:ext cx="8438148" cy="1050640"/>
            <a:chOff x="-142226" y="2744288"/>
            <a:chExt cx="5821904" cy="17244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-142226" y="2744288"/>
              <a:ext cx="5821904" cy="1724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25560" y="2975058"/>
              <a:ext cx="5654118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X[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Y[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868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72000" y="2655519"/>
            <a:ext cx="4897578" cy="972682"/>
            <a:chOff x="3517774" y="1398470"/>
            <a:chExt cx="3446200" cy="15964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3985659" y="1398470"/>
              <a:ext cx="238363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3517774" y="1732055"/>
              <a:ext cx="3446200" cy="126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719999" y="2852546"/>
            <a:ext cx="32973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Each subject is assigned to exactly one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975790" y="2167960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01</a:t>
            </a:r>
          </a:p>
        </p:txBody>
      </p:sp>
    </p:spTree>
    <p:extLst>
      <p:ext uri="{BB962C8B-B14F-4D97-AF65-F5344CB8AC3E}">
        <p14:creationId xmlns:p14="http://schemas.microsoft.com/office/powerpoint/2010/main" val="3456507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052497" y="3101267"/>
            <a:ext cx="8388927" cy="863752"/>
            <a:chOff x="1265800" y="3403739"/>
            <a:chExt cx="590290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049881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68163" y="3688058"/>
              <a:ext cx="5800538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466109" y="2442637"/>
            <a:ext cx="4211782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No two subjects are assigned in a shift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1966213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02</a:t>
            </a:r>
          </a:p>
        </p:txBody>
      </p:sp>
    </p:spTree>
    <p:extLst>
      <p:ext uri="{BB962C8B-B14F-4D97-AF65-F5344CB8AC3E}">
        <p14:creationId xmlns:p14="http://schemas.microsoft.com/office/powerpoint/2010/main" val="2946817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450273" y="3056904"/>
            <a:ext cx="8243453" cy="1650481"/>
            <a:chOff x="996490" y="3403739"/>
            <a:chExt cx="5800538" cy="27089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265800" y="3403739"/>
              <a:ext cx="5261918" cy="2708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996490" y="3710016"/>
              <a:ext cx="5800538" cy="209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!=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OnlyEnforceIf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boolvar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1953491" y="2367347"/>
            <a:ext cx="5237018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 No two subjects assigned to the same shift are assigned to the same room.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183405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03</a:t>
            </a:r>
          </a:p>
        </p:txBody>
      </p:sp>
    </p:spTree>
    <p:extLst>
      <p:ext uri="{BB962C8B-B14F-4D97-AF65-F5344CB8AC3E}">
        <p14:creationId xmlns:p14="http://schemas.microsoft.com/office/powerpoint/2010/main" val="1709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272909" y="1237625"/>
            <a:ext cx="4598182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MEMBERS</a:t>
            </a:r>
            <a:endParaRPr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Nguyễn Phương Thảo – 20214973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Cao Gia </a:t>
            </a:r>
            <a:r>
              <a:rPr lang="en-US" dirty="0" err="1"/>
              <a:t>Khánh</a:t>
            </a:r>
            <a:r>
              <a:rPr lang="en-US" dirty="0"/>
              <a:t> -20214962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Nhữ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Minh - 20214966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69210" y="3435835"/>
            <a:ext cx="8874790" cy="863752"/>
            <a:chOff x="1353540" y="3336986"/>
            <a:chExt cx="6244781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336986"/>
              <a:ext cx="5420950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3692223"/>
              <a:ext cx="6244781" cy="707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sum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]))])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Constraints: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66110084-AC05-906F-BF50-1D40DB0E7015}"/>
              </a:ext>
            </a:extLst>
          </p:cNvPr>
          <p:cNvSpPr txBox="1">
            <a:spLocks/>
          </p:cNvSpPr>
          <p:nvPr/>
        </p:nvSpPr>
        <p:spPr>
          <a:xfrm>
            <a:off x="2074718" y="2609921"/>
            <a:ext cx="4994564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None/>
              <a:defRPr sz="1600" b="0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None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r>
              <a:rPr lang="en-US" dirty="0"/>
              <a:t>The number of students in each room does not exceed its capacity.</a:t>
            </a:r>
            <a:endParaRPr lang="vi-V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037221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Constraint</a:t>
            </a:r>
            <a:r>
              <a:rPr lang="vi-VN" dirty="0"/>
              <a:t> 04</a:t>
            </a:r>
          </a:p>
        </p:txBody>
      </p:sp>
    </p:spTree>
    <p:extLst>
      <p:ext uri="{BB962C8B-B14F-4D97-AF65-F5344CB8AC3E}">
        <p14:creationId xmlns:p14="http://schemas.microsoft.com/office/powerpoint/2010/main" val="4045382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997743" y="2894163"/>
            <a:ext cx="5148514" cy="863752"/>
            <a:chOff x="1553390" y="3133084"/>
            <a:chExt cx="3739339" cy="14176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709371" y="3133084"/>
              <a:ext cx="3583358" cy="1417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553390" y="3349401"/>
              <a:ext cx="3739339" cy="985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NewIntVar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objective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AddMaxEquality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Objective: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A6F4AD0-2B7E-9178-E28F-0039B62881DB}"/>
              </a:ext>
            </a:extLst>
          </p:cNvPr>
          <p:cNvSpPr txBox="1">
            <a:spLocks/>
          </p:cNvSpPr>
          <p:nvPr/>
        </p:nvSpPr>
        <p:spPr>
          <a:xfrm>
            <a:off x="3179100" y="2050297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 err="1"/>
              <a:t>Setting</a:t>
            </a:r>
            <a:r>
              <a:rPr lang="vi-VN" dirty="0"/>
              <a:t> </a:t>
            </a:r>
            <a:r>
              <a:rPr lang="vi-VN" dirty="0" err="1"/>
              <a:t>up</a:t>
            </a:r>
            <a:r>
              <a:rPr lang="vi-VN" dirty="0"/>
              <a:t> </a:t>
            </a:r>
            <a:r>
              <a:rPr lang="vi-VN" dirty="0" err="1"/>
              <a:t>objective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8871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2119268" y="2260221"/>
            <a:ext cx="4669936" cy="1895916"/>
            <a:chOff x="1353540" y="3586752"/>
            <a:chExt cx="3286019" cy="31118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1475400" y="3586752"/>
              <a:ext cx="3164159" cy="3111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353540" y="4094449"/>
              <a:ext cx="3286019" cy="2096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setup_variables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setup_constraints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setup_objective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Minimize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CpSolver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Solving problem:</a:t>
            </a:r>
          </a:p>
        </p:txBody>
      </p:sp>
    </p:spTree>
    <p:extLst>
      <p:ext uri="{BB962C8B-B14F-4D97-AF65-F5344CB8AC3E}">
        <p14:creationId xmlns:p14="http://schemas.microsoft.com/office/powerpoint/2010/main" val="20663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B65F855B-5F2F-4891-B17F-FC85211DD85A}"/>
              </a:ext>
            </a:extLst>
          </p:cNvPr>
          <p:cNvSpPr txBox="1">
            <a:spLocks/>
          </p:cNvSpPr>
          <p:nvPr/>
        </p:nvSpPr>
        <p:spPr>
          <a:xfrm>
            <a:off x="720000" y="758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CONSTRAINT PROGRAMMING</a:t>
            </a:r>
            <a:endParaRPr lang="vi-V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D95CC3-E1A5-DCB9-FCD8-534FC2E1A9AD}"/>
              </a:ext>
            </a:extLst>
          </p:cNvPr>
          <p:cNvGrpSpPr/>
          <p:nvPr/>
        </p:nvGrpSpPr>
        <p:grpSpPr>
          <a:xfrm>
            <a:off x="1835250" y="2197768"/>
            <a:ext cx="6761495" cy="2166080"/>
            <a:chOff x="958713" y="3712192"/>
            <a:chExt cx="4757752" cy="35552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92C265-F751-35ED-5DCA-AD601634A39A}"/>
                </a:ext>
              </a:extLst>
            </p:cNvPr>
            <p:cNvSpPr/>
            <p:nvPr/>
          </p:nvSpPr>
          <p:spPr>
            <a:xfrm>
              <a:off x="958713" y="3712192"/>
              <a:ext cx="3919355" cy="3555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97651-935F-89D2-3164-6FC898DF0FD0}"/>
                </a:ext>
              </a:extLst>
            </p:cNvPr>
            <p:cNvSpPr txBox="1"/>
            <p:nvPr/>
          </p:nvSpPr>
          <p:spPr>
            <a:xfrm>
              <a:off x="1031828" y="3821570"/>
              <a:ext cx="4684637" cy="32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print_solution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status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cp_model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cp_model_pb2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OPTIMAL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vi-VN" sz="11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Môn thi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Kíp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Phòng 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%d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 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vi-VN" sz="11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Số kíp tối thiểu:</a:t>
              </a:r>
              <a:r>
                <a:rPr lang="vi-VN" sz="1100" b="0" dirty="0">
                  <a:solidFill>
                    <a:srgbClr val="E8C9BB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1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solver</a:t>
              </a:r>
              <a:r>
                <a:rPr lang="vi-VN" sz="11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1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obj</a:t>
              </a:r>
              <a:r>
                <a:rPr lang="vi-VN" sz="11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))</a:t>
              </a:r>
              <a:endParaRPr lang="vi-VN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3A85CDDB-FF59-A2FA-8FB3-618D05548A91}"/>
              </a:ext>
            </a:extLst>
          </p:cNvPr>
          <p:cNvSpPr txBox="1">
            <a:spLocks/>
          </p:cNvSpPr>
          <p:nvPr/>
        </p:nvSpPr>
        <p:spPr>
          <a:xfrm>
            <a:off x="720000" y="1261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</p:spTree>
    <p:extLst>
      <p:ext uri="{BB962C8B-B14F-4D97-AF65-F5344CB8AC3E}">
        <p14:creationId xmlns:p14="http://schemas.microsoft.com/office/powerpoint/2010/main" val="1391348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23690" y="1740550"/>
                <a:ext cx="6296618" cy="1968900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Sorting number of students registered for each subject in decreasing order.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Sorting capacity of rooms in decreasing order</a:t>
                </a:r>
              </a:p>
              <a:p>
                <a:pPr marL="114300" indent="0"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maximize the utilization of available rooms and shifts</a:t>
                </a:r>
              </a:p>
              <a:p>
                <a:pPr marL="114300" indent="0" algn="l"/>
                <a:r>
                  <a:rPr lang="en-US" dirty="0"/>
                  <a:t>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Looping through each subject and assigning it to the earliest available shift in the first available room with enough capacity.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If there is no room left in the last period, increasing the current day by 1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function returns the minimum number of days and the schedule with format (day, room, shift)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9569F13-4EFD-4EF4-B1A2-973442550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23690" y="1740550"/>
                <a:ext cx="6296618" cy="1968900"/>
              </a:xfrm>
              <a:blipFill>
                <a:blip r:embed="rId2"/>
                <a:stretch>
                  <a:fillRect b="-5975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085905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589076" y="3368041"/>
            <a:ext cx="5965845" cy="897541"/>
            <a:chOff x="1757767" y="1813810"/>
            <a:chExt cx="5676956" cy="20862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757767" y="1813810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918854" y="1994135"/>
              <a:ext cx="5354781" cy="1287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([(</a:t>
              </a:r>
              <a:r>
                <a:rPr lang="vi-VN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_ </a:t>
              </a:r>
              <a:r>
                <a:rPr lang="vi-VN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)])</a:t>
              </a:r>
              <a:endParaRPr lang="vi-V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vi-VN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zeros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M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),</a:t>
              </a:r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b="0" dirty="0" err="1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vi-VN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0568" y="1740550"/>
                <a:ext cx="8524564" cy="2883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:r>
                  <a:rPr lang="vi-VN" sz="1400" dirty="0"/>
                  <a:t>Function </a:t>
                </a: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vi-VN" sz="1400" dirty="0"/>
                  <a:t> </a:t>
                </a:r>
                <a:r>
                  <a:rPr lang="vi-VN" sz="1400" dirty="0" err="1"/>
                  <a:t>implement</a:t>
                </a:r>
                <a:r>
                  <a:rPr lang="vi-VN" sz="1400" dirty="0"/>
                  <a:t> the </a:t>
                </a:r>
                <a:r>
                  <a:rPr lang="vi-VN" sz="1400" dirty="0" err="1"/>
                  <a:t>greedy</a:t>
                </a:r>
                <a:r>
                  <a:rPr lang="vi-VN" sz="1400" dirty="0"/>
                  <a:t> </a:t>
                </a:r>
                <a:r>
                  <a:rPr lang="vi-VN" sz="1400" dirty="0" err="1"/>
                  <a:t>algorithm</a:t>
                </a:r>
                <a:r>
                  <a:rPr lang="vi-VN" sz="1400" dirty="0"/>
                  <a:t> to </a:t>
                </a:r>
                <a:r>
                  <a:rPr lang="vi-VN" sz="1400" dirty="0" err="1"/>
                  <a:t>schedule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exam</a:t>
                </a:r>
                <a:endParaRPr lang="vi-VN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𝑡𝑎𝑏𝑙𝑒</m:t>
                    </m:r>
                  </m:oMath>
                </a14:m>
                <a:r>
                  <a:rPr lang="vi-VN" sz="1400" dirty="0"/>
                  <a:t>: </a:t>
                </a:r>
                <a:r>
                  <a:rPr lang="vi-VN" sz="1400" dirty="0" err="1"/>
                  <a:t>storing</a:t>
                </a:r>
                <a:r>
                  <a:rPr lang="vi-VN" sz="1400" dirty="0"/>
                  <a:t> </a:t>
                </a:r>
                <a:r>
                  <a:rPr lang="vi-VN" sz="1400" dirty="0" err="1"/>
                  <a:t>information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of</a:t>
                </a:r>
                <a:r>
                  <a:rPr lang="vi-VN" sz="1400" dirty="0"/>
                  <a:t> day, </a:t>
                </a:r>
                <a:r>
                  <a:rPr lang="vi-VN" sz="1400" dirty="0" err="1"/>
                  <a:t>room</a:t>
                </a:r>
                <a:r>
                  <a:rPr lang="vi-VN" sz="1400" dirty="0"/>
                  <a:t> </a:t>
                </a:r>
                <a:r>
                  <a:rPr lang="vi-VN" sz="1400" dirty="0" err="1"/>
                  <a:t>and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shift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for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each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subject</a:t>
                </a:r>
                <a:r>
                  <a:rPr lang="vi-VN" sz="1400" dirty="0"/>
                  <a:t>. The </a:t>
                </a:r>
                <a:r>
                  <a:rPr lang="vi-VN" sz="1400" dirty="0" err="1"/>
                  <a:t>format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for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each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element</a:t>
                </a:r>
                <a:r>
                  <a:rPr lang="vi-VN" sz="1400" dirty="0"/>
                  <a:t> in </a:t>
                </a:r>
                <a:r>
                  <a:rPr lang="vi-VN" sz="1400" dirty="0" err="1"/>
                  <a:t>array</a:t>
                </a:r>
                <a:r>
                  <a:rPr lang="vi-VN" sz="1400" dirty="0"/>
                  <a:t> </a:t>
                </a:r>
                <a:r>
                  <a:rPr lang="vi-VN" sz="1400" dirty="0" err="1"/>
                  <a:t>is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tuple</a:t>
                </a:r>
                <a:r>
                  <a:rPr lang="vi-VN" sz="1400" dirty="0"/>
                  <a:t> (day, </a:t>
                </a:r>
                <a:r>
                  <a:rPr lang="vi-VN" sz="1400" dirty="0" err="1"/>
                  <a:t>room</a:t>
                </a:r>
                <a:r>
                  <a:rPr lang="vi-VN" sz="1400" dirty="0"/>
                  <a:t>, </a:t>
                </a:r>
                <a:r>
                  <a:rPr lang="vi-VN" sz="1400" dirty="0" err="1"/>
                  <a:t>shift</a:t>
                </a:r>
                <a:r>
                  <a:rPr lang="vi-VN" sz="1400" dirty="0"/>
                  <a:t>)</a:t>
                </a:r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</m:oMath>
                </a14:m>
                <a:r>
                  <a:rPr lang="vi-VN" sz="1400" dirty="0"/>
                  <a:t>: the </a:t>
                </a:r>
                <a:r>
                  <a:rPr lang="vi-VN" sz="1400" dirty="0" err="1"/>
                  <a:t>element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𝑠𝑐h𝑒𝑑𝑢𝑙𝑒𝑑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400" dirty="0" err="1"/>
                  <a:t>tracking</a:t>
                </a:r>
                <a:r>
                  <a:rPr lang="vi-VN" sz="1400" dirty="0"/>
                  <a:t> </a:t>
                </a:r>
                <a:r>
                  <a:rPr lang="vi-VN" sz="1400" dirty="0" err="1"/>
                  <a:t>whether</a:t>
                </a:r>
                <a:r>
                  <a:rPr lang="vi-VN" sz="1400" dirty="0"/>
                  <a:t> the </a:t>
                </a:r>
                <a:r>
                  <a:rPr lang="vi-VN" sz="1400" dirty="0" err="1"/>
                  <a:t>subject</a:t>
                </a:r>
                <a:r>
                  <a:rPr lang="vi-VN" sz="1400" dirty="0"/>
                  <a:t>(i) </a:t>
                </a:r>
                <a:r>
                  <a:rPr lang="vi-VN" sz="1400" dirty="0" err="1"/>
                  <a:t>is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assigned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or</a:t>
                </a:r>
                <a:r>
                  <a:rPr lang="vi-VN" sz="1400" dirty="0"/>
                  <a:t> </a:t>
                </a:r>
                <a:r>
                  <a:rPr lang="vi-VN" sz="1400" dirty="0" err="1"/>
                  <a:t>not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enough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capacity</a:t>
                </a:r>
                <a:r>
                  <a:rPr lang="vi-VN" sz="1400" dirty="0"/>
                  <a:t>. The </a:t>
                </a:r>
                <a:r>
                  <a:rPr lang="vi-VN" sz="1400" dirty="0" err="1"/>
                  <a:t>format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for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each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element</a:t>
                </a:r>
                <a:r>
                  <a:rPr lang="vi-VN" sz="1400" dirty="0"/>
                  <a:t> in </a:t>
                </a:r>
                <a:r>
                  <a:rPr lang="vi-VN" sz="1400" dirty="0" err="1"/>
                  <a:t>array</a:t>
                </a:r>
                <a:r>
                  <a:rPr lang="vi-VN" sz="1400" dirty="0"/>
                  <a:t> </a:t>
                </a:r>
                <a:r>
                  <a:rPr lang="vi-VN" sz="1400" dirty="0" err="1"/>
                  <a:t>is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tuple</a:t>
                </a:r>
                <a:r>
                  <a:rPr lang="vi-VN" sz="1400" dirty="0"/>
                  <a:t> (day, </a:t>
                </a:r>
                <a:r>
                  <a:rPr lang="vi-VN" sz="1400" dirty="0" err="1"/>
                  <a:t>room</a:t>
                </a:r>
                <a:r>
                  <a:rPr lang="vi-VN" sz="1400" dirty="0"/>
                  <a:t>, </a:t>
                </a:r>
                <a:r>
                  <a:rPr lang="vi-VN" sz="1400" dirty="0" err="1"/>
                  <a:t>shift</a:t>
                </a:r>
                <a:r>
                  <a:rPr lang="vi-VN" sz="1400" dirty="0"/>
                  <a:t>, </a:t>
                </a:r>
                <a:r>
                  <a:rPr lang="vi-VN" sz="1400" dirty="0" err="1"/>
                  <a:t>capacity</a:t>
                </a:r>
                <a:r>
                  <a:rPr lang="vi-VN" sz="1400" dirty="0"/>
                  <a:t>)</a:t>
                </a:r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0568" y="1740550"/>
                <a:ext cx="8524564" cy="28839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77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Initializing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4401014" y="2121741"/>
            <a:ext cx="4585440" cy="1781187"/>
            <a:chOff x="1385715" y="1682204"/>
            <a:chExt cx="5676956" cy="20862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385715" y="1682204"/>
              <a:ext cx="5676956" cy="208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546801" y="1824050"/>
              <a:ext cx="5354782" cy="123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vi-VN" sz="13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{}</a:t>
              </a:r>
              <a:endParaRPr lang="vi-VN" sz="13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3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3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vi-VN" sz="13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3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3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vi-VN" sz="13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vi-VN" sz="13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vi-VN" sz="13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3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3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[(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 </a:t>
              </a:r>
              <a:r>
                <a:rPr lang="vi-VN" sz="13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3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3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3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)]</a:t>
              </a:r>
              <a:endParaRPr lang="vi-VN" sz="13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8493" y="1960998"/>
                <a:ext cx="3806748" cy="2883905"/>
              </a:xfrm>
            </p:spPr>
            <p:txBody>
              <a:bodyPr/>
              <a:lstStyle/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𝑐𝑢𝑟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r>
                  <a:rPr lang="vi-VN" sz="1400" dirty="0"/>
                  <a:t>: </a:t>
                </a:r>
                <a:r>
                  <a:rPr lang="vi-VN" sz="1400" dirty="0" err="1"/>
                  <a:t>tracking</a:t>
                </a:r>
                <a:r>
                  <a:rPr lang="vi-VN" sz="1400" dirty="0"/>
                  <a:t> </a:t>
                </a:r>
                <a:r>
                  <a:rPr lang="vi-VN" sz="1400" dirty="0" err="1"/>
                  <a:t>current</a:t>
                </a:r>
                <a:r>
                  <a:rPr lang="vi-VN" sz="1400" dirty="0"/>
                  <a:t> day </a:t>
                </a:r>
                <a:r>
                  <a:rPr lang="vi-VN" sz="1400" dirty="0" err="1"/>
                  <a:t>as</a:t>
                </a:r>
                <a:r>
                  <a:rPr lang="vi-VN" sz="1400" dirty="0"/>
                  <a:t> the </a:t>
                </a:r>
                <a:r>
                  <a:rPr lang="vi-VN" sz="1400" dirty="0" err="1"/>
                  <a:t>exam</a:t>
                </a:r>
                <a:r>
                  <a:rPr lang="vi-VN" sz="1400" dirty="0"/>
                  <a:t> </a:t>
                </a:r>
                <a:r>
                  <a:rPr lang="vi-VN" sz="1400" dirty="0" err="1"/>
                  <a:t>being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scheduled</a:t>
                </a:r>
                <a:endParaRPr lang="vi-VN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</m:oMath>
                </a14:m>
                <a:r>
                  <a:rPr lang="vi-VN" sz="1400" dirty="0"/>
                  <a:t>: the </a:t>
                </a:r>
                <a:r>
                  <a:rPr lang="vi-VN" sz="1400" dirty="0" err="1"/>
                  <a:t>element</a:t>
                </a:r>
                <a:r>
                  <a:rPr lang="vi-VN" sz="1400" dirty="0"/>
                  <a:t> </a:t>
                </a: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𝑒𝑥𝑐𝑙𝑢𝑑𝑒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1400" dirty="0"/>
                  <a:t> </a:t>
                </a:r>
                <a:r>
                  <a:rPr lang="vi-VN" sz="1400" dirty="0" err="1"/>
                  <a:t>show</a:t>
                </a:r>
                <a:r>
                  <a:rPr lang="vi-VN" sz="1400" dirty="0"/>
                  <a:t> the </a:t>
                </a:r>
                <a:r>
                  <a:rPr lang="vi-VN" sz="1400" dirty="0" err="1"/>
                  <a:t>subjects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that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conflict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with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it</a:t>
                </a:r>
                <a:endParaRPr lang="vi-VN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𝑒𝑥𝑎𝑚𝑠</m:t>
                    </m:r>
                  </m:oMath>
                </a14:m>
                <a:r>
                  <a:rPr lang="vi-VN" sz="1400" dirty="0"/>
                  <a:t>: </a:t>
                </a:r>
                <a:r>
                  <a:rPr lang="vi-VN" sz="1400" dirty="0" err="1"/>
                  <a:t>is</a:t>
                </a:r>
                <a:r>
                  <a:rPr lang="vi-VN" sz="1400" dirty="0"/>
                  <a:t> the </a:t>
                </a:r>
                <a:r>
                  <a:rPr lang="vi-VN" sz="1400" dirty="0" err="1"/>
                  <a:t>list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of</a:t>
                </a:r>
                <a:r>
                  <a:rPr lang="vi-VN" sz="1400" dirty="0"/>
                  <a:t> </a:t>
                </a:r>
                <a:r>
                  <a:rPr lang="vi-VN" sz="1400" dirty="0" err="1"/>
                  <a:t>tuples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where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each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tuple</a:t>
                </a:r>
                <a:r>
                  <a:rPr lang="vi-VN" sz="1400" dirty="0"/>
                  <a:t> </a:t>
                </a:r>
                <a:r>
                  <a:rPr lang="vi-VN" sz="1400" dirty="0" err="1"/>
                  <a:t>represent</a:t>
                </a:r>
                <a:r>
                  <a:rPr lang="vi-VN" sz="1400" dirty="0"/>
                  <a:t> a </a:t>
                </a:r>
                <a:r>
                  <a:rPr lang="vi-VN" sz="1400" dirty="0" err="1"/>
                  <a:t>subject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and</a:t>
                </a:r>
                <a:r>
                  <a:rPr lang="vi-VN" sz="1400" dirty="0"/>
                  <a:t> </a:t>
                </a:r>
                <a:r>
                  <a:rPr lang="vi-VN" sz="1400" dirty="0" err="1"/>
                  <a:t>its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number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of</a:t>
                </a:r>
                <a:r>
                  <a:rPr lang="vi-VN" sz="1400" dirty="0"/>
                  <a:t> </a:t>
                </a:r>
                <a:r>
                  <a:rPr lang="vi-VN" sz="1400" dirty="0" err="1"/>
                  <a:t>registered</a:t>
                </a:r>
                <a:r>
                  <a:rPr lang="vi-VN" sz="1400" dirty="0"/>
                  <a:t> </a:t>
                </a:r>
                <a:r>
                  <a:rPr lang="vi-VN" sz="1400" dirty="0" err="1"/>
                  <a:t>students</a:t>
                </a:r>
                <a:endParaRPr lang="vi-VN" sz="1400" dirty="0"/>
              </a:p>
              <a:p>
                <a:pPr marL="285750" indent="-1714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𝑟𝑜𝑜𝑚𝑠</m:t>
                    </m:r>
                  </m:oMath>
                </a14:m>
                <a:r>
                  <a:rPr lang="vi-VN" sz="1400" dirty="0"/>
                  <a:t>: </a:t>
                </a:r>
                <a:r>
                  <a:rPr lang="vi-VN" sz="1400" dirty="0" err="1"/>
                  <a:t>is</a:t>
                </a:r>
                <a:r>
                  <a:rPr lang="vi-VN" sz="1400" dirty="0"/>
                  <a:t> the </a:t>
                </a:r>
                <a:r>
                  <a:rPr lang="vi-VN" sz="1400" dirty="0" err="1"/>
                  <a:t>list</a:t>
                </a:r>
                <a:r>
                  <a:rPr lang="vi-VN" sz="1400" dirty="0"/>
                  <a:t> </a:t>
                </a:r>
                <a:r>
                  <a:rPr lang="vi-VN" sz="1400" dirty="0" err="1"/>
                  <a:t>of</a:t>
                </a:r>
                <a:r>
                  <a:rPr lang="vi-VN" sz="1400" dirty="0"/>
                  <a:t> </a:t>
                </a:r>
                <a:r>
                  <a:rPr lang="vi-VN" sz="1400" dirty="0" err="1"/>
                  <a:t>tuples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where</a:t>
                </a:r>
                <a:r>
                  <a:rPr lang="vi-VN" sz="1400" dirty="0"/>
                  <a:t> </a:t>
                </a:r>
                <a:r>
                  <a:rPr lang="vi-VN" sz="1400" dirty="0" err="1"/>
                  <a:t>each</a:t>
                </a:r>
                <a:r>
                  <a:rPr lang="vi-VN" sz="1400" dirty="0"/>
                  <a:t> </a:t>
                </a:r>
                <a:r>
                  <a:rPr lang="vi-VN" sz="1400" dirty="0" err="1"/>
                  <a:t>tuple</a:t>
                </a:r>
                <a:r>
                  <a:rPr lang="vi-VN" sz="1400" dirty="0"/>
                  <a:t> </a:t>
                </a:r>
                <a:r>
                  <a:rPr lang="vi-VN" sz="1400" dirty="0" err="1"/>
                  <a:t>represent</a:t>
                </a:r>
                <a:r>
                  <a:rPr lang="vi-VN" sz="1400" dirty="0"/>
                  <a:t> a </a:t>
                </a:r>
                <a:r>
                  <a:rPr lang="vi-VN" sz="1400" dirty="0" err="1"/>
                  <a:t>room</a:t>
                </a:r>
                <a:r>
                  <a:rPr lang="vi-VN" sz="1400" dirty="0"/>
                  <a:t> </a:t>
                </a:r>
                <a:r>
                  <a:rPr lang="vi-VN" sz="1400" dirty="0" err="1"/>
                  <a:t>and</a:t>
                </a:r>
                <a:r>
                  <a:rPr lang="vi-VN" sz="1400" dirty="0"/>
                  <a:t> </a:t>
                </a:r>
                <a:r>
                  <a:rPr lang="vi-VN" sz="1400" dirty="0" err="1"/>
                  <a:t>its</a:t>
                </a:r>
                <a:r>
                  <a:rPr lang="vi-VN" sz="1400" dirty="0"/>
                  <a:t> </a:t>
                </a:r>
                <a:r>
                  <a:rPr lang="vi-VN" sz="1400" dirty="0" err="1"/>
                  <a:t>capacity</a:t>
                </a:r>
                <a:endParaRPr lang="vi-VN" sz="1400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722D1F59-7888-7A94-1A64-DE578DAB3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8493" y="1960998"/>
                <a:ext cx="3806748" cy="2883905"/>
              </a:xfrm>
              <a:blipFill>
                <a:blip r:embed="rId2"/>
                <a:stretch>
                  <a:fillRect r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20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349405" y="2228773"/>
            <a:ext cx="8445190" cy="1713497"/>
            <a:chOff x="1341270" y="1793077"/>
            <a:chExt cx="5669062" cy="15109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1391174" y="1793077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1341270" y="1982136"/>
              <a:ext cx="5619158" cy="1030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5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number of students registered for each subject in decreasing order</a:t>
              </a:r>
              <a:endParaRPr lang="en-US" sz="15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5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5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5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5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5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5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5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5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5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5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5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sort capacity of rooms in decreasing order</a:t>
              </a:r>
              <a:endParaRPr lang="en-US" sz="15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US" sz="15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rooms</a:t>
              </a:r>
              <a:r>
                <a:rPr lang="en-US" sz="15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5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sort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5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reverse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5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5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5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lambda</a:t>
              </a:r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500" b="0" dirty="0">
                  <a:solidFill>
                    <a:srgbClr val="9A9A9A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5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5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5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])</a:t>
              </a:r>
              <a:endParaRPr lang="en-US" sz="15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5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777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5452BB6-886E-045D-388A-8551E49D986A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dirty="0"/>
              <a:t>HEURISTIC</a:t>
            </a:r>
            <a:endParaRPr lang="vi-VN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D887718-AF7B-9E1B-13D9-085570EBCFD0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u="sng" dirty="0"/>
              <a:t>Handling variables: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964BEB-9487-3CC0-96BA-54F9E3D6FE2E}"/>
              </a:ext>
            </a:extLst>
          </p:cNvPr>
          <p:cNvGrpSpPr/>
          <p:nvPr/>
        </p:nvGrpSpPr>
        <p:grpSpPr>
          <a:xfrm>
            <a:off x="1" y="0"/>
            <a:ext cx="9144000" cy="5285379"/>
            <a:chOff x="4020858" y="1685962"/>
            <a:chExt cx="5619158" cy="45150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BF334-5135-A2C5-934B-767444E5ADFE}"/>
                </a:ext>
              </a:extLst>
            </p:cNvPr>
            <p:cNvSpPr/>
            <p:nvPr/>
          </p:nvSpPr>
          <p:spPr>
            <a:xfrm>
              <a:off x="4020858" y="1685962"/>
              <a:ext cx="5619158" cy="4393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1BAF5-DDA3-6D3A-7BFC-8863C8C76721}"/>
                </a:ext>
              </a:extLst>
            </p:cNvPr>
            <p:cNvSpPr txBox="1"/>
            <p:nvPr/>
          </p:nvSpPr>
          <p:spPr>
            <a:xfrm>
              <a:off x="4153045" y="1783973"/>
              <a:ext cx="5354781" cy="441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looping through each subject and assigning it to the earliest available shift in the first available room with enough capacity.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exam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exam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rooms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room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full of capacity of room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ii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en-US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[]))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or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check if there is another subject registered or conflict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conflict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True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conflict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scheduled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d</a:t>
              </a: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j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k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continue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break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: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#If there is no room left in the last period, increasing the current day by 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-=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scheduled_subs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+=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    </a:t>
              </a:r>
            </a:p>
            <a:p>
              <a:r>
                <a:rPr lang="en-US" sz="1000" b="0" dirty="0">
                  <a:solidFill>
                    <a:srgbClr val="57A64A"/>
                  </a:solidFill>
                  <a:effectLst/>
                  <a:latin typeface="Consolas" panose="020B0609020204030204" pitchFamily="49" charset="0"/>
                </a:rPr>
                <a:t># return the minimum days for the exam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cur_day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endPara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628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BB9CC4B-1C4B-4BB0-E373-DA4C165450EF}"/>
              </a:ext>
            </a:extLst>
          </p:cNvPr>
          <p:cNvSpPr txBox="1">
            <a:spLocks/>
          </p:cNvSpPr>
          <p:nvPr/>
        </p:nvSpPr>
        <p:spPr>
          <a:xfrm>
            <a:off x="719999" y="595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HEURISTIC</a:t>
            </a:r>
            <a:endParaRPr lang="vi-V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4A001D7-B3B6-A4BB-D944-3FDEC440F74C}"/>
              </a:ext>
            </a:extLst>
          </p:cNvPr>
          <p:cNvSpPr txBox="1">
            <a:spLocks/>
          </p:cNvSpPr>
          <p:nvPr/>
        </p:nvSpPr>
        <p:spPr>
          <a:xfrm>
            <a:off x="719999" y="116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4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u="sng" dirty="0"/>
              <a:t>Printing solution: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216CF-F5D1-1C16-09D7-F700D19BCCDE}"/>
              </a:ext>
            </a:extLst>
          </p:cNvPr>
          <p:cNvGrpSpPr/>
          <p:nvPr/>
        </p:nvGrpSpPr>
        <p:grpSpPr>
          <a:xfrm>
            <a:off x="1201880" y="2174560"/>
            <a:ext cx="6740238" cy="1801090"/>
            <a:chOff x="1680615" y="1813810"/>
            <a:chExt cx="5619158" cy="15109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7FE5B5-6274-647E-338C-3AE987AAA462}"/>
                </a:ext>
              </a:extLst>
            </p:cNvPr>
            <p:cNvSpPr/>
            <p:nvPr/>
          </p:nvSpPr>
          <p:spPr>
            <a:xfrm>
              <a:off x="1680615" y="1813810"/>
              <a:ext cx="5619158" cy="1510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0BEB7-ED15-5E6D-599C-D30BF82A4B9F}"/>
                </a:ext>
              </a:extLst>
            </p:cNvPr>
            <p:cNvSpPr txBox="1"/>
            <p:nvPr/>
          </p:nvSpPr>
          <p:spPr>
            <a:xfrm>
              <a:off x="1812803" y="2078708"/>
              <a:ext cx="5354781" cy="981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_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())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greedy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d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conflicts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D8A0D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time_table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"Subject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exam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assigned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day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room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shift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k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vi-VN" sz="1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vi-VN" sz="1000" b="0" dirty="0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vi-VN" sz="10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vi-VN" sz="10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"Minimum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days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the </a:t>
              </a:r>
              <a:r>
                <a:rPr lang="vi-VN" sz="10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exams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vi-VN" sz="1000" b="0" dirty="0" err="1">
                  <a:solidFill>
                    <a:srgbClr val="DADADA"/>
                  </a:solidFill>
                  <a:effectLst/>
                  <a:latin typeface="Consolas" panose="020B0609020204030204" pitchFamily="49" charset="0"/>
                </a:rPr>
                <a:t>num_days</a:t>
              </a:r>
              <a:r>
                <a:rPr lang="vi-VN" sz="1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vi-VN" sz="1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vi-VN" sz="1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vi-VN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7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18" name="Google Shape;218;p40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Problem detail</a:t>
            </a:r>
            <a:endParaRPr dirty="0"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RESULTS</a:t>
            </a:r>
            <a:endParaRPr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F16339-FC7D-B18C-C1AC-B54CC30B8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92062"/>
              </p:ext>
            </p:extLst>
          </p:nvPr>
        </p:nvGraphicFramePr>
        <p:xfrm>
          <a:off x="2082800" y="1073150"/>
          <a:ext cx="4921250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3237" imgH="3809921" progId="Excel.Sheet.12">
                  <p:embed/>
                </p:oleObj>
              </mc:Choice>
              <mc:Fallback>
                <p:oleObj name="Worksheet" r:id="rId3" imgW="5433237" imgH="38099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800" y="1073150"/>
                        <a:ext cx="4921250" cy="345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E9BED6-CB31-6C9F-CB36-33083D7C7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32468"/>
              </p:ext>
            </p:extLst>
          </p:nvPr>
        </p:nvGraphicFramePr>
        <p:xfrm>
          <a:off x="7324293" y="4298425"/>
          <a:ext cx="1381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381169" imgH="399814" progId="Excel.Sheet.12">
                  <p:embed/>
                </p:oleObj>
              </mc:Choice>
              <mc:Fallback>
                <p:oleObj name="Worksheet" r:id="rId5" imgW="1381169" imgH="3998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4293" y="4298425"/>
                        <a:ext cx="13811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35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DISCUSSION</a:t>
            </a:r>
            <a:endParaRPr dirty="0"/>
          </a:p>
        </p:txBody>
      </p:sp>
      <p:sp>
        <p:nvSpPr>
          <p:cNvPr id="468" name="Google Shape;468;p57"/>
          <p:cNvSpPr txBox="1">
            <a:spLocks noGrp="1"/>
          </p:cNvSpPr>
          <p:nvPr>
            <p:ph type="title" idx="2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5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6F155-E055-F89F-C077-ED295D6AB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2595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RUNNING TIME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70529D-90EF-9000-C9FE-E1EF24B0C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037391"/>
              </p:ext>
            </p:extLst>
          </p:nvPr>
        </p:nvGraphicFramePr>
        <p:xfrm>
          <a:off x="1482813" y="1129145"/>
          <a:ext cx="6178374" cy="387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OPTIMIZATION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10DD32-E291-C1BD-E33F-384D8650E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459712"/>
              </p:ext>
            </p:extLst>
          </p:nvPr>
        </p:nvGraphicFramePr>
        <p:xfrm>
          <a:off x="1427885" y="1066216"/>
          <a:ext cx="6288229" cy="393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7534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025859" y="2371275"/>
            <a:ext cx="509228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sp>
        <p:nvSpPr>
          <p:cNvPr id="566" name="Google Shape;566;p61"/>
          <p:cNvSpPr txBox="1">
            <a:spLocks noGrp="1"/>
          </p:cNvSpPr>
          <p:nvPr>
            <p:ph type="title" idx="2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SOLUTION</a:t>
            </a:r>
            <a:endParaRPr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3818B1C-2BA6-D176-3CA6-3AFB37C9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11" y="1012638"/>
            <a:ext cx="6680777" cy="413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E7144CED-3E99-4FA4-4928-F076296FC369}"/>
              </a:ext>
            </a:extLst>
          </p:cNvPr>
          <p:cNvSpPr txBox="1">
            <a:spLocks/>
          </p:cNvSpPr>
          <p:nvPr/>
        </p:nvSpPr>
        <p:spPr>
          <a:xfrm>
            <a:off x="3892611" y="888845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0C8C143-9FFA-21FA-7912-A34C4BE6F33B}"/>
              </a:ext>
            </a:extLst>
          </p:cNvPr>
          <p:cNvSpPr txBox="1">
            <a:spLocks/>
          </p:cNvSpPr>
          <p:nvPr/>
        </p:nvSpPr>
        <p:spPr>
          <a:xfrm>
            <a:off x="2181053" y="888846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Optimal</a:t>
            </a:r>
            <a:endParaRPr lang="vi-VN" sz="13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E0A0BAB-8C23-9156-5F37-446E5B5471ED}"/>
              </a:ext>
            </a:extLst>
          </p:cNvPr>
          <p:cNvSpPr txBox="1">
            <a:spLocks/>
          </p:cNvSpPr>
          <p:nvPr/>
        </p:nvSpPr>
        <p:spPr>
          <a:xfrm>
            <a:off x="5575417" y="2997544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/>
              <a:t>Non - </a:t>
            </a:r>
            <a:r>
              <a:rPr lang="vi-VN" sz="1300" dirty="0" err="1"/>
              <a:t>optimal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125965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RUNTIME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F7F637-5BE0-4E22-9E33-E9B36A7A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2" y="1017725"/>
            <a:ext cx="6664036" cy="41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DBBC7E83-9D0D-DB74-DAAA-40EE03517EAF}"/>
              </a:ext>
            </a:extLst>
          </p:cNvPr>
          <p:cNvSpPr txBox="1">
            <a:spLocks/>
          </p:cNvSpPr>
          <p:nvPr/>
        </p:nvSpPr>
        <p:spPr>
          <a:xfrm>
            <a:off x="2181054" y="2624667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43CB8348-3D6E-7425-81C2-FA3B41847237}"/>
              </a:ext>
            </a:extLst>
          </p:cNvPr>
          <p:cNvSpPr txBox="1">
            <a:spLocks/>
          </p:cNvSpPr>
          <p:nvPr/>
        </p:nvSpPr>
        <p:spPr>
          <a:xfrm>
            <a:off x="3899017" y="3320320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Very</a:t>
            </a:r>
            <a:r>
              <a:rPr lang="vi-VN" sz="1300" dirty="0"/>
              <a:t> </a:t>
            </a:r>
            <a:r>
              <a:rPr lang="vi-VN" sz="1300" dirty="0" err="1"/>
              <a:t>slow</a:t>
            </a:r>
            <a:endParaRPr lang="vi-VN" sz="13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A3E1E4F-E987-BBD8-CB2A-2CD101D659B9}"/>
              </a:ext>
            </a:extLst>
          </p:cNvPr>
          <p:cNvSpPr txBox="1">
            <a:spLocks/>
          </p:cNvSpPr>
          <p:nvPr/>
        </p:nvSpPr>
        <p:spPr>
          <a:xfrm>
            <a:off x="5526926" y="909628"/>
            <a:ext cx="1899110" cy="4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sz="1300" dirty="0" err="1"/>
              <a:t>Fast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3974986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431-8613-2CC7-6270-693EB04B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738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454700" y="1634916"/>
                <a:ext cx="6234600" cy="124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that need to be scheduled for the exam.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Subject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 number of registered students. </a:t>
                </a:r>
              </a:p>
            </p:txBody>
          </p:sp>
        </mc:Choice>
        <mc:Fallback xmlns="">
          <p:sp>
            <p:nvSpPr>
              <p:cNvPr id="206" name="Google Shape;206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54700" y="1634916"/>
                <a:ext cx="6234600" cy="1249200"/>
              </a:xfrm>
              <a:prstGeom prst="rect">
                <a:avLst/>
              </a:prstGeom>
              <a:blipFill>
                <a:blip r:embed="rId3"/>
                <a:stretch>
                  <a:fillRect l="-685" r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25;p41">
            <a:extLst>
              <a:ext uri="{FF2B5EF4-FFF2-40B4-BE49-F238E27FC236}">
                <a16:creationId xmlns:a16="http://schemas.microsoft.com/office/drawing/2014/main" id="{F47C4FDF-10E7-7008-34E1-EFF59A6E3F2C}"/>
              </a:ext>
            </a:extLst>
          </p:cNvPr>
          <p:cNvSpPr txBox="1">
            <a:spLocks/>
          </p:cNvSpPr>
          <p:nvPr/>
        </p:nvSpPr>
        <p:spPr>
          <a:xfrm>
            <a:off x="720000" y="8952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DESCRIPTION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0591DFF-8A07-A3A7-D012-8F148D533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16819"/>
              </p:ext>
            </p:extLst>
          </p:nvPr>
        </p:nvGraphicFramePr>
        <p:xfrm>
          <a:off x="1652773" y="2680193"/>
          <a:ext cx="609600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428825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610726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65747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79859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132623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467276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106897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774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1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182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427BA5-0987-1D42-55E0-23E0EAE07462}"/>
              </a:ext>
            </a:extLst>
          </p:cNvPr>
          <p:cNvCxnSpPr/>
          <p:nvPr/>
        </p:nvCxnSpPr>
        <p:spPr>
          <a:xfrm flipV="1">
            <a:off x="2594517" y="3486615"/>
            <a:ext cx="0" cy="3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189886-A7CD-1DDD-78EB-AD91AD00F33F}"/>
              </a:ext>
            </a:extLst>
          </p:cNvPr>
          <p:cNvSpPr txBox="1"/>
          <p:nvPr/>
        </p:nvSpPr>
        <p:spPr>
          <a:xfrm>
            <a:off x="1652773" y="3871025"/>
            <a:ext cx="2215375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xygen" panose="02000503000000000000" pitchFamily="2" charset="0"/>
              </a:rPr>
              <a:t>There’re 15 students register in the 1</a:t>
            </a:r>
            <a:r>
              <a:rPr lang="en-US" baseline="30000" dirty="0">
                <a:solidFill>
                  <a:schemeClr val="tx1"/>
                </a:solidFill>
                <a:latin typeface="Oxygen" panose="02000503000000000000" pitchFamily="2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Oxygen" panose="02000503000000000000" pitchFamily="2" charset="0"/>
              </a:rPr>
              <a:t> subject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454700" y="1467999"/>
                <a:ext cx="6234600" cy="124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Among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exams, there is a list of pairs of 2 subjects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cannot be scheduled at the same time due to students who are registered to take both. </a:t>
                </a:r>
              </a:p>
            </p:txBody>
          </p:sp>
        </mc:Choice>
        <mc:Fallback xmlns="">
          <p:sp>
            <p:nvSpPr>
              <p:cNvPr id="206" name="Google Shape;206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54700" y="1467999"/>
                <a:ext cx="6234600" cy="1249200"/>
              </a:xfrm>
              <a:prstGeom prst="rect">
                <a:avLst/>
              </a:prstGeom>
              <a:blipFill>
                <a:blip r:embed="rId3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25;p41">
            <a:extLst>
              <a:ext uri="{FF2B5EF4-FFF2-40B4-BE49-F238E27FC236}">
                <a16:creationId xmlns:a16="http://schemas.microsoft.com/office/drawing/2014/main" id="{F47C4FDF-10E7-7008-34E1-EFF59A6E3F2C}"/>
              </a:ext>
            </a:extLst>
          </p:cNvPr>
          <p:cNvSpPr txBox="1">
            <a:spLocks/>
          </p:cNvSpPr>
          <p:nvPr/>
        </p:nvSpPr>
        <p:spPr>
          <a:xfrm>
            <a:off x="720000" y="8952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DESCRIPTION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57C5FF-AB54-472B-7E5C-5D4B7E43D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23622"/>
              </p:ext>
            </p:extLst>
          </p:nvPr>
        </p:nvGraphicFramePr>
        <p:xfrm>
          <a:off x="2304585" y="2571750"/>
          <a:ext cx="661036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872997095"/>
                    </a:ext>
                  </a:extLst>
                </a:gridCol>
                <a:gridCol w="330518">
                  <a:extLst>
                    <a:ext uri="{9D8B030D-6E8A-4147-A177-3AD203B41FA5}">
                      <a16:colId xmlns:a16="http://schemas.microsoft.com/office/drawing/2014/main" val="1036963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52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3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4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44260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D3129-E875-533D-09AB-A5EB9461CF9D}"/>
              </a:ext>
            </a:extLst>
          </p:cNvPr>
          <p:cNvCxnSpPr/>
          <p:nvPr/>
        </p:nvCxnSpPr>
        <p:spPr>
          <a:xfrm flipH="1">
            <a:off x="3040566" y="3144644"/>
            <a:ext cx="36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834E76-FA3B-8920-6E08-719A4ACD7613}"/>
              </a:ext>
            </a:extLst>
          </p:cNvPr>
          <p:cNvSpPr txBox="1"/>
          <p:nvPr/>
        </p:nvSpPr>
        <p:spPr>
          <a:xfrm>
            <a:off x="3479784" y="2775312"/>
            <a:ext cx="2252546" cy="7386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xygen" panose="02000503000000000000" pitchFamily="2" charset="0"/>
              </a:rPr>
              <a:t>The 1</a:t>
            </a:r>
            <a:r>
              <a:rPr lang="en-US" baseline="30000" dirty="0">
                <a:solidFill>
                  <a:schemeClr val="tx1"/>
                </a:solidFill>
                <a:latin typeface="Oxygen" panose="02000503000000000000" pitchFamily="2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Oxygen" panose="02000503000000000000" pitchFamily="2" charset="0"/>
              </a:rPr>
              <a:t> and the 2</a:t>
            </a:r>
            <a:r>
              <a:rPr lang="en-US" baseline="30000" dirty="0">
                <a:solidFill>
                  <a:schemeClr val="tx1"/>
                </a:solidFill>
                <a:latin typeface="Oxygen" panose="02000503000000000000" pitchFamily="2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Oxygen" panose="02000503000000000000" pitchFamily="2" charset="0"/>
              </a:rPr>
              <a:t> subject can not be scheduled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67503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454700" y="1902878"/>
                <a:ext cx="6234600" cy="124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There are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exam rooms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; where room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has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600" dirty="0"/>
                  <a:t>number of seats.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0" indent="0" algn="l"/>
                <a:endParaRPr lang="en-US" sz="1600" dirty="0"/>
              </a:p>
            </p:txBody>
          </p:sp>
        </mc:Choice>
        <mc:Fallback xmlns="">
          <p:sp>
            <p:nvSpPr>
              <p:cNvPr id="206" name="Google Shape;206;p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54700" y="1902878"/>
                <a:ext cx="6234600" cy="1249200"/>
              </a:xfrm>
              <a:prstGeom prst="rect">
                <a:avLst/>
              </a:prstGeom>
              <a:blipFill>
                <a:blip r:embed="rId3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225;p41">
            <a:extLst>
              <a:ext uri="{FF2B5EF4-FFF2-40B4-BE49-F238E27FC236}">
                <a16:creationId xmlns:a16="http://schemas.microsoft.com/office/drawing/2014/main" id="{F47C4FDF-10E7-7008-34E1-EFF59A6E3F2C}"/>
              </a:ext>
            </a:extLst>
          </p:cNvPr>
          <p:cNvSpPr txBox="1">
            <a:spLocks/>
          </p:cNvSpPr>
          <p:nvPr/>
        </p:nvSpPr>
        <p:spPr>
          <a:xfrm>
            <a:off x="720000" y="8952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DESCRIPTION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FFB36D-DB18-93F3-7704-1335C0764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60733"/>
              </p:ext>
            </p:extLst>
          </p:nvPr>
        </p:nvGraphicFramePr>
        <p:xfrm>
          <a:off x="3449443" y="2707764"/>
          <a:ext cx="1742759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95618">
                  <a:extLst>
                    <a:ext uri="{9D8B030D-6E8A-4147-A177-3AD203B41FA5}">
                      <a16:colId xmlns:a16="http://schemas.microsoft.com/office/drawing/2014/main" val="257642919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535347838"/>
                    </a:ext>
                  </a:extLst>
                </a:gridCol>
                <a:gridCol w="402977">
                  <a:extLst>
                    <a:ext uri="{9D8B030D-6E8A-4147-A177-3AD203B41FA5}">
                      <a16:colId xmlns:a16="http://schemas.microsoft.com/office/drawing/2014/main" val="3469791971"/>
                    </a:ext>
                  </a:extLst>
                </a:gridCol>
                <a:gridCol w="412046">
                  <a:extLst>
                    <a:ext uri="{9D8B030D-6E8A-4147-A177-3AD203B41FA5}">
                      <a16:colId xmlns:a16="http://schemas.microsoft.com/office/drawing/2014/main" val="102335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C[j]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29769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5EF42A-445D-68EA-11D3-7A94818D178B}"/>
              </a:ext>
            </a:extLst>
          </p:cNvPr>
          <p:cNvCxnSpPr/>
          <p:nvPr/>
        </p:nvCxnSpPr>
        <p:spPr>
          <a:xfrm flipV="1">
            <a:off x="4133384" y="3508918"/>
            <a:ext cx="0" cy="17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FC9F3E-1901-8442-7EBC-492B4ECD6B04}"/>
              </a:ext>
            </a:extLst>
          </p:cNvPr>
          <p:cNvSpPr txBox="1"/>
          <p:nvPr/>
        </p:nvSpPr>
        <p:spPr>
          <a:xfrm>
            <a:off x="3010828" y="3735246"/>
            <a:ext cx="2245111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xygen" panose="02000503000000000000" pitchFamily="2" charset="0"/>
              </a:rPr>
              <a:t>The 1</a:t>
            </a:r>
            <a:r>
              <a:rPr lang="en-US" baseline="30000" dirty="0">
                <a:solidFill>
                  <a:schemeClr val="tx1"/>
                </a:solidFill>
                <a:latin typeface="Oxygen" panose="02000503000000000000" pitchFamily="2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Oxygen" panose="02000503000000000000" pitchFamily="2" charset="0"/>
              </a:rPr>
              <a:t> room has 20 seats</a:t>
            </a:r>
          </a:p>
        </p:txBody>
      </p:sp>
    </p:spTree>
    <p:extLst>
      <p:ext uri="{BB962C8B-B14F-4D97-AF65-F5344CB8AC3E}">
        <p14:creationId xmlns:p14="http://schemas.microsoft.com/office/powerpoint/2010/main" val="357504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1454700" y="1322550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Each day is divided into 4 periods.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Plan a schedule for the exams so that the total number of days for the N exams is minimum.</a:t>
            </a:r>
          </a:p>
        </p:txBody>
      </p:sp>
      <p:sp>
        <p:nvSpPr>
          <p:cNvPr id="10" name="Google Shape;225;p41">
            <a:extLst>
              <a:ext uri="{FF2B5EF4-FFF2-40B4-BE49-F238E27FC236}">
                <a16:creationId xmlns:a16="http://schemas.microsoft.com/office/drawing/2014/main" id="{F47C4FDF-10E7-7008-34E1-EFF59A6E3F2C}"/>
              </a:ext>
            </a:extLst>
          </p:cNvPr>
          <p:cNvSpPr txBox="1">
            <a:spLocks/>
          </p:cNvSpPr>
          <p:nvPr/>
        </p:nvSpPr>
        <p:spPr>
          <a:xfrm>
            <a:off x="720000" y="8952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iret One"/>
              <a:buNone/>
              <a:defRPr sz="18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DESCRIPTION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8425BA-35D9-4BAA-3B2F-640FA2EE6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78173"/>
              </p:ext>
            </p:extLst>
          </p:nvPr>
        </p:nvGraphicFramePr>
        <p:xfrm>
          <a:off x="1593300" y="2680784"/>
          <a:ext cx="61820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36510161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16143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10488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47023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32066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084249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768957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67084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69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48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099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3A24FC-0679-2D96-2F30-FB9F06A90298}"/>
                  </a:ext>
                </a:extLst>
              </p:cNvPr>
              <p:cNvSpPr txBox="1"/>
              <p:nvPr/>
            </p:nvSpPr>
            <p:spPr>
              <a:xfrm>
                <a:off x="4752813" y="3902338"/>
                <a:ext cx="3330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Max shift: 3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total number of days: 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3A24FC-0679-2D96-2F30-FB9F06A9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813" y="3902338"/>
                <a:ext cx="3330497" cy="307777"/>
              </a:xfrm>
              <a:prstGeom prst="rect">
                <a:avLst/>
              </a:prstGeom>
              <a:blipFill>
                <a:blip r:embed="rId3"/>
                <a:stretch>
                  <a:fillRect l="-54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2720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3668</Words>
  <Application>Microsoft Office PowerPoint</Application>
  <PresentationFormat>On-screen Show (16:9)</PresentationFormat>
  <Paragraphs>479</Paragraphs>
  <Slides>58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Poiret One</vt:lpstr>
      <vt:lpstr>Arial</vt:lpstr>
      <vt:lpstr>Cambria Math</vt:lpstr>
      <vt:lpstr>Oxygen Light</vt:lpstr>
      <vt:lpstr>Oxygen</vt:lpstr>
      <vt:lpstr>Consolas</vt:lpstr>
      <vt:lpstr>Bebas Neue</vt:lpstr>
      <vt:lpstr>Minimalist Aesthetic Slideshow by Slidesgo</vt:lpstr>
      <vt:lpstr>Worksheet</vt:lpstr>
      <vt:lpstr>MINI-PROJECT</vt:lpstr>
      <vt:lpstr>TABLE OF CONTENTS  </vt:lpstr>
      <vt:lpstr>INTRODUCTION</vt:lpstr>
      <vt:lpstr>MEMBERS</vt:lpstr>
      <vt:lpstr>DESCRIPTION</vt:lpstr>
      <vt:lpstr>PowerPoint Presentation</vt:lpstr>
      <vt:lpstr>PowerPoint Presentation</vt:lpstr>
      <vt:lpstr>PowerPoint Presentation</vt:lpstr>
      <vt:lpstr>PowerPoint Presentation</vt:lpstr>
      <vt:lpstr>METHODOLOGY</vt:lpstr>
      <vt:lpstr>3 METHODS</vt:lpstr>
      <vt:lpstr>modelling</vt:lpstr>
      <vt:lpstr>CONSTRAINT PROGRAMMING</vt:lpstr>
      <vt:lpstr>CONSTRAINT PROGRAMMING</vt:lpstr>
      <vt:lpstr>CONSTRAINT PROGRAMMING</vt:lpstr>
      <vt:lpstr>CONSTRAINT PROGRAMMING</vt:lpstr>
      <vt:lpstr>CONSTRAINT PROGRAMMING</vt:lpstr>
      <vt:lpstr>CONSTRAINT PROGRAMMING</vt:lpstr>
      <vt:lpstr>CONSTRAINT PROGRAMMING</vt:lpstr>
      <vt:lpstr>MIXED INTEGER PROGRAMMING</vt:lpstr>
      <vt:lpstr>MIXED INTEGER PROGRAMMING</vt:lpstr>
      <vt:lpstr>MIXED INTEGER PROGRAMMING</vt:lpstr>
      <vt:lpstr>MIXED INTEGER PROGRAMMING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DISCUSSION</vt:lpstr>
      <vt:lpstr>RUNNING TIME</vt:lpstr>
      <vt:lpstr>OPTIMIZATION</vt:lpstr>
      <vt:lpstr>CONCLUSION</vt:lpstr>
      <vt:lpstr>SOLUTION</vt:lpstr>
      <vt:lpstr>RUNTIME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JaKhin Cao</dc:creator>
  <cp:lastModifiedBy>Khanh Cao Gia</cp:lastModifiedBy>
  <cp:revision>40</cp:revision>
  <dcterms:modified xsi:type="dcterms:W3CDTF">2023-02-22T00:17:25Z</dcterms:modified>
</cp:coreProperties>
</file>