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52"/>
  </p:notesMasterIdLst>
  <p:sldIdLst>
    <p:sldId id="256" r:id="rId2"/>
    <p:sldId id="258" r:id="rId3"/>
    <p:sldId id="261" r:id="rId4"/>
    <p:sldId id="259" r:id="rId5"/>
    <p:sldId id="262" r:id="rId6"/>
    <p:sldId id="260" r:id="rId7"/>
    <p:sldId id="308" r:id="rId8"/>
    <p:sldId id="265" r:id="rId9"/>
    <p:sldId id="319" r:id="rId10"/>
    <p:sldId id="309" r:id="rId11"/>
    <p:sldId id="312" r:id="rId12"/>
    <p:sldId id="313" r:id="rId13"/>
    <p:sldId id="314" r:id="rId14"/>
    <p:sldId id="315" r:id="rId15"/>
    <p:sldId id="316" r:id="rId16"/>
    <p:sldId id="321" r:id="rId17"/>
    <p:sldId id="320" r:id="rId18"/>
    <p:sldId id="323" r:id="rId19"/>
    <p:sldId id="327" r:id="rId20"/>
    <p:sldId id="324" r:id="rId21"/>
    <p:sldId id="325" r:id="rId22"/>
    <p:sldId id="326" r:id="rId23"/>
    <p:sldId id="357" r:id="rId24"/>
    <p:sldId id="328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268" r:id="rId43"/>
    <p:sldId id="351" r:id="rId44"/>
    <p:sldId id="352" r:id="rId45"/>
    <p:sldId id="269" r:id="rId46"/>
    <p:sldId id="353" r:id="rId47"/>
    <p:sldId id="283" r:id="rId48"/>
    <p:sldId id="354" r:id="rId49"/>
    <p:sldId id="355" r:id="rId50"/>
    <p:sldId id="356" r:id="rId5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53"/>
    </p:embeddedFont>
    <p:embeddedFont>
      <p:font typeface="Cambria Math" panose="02040503050406030204" pitchFamily="18" charset="0"/>
      <p:regular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Oxygen" panose="02000503000000000000" pitchFamily="2" charset="0"/>
      <p:regular r:id="rId59"/>
      <p:bold r:id="rId60"/>
    </p:embeddedFont>
    <p:embeddedFont>
      <p:font typeface="Oxygen Light" panose="02000303000000000000" pitchFamily="2" charset="0"/>
      <p:regular r:id="rId61"/>
      <p:bold r:id="rId62"/>
    </p:embeddedFont>
    <p:embeddedFont>
      <p:font typeface="Poiret One" panose="00000500000000000000" pitchFamily="2" charset="0"/>
      <p:regular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16EC97-9E86-487B-98FB-EAB852C5D94D}">
  <a:tblStyle styleId="{1E16EC97-9E86-487B-98FB-EAB852C5D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Sheet1!$K$6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(Sheet1!$J$9,Sheet1!$J$11,Sheet1!$J$13,Sheet1!$J$15,Sheet1!$J$17,Sheet1!$J$19,Sheet1!$J$21,Sheet1!$J$23)</c:f>
              <c:numCache>
                <c:formatCode>General</c:formatCode>
                <c:ptCount val="8"/>
                <c:pt idx="0">
                  <c:v>15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500</c:v>
                </c:pt>
                <c:pt idx="7">
                  <c:v>1000</c:v>
                </c:pt>
              </c:numCache>
              <c:extLst/>
            </c:numRef>
          </c:cat>
          <c:val>
            <c:numRef>
              <c:f>(Sheet1!$K$9,Sheet1!$K$11,Sheet1!$K$13)</c:f>
              <c:numCache>
                <c:formatCode>General</c:formatCode>
                <c:ptCount val="3"/>
                <c:pt idx="0">
                  <c:v>0.125</c:v>
                </c:pt>
                <c:pt idx="1">
                  <c:v>0.23400000000000001</c:v>
                </c:pt>
                <c:pt idx="2">
                  <c:v>1.4630000000000001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D1FC-4F78-B7DF-2E1460CE73EB}"/>
            </c:ext>
          </c:extLst>
        </c:ser>
        <c:ser>
          <c:idx val="1"/>
          <c:order val="1"/>
          <c:tx>
            <c:strRef>
              <c:f>Sheet1!$L$6</c:f>
              <c:strCache>
                <c:ptCount val="1"/>
                <c:pt idx="0">
                  <c:v>MIP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(Sheet1!$J$9,Sheet1!$J$11,Sheet1!$J$13,Sheet1!$J$15,Sheet1!$J$17,Sheet1!$J$19,Sheet1!$J$21,Sheet1!$J$23)</c:f>
              <c:numCache>
                <c:formatCode>General</c:formatCode>
                <c:ptCount val="8"/>
                <c:pt idx="0">
                  <c:v>15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500</c:v>
                </c:pt>
                <c:pt idx="7">
                  <c:v>1000</c:v>
                </c:pt>
              </c:numCache>
              <c:extLst/>
            </c:numRef>
          </c:cat>
          <c:val>
            <c:numRef>
              <c:f>(Sheet1!$L$9,Sheet1!$L$11,Sheet1!$L$13,Sheet1!$L$15,Sheet1!$L$17)</c:f>
              <c:numCache>
                <c:formatCode>General</c:formatCode>
                <c:ptCount val="5"/>
                <c:pt idx="0">
                  <c:v>1.28</c:v>
                </c:pt>
                <c:pt idx="1">
                  <c:v>1.7649999999999999</c:v>
                </c:pt>
                <c:pt idx="2">
                  <c:v>6.9820000000000002</c:v>
                </c:pt>
                <c:pt idx="3">
                  <c:v>49.96</c:v>
                </c:pt>
                <c:pt idx="4">
                  <c:v>35.56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D1FC-4F78-B7DF-2E1460CE73EB}"/>
            </c:ext>
          </c:extLst>
        </c:ser>
        <c:ser>
          <c:idx val="2"/>
          <c:order val="2"/>
          <c:tx>
            <c:strRef>
              <c:f>Sheet1!$M$6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(Sheet1!$J$9,Sheet1!$J$11,Sheet1!$J$13,Sheet1!$J$15,Sheet1!$J$17,Sheet1!$J$19,Sheet1!$J$21,Sheet1!$J$23)</c:f>
              <c:numCache>
                <c:formatCode>General</c:formatCode>
                <c:ptCount val="8"/>
                <c:pt idx="0">
                  <c:v>15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500</c:v>
                </c:pt>
                <c:pt idx="7">
                  <c:v>1000</c:v>
                </c:pt>
              </c:numCache>
              <c:extLst/>
            </c:numRef>
          </c:cat>
          <c:val>
            <c:numRef>
              <c:f>(Sheet1!$M$9,Sheet1!$M$11,Sheet1!$M$13,Sheet1!$M$15,Sheet1!$M$17,Sheet1!$M$19,Sheet1!$M$21,Sheet1!$M$23)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1E-3</c:v>
                </c:pt>
                <c:pt idx="4">
                  <c:v>0</c:v>
                </c:pt>
                <c:pt idx="5">
                  <c:v>1.4999999999999999E-2</c:v>
                </c:pt>
                <c:pt idx="6">
                  <c:v>0.19600000000000001</c:v>
                </c:pt>
                <c:pt idx="7">
                  <c:v>2.5569999999999999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D1FC-4F78-B7DF-2E1460CE7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3487391"/>
        <c:axId val="1043481151"/>
      </c:lineChart>
      <c:catAx>
        <c:axId val="1043487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</a:t>
                </a:r>
                <a:r>
                  <a:rPr lang="en-US" baseline="0"/>
                  <a:t> size (subjects)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043481151"/>
        <c:crosses val="autoZero"/>
        <c:auto val="1"/>
        <c:lblAlgn val="ctr"/>
        <c:lblOffset val="100"/>
        <c:noMultiLvlLbl val="0"/>
      </c:catAx>
      <c:valAx>
        <c:axId val="1043481151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043487391"/>
        <c:crosses val="autoZero"/>
        <c:crossBetween val="between"/>
        <c:min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Sheet1!$U$6</c:f>
              <c:strCache>
                <c:ptCount val="1"/>
                <c:pt idx="0">
                  <c:v>CP/ MIP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Sheet1!$T$7:$T$15</c:f>
              <c:numCache>
                <c:formatCode>General</c:formatCode>
                <c:ptCount val="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100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Sheet1!$U$7:$U$15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CE-4884-A825-AA34F229D613}"/>
            </c:ext>
          </c:extLst>
        </c:ser>
        <c:ser>
          <c:idx val="1"/>
          <c:order val="1"/>
          <c:tx>
            <c:strRef>
              <c:f>Sheet1!$V$6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Sheet1!$T$7:$T$15</c:f>
              <c:numCache>
                <c:formatCode>General</c:formatCode>
                <c:ptCount val="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100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Sheet1!$V$7:$V$15</c:f>
              <c:numCache>
                <c:formatCode>General</c:formatCode>
                <c:ptCount val="9"/>
                <c:pt idx="0">
                  <c:v>6</c:v>
                </c:pt>
                <c:pt idx="1">
                  <c:v>11</c:v>
                </c:pt>
                <c:pt idx="2">
                  <c:v>9</c:v>
                </c:pt>
                <c:pt idx="3">
                  <c:v>8</c:v>
                </c:pt>
                <c:pt idx="4">
                  <c:v>13</c:v>
                </c:pt>
                <c:pt idx="5">
                  <c:v>16</c:v>
                </c:pt>
                <c:pt idx="6">
                  <c:v>46</c:v>
                </c:pt>
                <c:pt idx="7">
                  <c:v>206</c:v>
                </c:pt>
                <c:pt idx="8">
                  <c:v>760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CE-4884-A825-AA34F229D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6203119"/>
        <c:axId val="1116182735"/>
      </c:lineChart>
      <c:catAx>
        <c:axId val="1116203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</a:t>
                </a:r>
                <a:r>
                  <a:rPr lang="en-US" baseline="0"/>
                  <a:t> size (subjects)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16182735"/>
        <c:crosses val="autoZero"/>
        <c:auto val="1"/>
        <c:lblAlgn val="ctr"/>
        <c:lblOffset val="100"/>
        <c:noMultiLvlLbl val="0"/>
      </c:catAx>
      <c:valAx>
        <c:axId val="1116182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Shifts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1620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c8787dcf5_1_24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c8787dcf5_1_24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543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839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ac8787dcf5_1_24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ac8787dcf5_1_24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457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85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439249f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439249f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c439249f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c439249f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439249f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439249f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2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2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3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4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 idx="2" hasCustomPrompt="1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3" r:id="rId10"/>
    <p:sldLayoutId id="2147483664" r:id="rId11"/>
    <p:sldLayoutId id="2147483669" r:id="rId12"/>
    <p:sldLayoutId id="2147483672" r:id="rId13"/>
    <p:sldLayoutId id="2147483673" r:id="rId14"/>
    <p:sldLayoutId id="2147483675" r:id="rId15"/>
    <p:sldLayoutId id="214748367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MINI-PROJECT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Fundamental Optimization Course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FF52-8B71-B2E0-CB7A-04162D84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CONSTRAINT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45946" y="1587300"/>
                <a:ext cx="6296618" cy="1968900"/>
              </a:xfrm>
            </p:spPr>
            <p:txBody>
              <a:bodyPr/>
              <a:lstStyle/>
              <a:p>
                <a:pPr algn="l"/>
                <a:r>
                  <a:rPr lang="vi-VN" b="1" u="sng" dirty="0"/>
                  <a:t>Variable: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dirty="0"/>
                  <a:t>: </a:t>
                </a:r>
                <a:r>
                  <a:rPr lang="vi-VN" dirty="0" err="1"/>
                  <a:t>Exam</a:t>
                </a:r>
                <a:r>
                  <a:rPr lang="vi-VN" dirty="0"/>
                  <a:t> </a:t>
                </a:r>
                <a:r>
                  <a:rPr lang="vi-VN" dirty="0" err="1"/>
                  <a:t>shift</a:t>
                </a:r>
                <a:r>
                  <a:rPr lang="vi-VN" dirty="0"/>
                  <a:t> </a:t>
                </a:r>
                <a:r>
                  <a:rPr lang="vi-VN" dirty="0" err="1"/>
                  <a:t>of</a:t>
                </a:r>
                <a:r>
                  <a:rPr lang="vi-VN" dirty="0"/>
                  <a:t> </a:t>
                </a:r>
                <a:r>
                  <a:rPr lang="vi-VN" dirty="0" err="1"/>
                  <a:t>subject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vi-VN" dirty="0"/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vi-VN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1, …,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={1, …,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vi-VN" dirty="0"/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Subject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room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={0,1}</m:t>
                      </m:r>
                    </m:oMath>
                  </m:oMathPara>
                </a14:m>
                <a:endParaRPr lang="en-US" dirty="0"/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𝑂𝑏𝑗</m:t>
                    </m:r>
                  </m:oMath>
                </a14:m>
                <a:r>
                  <a:rPr lang="en-US" dirty="0"/>
                  <a:t>: The total number of exam shift</a:t>
                </a:r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𝑐𝑜𝑛𝑓𝑙𝑖𝑐𝑡</m:t>
                    </m:r>
                  </m:oMath>
                </a14:m>
                <a:r>
                  <a:rPr lang="en-US" dirty="0"/>
                  <a:t>: A list contain pairs of conflict subject</a:t>
                </a:r>
              </a:p>
              <a:p>
                <a:pPr marL="114300" indent="0" algn="l"/>
                <a:r>
                  <a:rPr lang="en-US" b="1" u="sng" dirty="0"/>
                  <a:t>Goal:</a:t>
                </a:r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45946" y="1587300"/>
                <a:ext cx="6296618" cy="1968900"/>
              </a:xfrm>
              <a:blipFill>
                <a:blip r:embed="rId2"/>
                <a:stretch>
                  <a:fillRect b="-3436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27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167" y="2158672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One subject is assigned to only one room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vi-VN" dirty="0"/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167" y="2158672"/>
                <a:ext cx="7386833" cy="913800"/>
              </a:xfrm>
              <a:blipFill>
                <a:blip r:embed="rId2"/>
                <a:stretch>
                  <a:fillRect b="-12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1037017" y="3823640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Two conflict subject are not assigned to same shift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37017" y="3823640"/>
                <a:ext cx="7386833" cy="913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01</a:t>
            </a:r>
            <a:endParaRPr lang="vi-VN" dirty="0"/>
          </a:p>
          <a:p>
            <a:endParaRPr lang="vi-V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238525-2666-7E70-2DA8-F4645E0163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7018" y="3161706"/>
            <a:ext cx="2785800" cy="572700"/>
          </a:xfrm>
        </p:spPr>
        <p:txBody>
          <a:bodyPr/>
          <a:lstStyle/>
          <a:p>
            <a:r>
              <a:rPr lang="en-US" dirty="0"/>
              <a:t>Constraint 02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312898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114850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Two subjects that in the same shift can not be assigned to same room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2∈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pc="6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114850"/>
                <a:ext cx="7386833" cy="913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1037017" y="3685095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Put subjects in the room with suitable capacity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37017" y="3685095"/>
                <a:ext cx="7386833" cy="913800"/>
              </a:xfrm>
              <a:blipFill>
                <a:blip r:embed="rId3"/>
                <a:stretch>
                  <a:fillRect b="-1275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03</a:t>
            </a:r>
            <a:endParaRPr lang="vi-V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238525-2666-7E70-2DA8-F4645E0163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7018" y="3161706"/>
            <a:ext cx="2785800" cy="572700"/>
          </a:xfrm>
        </p:spPr>
        <p:txBody>
          <a:bodyPr/>
          <a:lstStyle/>
          <a:p>
            <a:r>
              <a:rPr lang="en-US" dirty="0"/>
              <a:t>Constraint 04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148773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FF52-8B71-B2E0-CB7A-04162D84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MIXED INTEGER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48963" y="1587300"/>
                <a:ext cx="6296618" cy="1968900"/>
              </a:xfrm>
            </p:spPr>
            <p:txBody>
              <a:bodyPr/>
              <a:lstStyle/>
              <a:p>
                <a:pPr algn="l"/>
                <a:r>
                  <a:rPr lang="vi-VN" b="1" u="sng" dirty="0"/>
                  <a:t>Variable:</a:t>
                </a:r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Assigning subject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room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]) = {0, 1}</m:t>
                      </m:r>
                    </m:oMath>
                  </m:oMathPara>
                </a14:m>
                <a:endParaRPr lang="vi-VN" dirty="0"/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total number of shifts.</a:t>
                </a:r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0,1,…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vi-VN" dirty="0"/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𝑐𝑜𝑛𝑓</m:t>
                    </m:r>
                  </m:oMath>
                </a14:m>
                <a:r>
                  <a:rPr lang="en-US" dirty="0"/>
                  <a:t>: pairs of subjects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conflicts</a:t>
                </a:r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114300" indent="0" algn="l"/>
                <a:r>
                  <a:rPr lang="en-US" b="1" u="sng" dirty="0"/>
                  <a:t>Goal:</a:t>
                </a:r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48963" y="1587300"/>
                <a:ext cx="6296618" cy="1968900"/>
              </a:xfrm>
              <a:blipFill>
                <a:blip r:embed="rId2"/>
                <a:stretch>
                  <a:fillRect b="-219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01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</p:spPr>
            <p:txBody>
              <a:bodyPr/>
              <a:lstStyle/>
              <a:p>
                <a:pPr marL="114300" indent="0"/>
                <a:r>
                  <a:rPr lang="en-US" dirty="0"/>
                  <a:t>Two conflict subjects can not be assigned to same shift</a:t>
                </a:r>
              </a:p>
              <a:p>
                <a:pPr marL="1143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≤1   ∀ 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1037017" y="3734406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One subject can be assigned once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≤1   ∀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37017" y="3734406"/>
                <a:ext cx="7386833" cy="913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01</a:t>
            </a:r>
            <a:endParaRPr lang="vi-VN" dirty="0"/>
          </a:p>
          <a:p>
            <a:endParaRPr lang="vi-V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238525-2666-7E70-2DA8-F4645E0163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7018" y="3161706"/>
            <a:ext cx="2785800" cy="572700"/>
          </a:xfrm>
        </p:spPr>
        <p:txBody>
          <a:bodyPr/>
          <a:lstStyle/>
          <a:p>
            <a:r>
              <a:rPr lang="en-US" dirty="0"/>
              <a:t>Constraint 02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293972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</p:spPr>
            <p:txBody>
              <a:bodyPr/>
              <a:lstStyle/>
              <a:p>
                <a:pPr marL="114300" indent="0"/>
                <a:r>
                  <a:rPr lang="en-US" dirty="0"/>
                  <a:t>In any shift, one room can contain only one subject</a:t>
                </a:r>
              </a:p>
              <a:p>
                <a:pPr marL="1143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≤1   ∀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  <a:p>
                <a:pPr marL="114300" indent="0"/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1037017" y="3734406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Put subjects in the rooms with suitable capacity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∀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37017" y="3734406"/>
                <a:ext cx="7386833" cy="913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03</a:t>
            </a:r>
            <a:endParaRPr lang="vi-VN" dirty="0"/>
          </a:p>
          <a:p>
            <a:endParaRPr lang="vi-V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238525-2666-7E70-2DA8-F4645E0163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7018" y="3161706"/>
            <a:ext cx="2785800" cy="572700"/>
          </a:xfrm>
        </p:spPr>
        <p:txBody>
          <a:bodyPr/>
          <a:lstStyle/>
          <a:p>
            <a:r>
              <a:rPr lang="en-US" dirty="0"/>
              <a:t>Constraint 04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288014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61227A77-E5EF-A2C0-3BD5-294CC4A8914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571750"/>
                <a:ext cx="7386833" cy="913800"/>
              </a:xfrm>
            </p:spPr>
            <p:txBody>
              <a:bodyPr/>
              <a:lstStyle/>
              <a:p>
                <a:pPr marL="114300" indent="0"/>
                <a:r>
                  <a:rPr lang="en-US" dirty="0"/>
                  <a:t>Total of number of shifts:</a:t>
                </a:r>
              </a:p>
              <a:p>
                <a:pPr marL="1143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−∞≤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≤0   ∀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61227A77-E5EF-A2C0-3BD5-294CC4A89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571750"/>
                <a:ext cx="7386833" cy="913800"/>
              </a:xfrm>
              <a:blipFill>
                <a:blip r:embed="rId2"/>
                <a:stretch>
                  <a:fillRect b="-15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2">
            <a:extLst>
              <a:ext uri="{FF2B5EF4-FFF2-40B4-BE49-F238E27FC236}">
                <a16:creationId xmlns:a16="http://schemas.microsoft.com/office/drawing/2014/main" id="{96FD3DCD-0314-7EA6-2DCB-C1693B9F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30E5A79E-3294-783A-7310-14DE8C4AF489}"/>
              </a:ext>
            </a:extLst>
          </p:cNvPr>
          <p:cNvSpPr txBox="1">
            <a:spLocks/>
          </p:cNvSpPr>
          <p:nvPr/>
        </p:nvSpPr>
        <p:spPr>
          <a:xfrm>
            <a:off x="1037018" y="2130833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Constraint 05</a:t>
            </a:r>
            <a:endParaRPr lang="vi-VN"/>
          </a:p>
          <a:p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620612D5-7DFF-FCD5-7535-7EFDF4E4048E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2463809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D080-E789-0FB5-ADA4-840858AF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3379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881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READING DATA</a:t>
            </a:r>
            <a:endParaRPr lang="vi-V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F246E2-B9D3-F3FE-6F1D-CAA63B235B30}"/>
              </a:ext>
            </a:extLst>
          </p:cNvPr>
          <p:cNvGrpSpPr/>
          <p:nvPr/>
        </p:nvGrpSpPr>
        <p:grpSpPr>
          <a:xfrm>
            <a:off x="270053" y="2127440"/>
            <a:ext cx="8603891" cy="2134560"/>
            <a:chOff x="1323685" y="1673293"/>
            <a:chExt cx="6927273" cy="25977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1323685" y="1673293"/>
              <a:ext cx="6927273" cy="2597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" name="Subtitle 2">
              <a:extLst>
                <a:ext uri="{FF2B5EF4-FFF2-40B4-BE49-F238E27FC236}">
                  <a16:creationId xmlns:a16="http://schemas.microsoft.com/office/drawing/2014/main" id="{A3ED9B16-8FE1-9835-FB6B-4B97D44CC45A}"/>
                </a:ext>
              </a:extLst>
            </p:cNvPr>
            <p:cNvSpPr txBox="1">
              <a:spLocks/>
            </p:cNvSpPr>
            <p:nvPr/>
          </p:nvSpPr>
          <p:spPr>
            <a:xfrm>
              <a:off x="1482431" y="1879022"/>
              <a:ext cx="6609781" cy="2274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Oxygen"/>
                <a:buNone/>
                <a:defRPr sz="1600" b="0" i="0" u="none" strike="noStrike" cap="none">
                  <a:solidFill>
                    <a:schemeClr val="lt2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9pPr>
            </a:lstStyle>
            <a:p>
              <a:pPr algn="l"/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vi-VN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filename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with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open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filename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as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f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readlines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N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		        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number of students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d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strip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split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()]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 # number of students registered for each subject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M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		        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number of rooms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c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strip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split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()]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the capacity of room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K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                            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number of conflicting pairs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map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lambda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ij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split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()))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ij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:]]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conflicting pairs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endParaRPr lang="vi-VN" sz="1000" dirty="0"/>
            </a:p>
          </p:txBody>
        </p:sp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57993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23690" y="1740550"/>
                <a:ext cx="6296618" cy="1968900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dirty="0"/>
                  <a:t>Sorting number of students registered for each subject in decreasing order.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dirty="0"/>
                  <a:t>Sorting capacity of rooms in decreasing order</a:t>
                </a:r>
              </a:p>
              <a:p>
                <a:pPr marL="114300" indent="0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maximize the utilization of available rooms and shifts</a:t>
                </a:r>
              </a:p>
              <a:p>
                <a:pPr marL="114300" indent="0" algn="l"/>
                <a:r>
                  <a:rPr lang="en-US" dirty="0"/>
                  <a:t> 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dirty="0"/>
                  <a:t>Looping through each subject and assigning it to the earliest available shift in the first available room with enough capacity.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dirty="0"/>
                  <a:t>If there is no room left in the last period, increasing the current day by 1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dirty="0"/>
                  <a:t>The function returns the minimum number of days and the schedule with format (day, room, shift)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23690" y="1740550"/>
                <a:ext cx="6296618" cy="1968900"/>
              </a:xfrm>
              <a:blipFill>
                <a:blip r:embed="rId2"/>
                <a:stretch>
                  <a:fillRect b="-5975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2">
            <a:extLst>
              <a:ext uri="{FF2B5EF4-FFF2-40B4-BE49-F238E27FC236}">
                <a16:creationId xmlns:a16="http://schemas.microsoft.com/office/drawing/2014/main" id="{EBB9CC4B-1C4B-4BB0-E373-DA4C165450EF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4A001D7-B3B6-A4BB-D944-3FDEC440F74C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108590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 </a:t>
            </a:r>
            <a:endParaRPr dirty="0"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581551" y="23706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3"/>
          </p:nvPr>
        </p:nvSpPr>
        <p:spPr>
          <a:xfrm>
            <a:off x="3403801" y="24365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184" name="Google Shape;184;p36"/>
          <p:cNvSpPr txBox="1">
            <a:spLocks noGrp="1"/>
          </p:cNvSpPr>
          <p:nvPr>
            <p:ph type="title" idx="6"/>
          </p:nvPr>
        </p:nvSpPr>
        <p:spPr>
          <a:xfrm>
            <a:off x="6226049" y="23706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86" name="Google Shape;186;p36"/>
          <p:cNvSpPr/>
          <p:nvPr/>
        </p:nvSpPr>
        <p:spPr>
          <a:xfrm>
            <a:off x="1263901" y="9517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6"/>
          <p:cNvSpPr/>
          <p:nvPr/>
        </p:nvSpPr>
        <p:spPr>
          <a:xfrm>
            <a:off x="4086151" y="101772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/>
          <p:nvPr/>
        </p:nvSpPr>
        <p:spPr>
          <a:xfrm>
            <a:off x="6908399" y="9517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36"/>
          <p:cNvCxnSpPr>
            <a:stCxn id="186" idx="4"/>
            <a:endCxn id="180" idx="0"/>
          </p:cNvCxnSpPr>
          <p:nvPr/>
        </p:nvCxnSpPr>
        <p:spPr>
          <a:xfrm>
            <a:off x="1749751" y="19234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6"/>
          <p:cNvCxnSpPr>
            <a:stCxn id="187" idx="4"/>
            <a:endCxn id="182" idx="0"/>
          </p:cNvCxnSpPr>
          <p:nvPr/>
        </p:nvCxnSpPr>
        <p:spPr>
          <a:xfrm>
            <a:off x="4572001" y="198942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6"/>
          <p:cNvCxnSpPr>
            <a:stCxn id="188" idx="4"/>
            <a:endCxn id="184" idx="0"/>
          </p:cNvCxnSpPr>
          <p:nvPr/>
        </p:nvCxnSpPr>
        <p:spPr>
          <a:xfrm>
            <a:off x="7394249" y="19234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>
            <a:off x="581551" y="11557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4"/>
          </p:nvPr>
        </p:nvSpPr>
        <p:spPr>
          <a:xfrm>
            <a:off x="3403801" y="122167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7"/>
          </p:nvPr>
        </p:nvSpPr>
        <p:spPr>
          <a:xfrm>
            <a:off x="6226049" y="11557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" name="Google Shape;180;p36">
            <a:extLst>
              <a:ext uri="{FF2B5EF4-FFF2-40B4-BE49-F238E27FC236}">
                <a16:creationId xmlns:a16="http://schemas.microsoft.com/office/drawing/2014/main" id="{1DFDD4E2-0DD7-A1E4-4269-4735202D4D7B}"/>
              </a:ext>
            </a:extLst>
          </p:cNvPr>
          <p:cNvSpPr txBox="1">
            <a:spLocks/>
          </p:cNvSpPr>
          <p:nvPr/>
        </p:nvSpPr>
        <p:spPr>
          <a:xfrm>
            <a:off x="581551" y="4411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Results</a:t>
            </a:r>
            <a:endParaRPr lang="vi-VN" dirty="0"/>
          </a:p>
        </p:txBody>
      </p:sp>
      <p:sp>
        <p:nvSpPr>
          <p:cNvPr id="14" name="Google Shape;186;p36">
            <a:extLst>
              <a:ext uri="{FF2B5EF4-FFF2-40B4-BE49-F238E27FC236}">
                <a16:creationId xmlns:a16="http://schemas.microsoft.com/office/drawing/2014/main" id="{2928A2D8-70F3-1B16-11F1-82807EAC8922}"/>
              </a:ext>
            </a:extLst>
          </p:cNvPr>
          <p:cNvSpPr/>
          <p:nvPr/>
        </p:nvSpPr>
        <p:spPr>
          <a:xfrm>
            <a:off x="1263901" y="3016074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89;p36">
            <a:extLst>
              <a:ext uri="{FF2B5EF4-FFF2-40B4-BE49-F238E27FC236}">
                <a16:creationId xmlns:a16="http://schemas.microsoft.com/office/drawing/2014/main" id="{2584569A-A06D-5A28-9E9F-CEC0334B2F14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749751" y="3987774"/>
            <a:ext cx="0" cy="42337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92;p36">
            <a:extLst>
              <a:ext uri="{FF2B5EF4-FFF2-40B4-BE49-F238E27FC236}">
                <a16:creationId xmlns:a16="http://schemas.microsoft.com/office/drawing/2014/main" id="{18E805F9-9E55-75E7-04FD-C54E31C8C0F2}"/>
              </a:ext>
            </a:extLst>
          </p:cNvPr>
          <p:cNvSpPr txBox="1">
            <a:spLocks/>
          </p:cNvSpPr>
          <p:nvPr/>
        </p:nvSpPr>
        <p:spPr>
          <a:xfrm>
            <a:off x="581551" y="3196238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iret One"/>
              <a:buNone/>
              <a:defRPr sz="3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7" name="Google Shape;180;p36">
            <a:extLst>
              <a:ext uri="{FF2B5EF4-FFF2-40B4-BE49-F238E27FC236}">
                <a16:creationId xmlns:a16="http://schemas.microsoft.com/office/drawing/2014/main" id="{2011E734-5669-E754-DEDB-18DDA8AE1CCB}"/>
              </a:ext>
            </a:extLst>
          </p:cNvPr>
          <p:cNvSpPr txBox="1">
            <a:spLocks/>
          </p:cNvSpPr>
          <p:nvPr/>
        </p:nvSpPr>
        <p:spPr>
          <a:xfrm>
            <a:off x="3403799" y="4411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Discussion</a:t>
            </a:r>
            <a:endParaRPr lang="vi-VN" dirty="0"/>
          </a:p>
        </p:txBody>
      </p:sp>
      <p:sp>
        <p:nvSpPr>
          <p:cNvPr id="18" name="Google Shape;186;p36">
            <a:extLst>
              <a:ext uri="{FF2B5EF4-FFF2-40B4-BE49-F238E27FC236}">
                <a16:creationId xmlns:a16="http://schemas.microsoft.com/office/drawing/2014/main" id="{09779F86-2F0C-A0DA-01BA-61D1AF777D81}"/>
              </a:ext>
            </a:extLst>
          </p:cNvPr>
          <p:cNvSpPr/>
          <p:nvPr/>
        </p:nvSpPr>
        <p:spPr>
          <a:xfrm>
            <a:off x="4086149" y="2992287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189;p36">
            <a:extLst>
              <a:ext uri="{FF2B5EF4-FFF2-40B4-BE49-F238E27FC236}">
                <a16:creationId xmlns:a16="http://schemas.microsoft.com/office/drawing/2014/main" id="{28B702E5-7144-1032-C045-CD083C085C1C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4571999" y="3963987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92;p36">
            <a:extLst>
              <a:ext uri="{FF2B5EF4-FFF2-40B4-BE49-F238E27FC236}">
                <a16:creationId xmlns:a16="http://schemas.microsoft.com/office/drawing/2014/main" id="{1F742199-20CC-F09A-C8C3-C4B8BFE4CFDD}"/>
              </a:ext>
            </a:extLst>
          </p:cNvPr>
          <p:cNvSpPr txBox="1">
            <a:spLocks/>
          </p:cNvSpPr>
          <p:nvPr/>
        </p:nvSpPr>
        <p:spPr>
          <a:xfrm>
            <a:off x="3403799" y="3196238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iret One"/>
              <a:buNone/>
              <a:defRPr sz="3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1" name="Google Shape;180;p36">
            <a:extLst>
              <a:ext uri="{FF2B5EF4-FFF2-40B4-BE49-F238E27FC236}">
                <a16:creationId xmlns:a16="http://schemas.microsoft.com/office/drawing/2014/main" id="{D5F2C243-E890-EDBB-A9FF-5F142BF16198}"/>
              </a:ext>
            </a:extLst>
          </p:cNvPr>
          <p:cNvSpPr txBox="1">
            <a:spLocks/>
          </p:cNvSpPr>
          <p:nvPr/>
        </p:nvSpPr>
        <p:spPr>
          <a:xfrm>
            <a:off x="6226046" y="431258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Conclusion</a:t>
            </a:r>
            <a:endParaRPr lang="vi-VN" dirty="0"/>
          </a:p>
        </p:txBody>
      </p:sp>
      <p:sp>
        <p:nvSpPr>
          <p:cNvPr id="22" name="Google Shape;186;p36">
            <a:extLst>
              <a:ext uri="{FF2B5EF4-FFF2-40B4-BE49-F238E27FC236}">
                <a16:creationId xmlns:a16="http://schemas.microsoft.com/office/drawing/2014/main" id="{F3BE68F5-CAE1-BDCC-38E6-B52BD29EF124}"/>
              </a:ext>
            </a:extLst>
          </p:cNvPr>
          <p:cNvSpPr/>
          <p:nvPr/>
        </p:nvSpPr>
        <p:spPr>
          <a:xfrm>
            <a:off x="6908396" y="2893724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189;p36">
            <a:extLst>
              <a:ext uri="{FF2B5EF4-FFF2-40B4-BE49-F238E27FC236}">
                <a16:creationId xmlns:a16="http://schemas.microsoft.com/office/drawing/2014/main" id="{B150E77A-0256-2D04-848E-3981219EA2C5}"/>
              </a:ext>
            </a:extLst>
          </p:cNvPr>
          <p:cNvCxnSpPr>
            <a:stCxn id="22" idx="4"/>
            <a:endCxn id="21" idx="0"/>
          </p:cNvCxnSpPr>
          <p:nvPr/>
        </p:nvCxnSpPr>
        <p:spPr>
          <a:xfrm>
            <a:off x="7394246" y="3865424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92;p36">
            <a:extLst>
              <a:ext uri="{FF2B5EF4-FFF2-40B4-BE49-F238E27FC236}">
                <a16:creationId xmlns:a16="http://schemas.microsoft.com/office/drawing/2014/main" id="{41DF0B09-E0D4-A2F7-9208-A9E5A4B57FB0}"/>
              </a:ext>
            </a:extLst>
          </p:cNvPr>
          <p:cNvSpPr txBox="1">
            <a:spLocks/>
          </p:cNvSpPr>
          <p:nvPr/>
        </p:nvSpPr>
        <p:spPr>
          <a:xfrm>
            <a:off x="6226046" y="3097675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iret One"/>
              <a:buNone/>
              <a:defRPr sz="3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Initializing variables: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964BEB-9487-3CC0-96BA-54F9E3D6FE2E}"/>
              </a:ext>
            </a:extLst>
          </p:cNvPr>
          <p:cNvGrpSpPr/>
          <p:nvPr/>
        </p:nvGrpSpPr>
        <p:grpSpPr>
          <a:xfrm>
            <a:off x="4752109" y="2021628"/>
            <a:ext cx="4255104" cy="2526722"/>
            <a:chOff x="1757767" y="1813810"/>
            <a:chExt cx="5676956" cy="20862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1757767" y="1813810"/>
              <a:ext cx="5676956" cy="208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1BAF5-DDA3-6D3A-7BFC-8863C8C76721}"/>
                </a:ext>
              </a:extLst>
            </p:cNvPr>
            <p:cNvSpPr txBox="1"/>
            <p:nvPr/>
          </p:nvSpPr>
          <p:spPr>
            <a:xfrm>
              <a:off x="1918854" y="2183508"/>
              <a:ext cx="5354781" cy="1346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greedy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array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([(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_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zeros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M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dtype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{}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enumerate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enumerate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722D1F59-7888-7A94-1A64-DE578DAB301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4619" y="2006749"/>
                <a:ext cx="3806748" cy="2883905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:r>
                  <a:rPr lang="vi-VN" sz="1000" dirty="0"/>
                  <a:t>Function </a:t>
                </a: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vi-VN" sz="1000" dirty="0"/>
                  <a:t> </a:t>
                </a:r>
                <a:r>
                  <a:rPr lang="vi-VN" sz="1000" dirty="0" err="1"/>
                  <a:t>implement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greedy</a:t>
                </a:r>
                <a:r>
                  <a:rPr lang="vi-VN" sz="1000" dirty="0"/>
                  <a:t> </a:t>
                </a:r>
                <a:r>
                  <a:rPr lang="vi-VN" sz="1000" dirty="0" err="1"/>
                  <a:t>algorithm</a:t>
                </a:r>
                <a:r>
                  <a:rPr lang="vi-VN" sz="1000" dirty="0"/>
                  <a:t> to </a:t>
                </a:r>
                <a:r>
                  <a:rPr lang="vi-VN" sz="1000" dirty="0" err="1"/>
                  <a:t>schedule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exam</a:t>
                </a:r>
                <a:endParaRPr lang="vi-VN" sz="10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𝑡𝑎𝑏𝑙𝑒</m:t>
                    </m:r>
                  </m:oMath>
                </a14:m>
                <a:r>
                  <a:rPr lang="vi-VN" sz="1000" dirty="0"/>
                  <a:t>: </a:t>
                </a:r>
                <a:r>
                  <a:rPr lang="vi-VN" sz="1000" dirty="0" err="1"/>
                  <a:t>storing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information</a:t>
                </a:r>
                <a:r>
                  <a:rPr lang="vi-VN" sz="1000" dirty="0"/>
                  <a:t> </a:t>
                </a:r>
                <a:r>
                  <a:rPr lang="vi-VN" sz="1000" dirty="0" err="1"/>
                  <a:t>of</a:t>
                </a:r>
                <a:r>
                  <a:rPr lang="vi-VN" sz="1000" dirty="0"/>
                  <a:t> day, </a:t>
                </a:r>
                <a:r>
                  <a:rPr lang="vi-VN" sz="1000" dirty="0" err="1"/>
                  <a:t>room</a:t>
                </a:r>
                <a:r>
                  <a:rPr lang="vi-VN" sz="1000" dirty="0"/>
                  <a:t> </a:t>
                </a:r>
                <a:r>
                  <a:rPr lang="vi-VN" sz="1000" dirty="0" err="1"/>
                  <a:t>and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shift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for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each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subject</a:t>
                </a:r>
                <a:r>
                  <a:rPr lang="vi-VN" sz="1000" dirty="0"/>
                  <a:t>. The </a:t>
                </a:r>
                <a:r>
                  <a:rPr lang="vi-VN" sz="1000" dirty="0" err="1"/>
                  <a:t>format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for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each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element</a:t>
                </a:r>
                <a:r>
                  <a:rPr lang="vi-VN" sz="1000" dirty="0"/>
                  <a:t> in </a:t>
                </a:r>
                <a:r>
                  <a:rPr lang="vi-VN" sz="1000" dirty="0" err="1"/>
                  <a:t>array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</a:t>
                </a:r>
                <a:r>
                  <a:rPr lang="vi-VN" sz="1000" dirty="0"/>
                  <a:t> (day, </a:t>
                </a:r>
                <a:r>
                  <a:rPr lang="vi-VN" sz="1000" dirty="0" err="1"/>
                  <a:t>room</a:t>
                </a:r>
                <a:r>
                  <a:rPr lang="vi-VN" sz="1000" dirty="0"/>
                  <a:t>, </a:t>
                </a:r>
                <a:r>
                  <a:rPr lang="vi-VN" sz="1000" dirty="0" err="1"/>
                  <a:t>shift</a:t>
                </a:r>
                <a:r>
                  <a:rPr lang="vi-VN" sz="1000" dirty="0"/>
                  <a:t>)</a:t>
                </a:r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𝑠𝑐h𝑒𝑑𝑢𝑙𝑒𝑑</m:t>
                    </m:r>
                  </m:oMath>
                </a14:m>
                <a:r>
                  <a:rPr lang="vi-VN" sz="1000" dirty="0"/>
                  <a:t>: the </a:t>
                </a:r>
                <a:r>
                  <a:rPr lang="vi-VN" sz="1000" dirty="0" err="1"/>
                  <a:t>element</a:t>
                </a:r>
                <a:r>
                  <a:rPr lang="vi-VN" sz="1000" dirty="0"/>
                  <a:t> </a:t>
                </a: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𝑠𝑐h𝑒𝑑𝑢𝑙𝑒𝑑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sz="1000" dirty="0" err="1"/>
                  <a:t>tracking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whether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subject</a:t>
                </a:r>
                <a:r>
                  <a:rPr lang="vi-VN" sz="1000" dirty="0"/>
                  <a:t>(i) </a:t>
                </a:r>
                <a:r>
                  <a:rPr lang="vi-VN" sz="1000" dirty="0" err="1"/>
                  <a:t>is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assigned</a:t>
                </a:r>
                <a:r>
                  <a:rPr lang="vi-VN" sz="1000" dirty="0"/>
                  <a:t> </a:t>
                </a:r>
                <a:r>
                  <a:rPr lang="vi-VN" sz="1000" dirty="0" err="1"/>
                  <a:t>or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not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enough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capacity</a:t>
                </a:r>
                <a:r>
                  <a:rPr lang="vi-VN" sz="1000" dirty="0"/>
                  <a:t>. The </a:t>
                </a:r>
                <a:r>
                  <a:rPr lang="vi-VN" sz="1000" dirty="0" err="1"/>
                  <a:t>format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for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each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element</a:t>
                </a:r>
                <a:r>
                  <a:rPr lang="vi-VN" sz="1000" dirty="0"/>
                  <a:t> in </a:t>
                </a:r>
                <a:r>
                  <a:rPr lang="vi-VN" sz="1000" dirty="0" err="1"/>
                  <a:t>array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</a:t>
                </a:r>
                <a:r>
                  <a:rPr lang="vi-VN" sz="1000" dirty="0"/>
                  <a:t> (day, </a:t>
                </a:r>
                <a:r>
                  <a:rPr lang="vi-VN" sz="1000" dirty="0" err="1"/>
                  <a:t>room</a:t>
                </a:r>
                <a:r>
                  <a:rPr lang="vi-VN" sz="1000" dirty="0"/>
                  <a:t>, </a:t>
                </a:r>
                <a:r>
                  <a:rPr lang="vi-VN" sz="1000" dirty="0" err="1"/>
                  <a:t>shift</a:t>
                </a:r>
                <a:r>
                  <a:rPr lang="vi-VN" sz="1000" dirty="0"/>
                  <a:t>, </a:t>
                </a:r>
                <a:r>
                  <a:rPr lang="vi-VN" sz="1000" dirty="0" err="1"/>
                  <a:t>capacity</a:t>
                </a:r>
                <a:r>
                  <a:rPr lang="vi-VN" sz="1000" dirty="0"/>
                  <a:t>)</a:t>
                </a:r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𝑐𝑢𝑟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r>
                  <a:rPr lang="vi-VN" sz="1000" dirty="0"/>
                  <a:t>: </a:t>
                </a:r>
                <a:r>
                  <a:rPr lang="vi-VN" sz="1000" dirty="0" err="1"/>
                  <a:t>tracking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current</a:t>
                </a:r>
                <a:r>
                  <a:rPr lang="vi-VN" sz="1000" dirty="0"/>
                  <a:t> day </a:t>
                </a:r>
                <a:r>
                  <a:rPr lang="vi-VN" sz="1000" dirty="0" err="1"/>
                  <a:t>as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exam</a:t>
                </a:r>
                <a:r>
                  <a:rPr lang="vi-VN" sz="1000" dirty="0"/>
                  <a:t> </a:t>
                </a:r>
                <a:r>
                  <a:rPr lang="vi-VN" sz="1000" dirty="0" err="1"/>
                  <a:t>being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scheduled</a:t>
                </a:r>
                <a:endParaRPr lang="vi-VN" sz="10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𝑒𝑥𝑐𝑙𝑢𝑑𝑒</m:t>
                    </m:r>
                  </m:oMath>
                </a14:m>
                <a:r>
                  <a:rPr lang="vi-VN" sz="1000" dirty="0"/>
                  <a:t>: the </a:t>
                </a:r>
                <a:r>
                  <a:rPr lang="vi-VN" sz="1000" dirty="0" err="1"/>
                  <a:t>element</a:t>
                </a:r>
                <a:r>
                  <a:rPr lang="vi-VN" sz="1000" dirty="0"/>
                  <a:t> </a:t>
                </a: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𝑒𝑥𝑐𝑙𝑢𝑑𝑒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sz="1000" dirty="0"/>
                  <a:t> </a:t>
                </a:r>
                <a:r>
                  <a:rPr lang="vi-VN" sz="1000" dirty="0" err="1"/>
                  <a:t>show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subjects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that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conflict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with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it</a:t>
                </a:r>
                <a:endParaRPr lang="vi-VN" sz="10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𝑒𝑥𝑎𝑚𝑠</m:t>
                    </m:r>
                  </m:oMath>
                </a14:m>
                <a:r>
                  <a:rPr lang="vi-VN" sz="1000" dirty="0"/>
                  <a:t>: </a:t>
                </a:r>
                <a:r>
                  <a:rPr lang="vi-VN" sz="1000" dirty="0" err="1"/>
                  <a:t>is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list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of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where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each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</a:t>
                </a:r>
                <a:r>
                  <a:rPr lang="vi-VN" sz="1000" dirty="0"/>
                  <a:t> </a:t>
                </a:r>
                <a:r>
                  <a:rPr lang="vi-VN" sz="1000" dirty="0" err="1"/>
                  <a:t>represent</a:t>
                </a:r>
                <a:r>
                  <a:rPr lang="vi-VN" sz="1000" dirty="0"/>
                  <a:t> a </a:t>
                </a:r>
                <a:r>
                  <a:rPr lang="vi-VN" sz="1000" dirty="0" err="1"/>
                  <a:t>subject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and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its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number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of</a:t>
                </a:r>
                <a:r>
                  <a:rPr lang="vi-VN" sz="1000" dirty="0"/>
                  <a:t> </a:t>
                </a:r>
                <a:r>
                  <a:rPr lang="vi-VN" sz="1000" dirty="0" err="1"/>
                  <a:t>registered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students</a:t>
                </a:r>
                <a:endParaRPr lang="vi-VN" sz="10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𝑟𝑜𝑜𝑚𝑠</m:t>
                    </m:r>
                  </m:oMath>
                </a14:m>
                <a:r>
                  <a:rPr lang="vi-VN" sz="1000" dirty="0"/>
                  <a:t>: </a:t>
                </a:r>
                <a:r>
                  <a:rPr lang="vi-VN" sz="1000" dirty="0" err="1"/>
                  <a:t>is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list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of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where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each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</a:t>
                </a:r>
                <a:r>
                  <a:rPr lang="vi-VN" sz="1000" dirty="0"/>
                  <a:t> </a:t>
                </a:r>
                <a:r>
                  <a:rPr lang="vi-VN" sz="1000" dirty="0" err="1"/>
                  <a:t>represent</a:t>
                </a:r>
                <a:r>
                  <a:rPr lang="vi-VN" sz="1000" dirty="0"/>
                  <a:t> a </a:t>
                </a:r>
                <a:r>
                  <a:rPr lang="vi-VN" sz="1000" dirty="0" err="1"/>
                  <a:t>room</a:t>
                </a:r>
                <a:r>
                  <a:rPr lang="vi-VN" sz="1000" dirty="0"/>
                  <a:t> </a:t>
                </a:r>
                <a:r>
                  <a:rPr lang="vi-VN" sz="1000" dirty="0" err="1"/>
                  <a:t>and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its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capacity</a:t>
                </a:r>
                <a:endParaRPr lang="vi-VN" sz="1000" dirty="0"/>
              </a:p>
            </p:txBody>
          </p:sp>
        </mc:Choice>
        <mc:Fallback xmlns="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722D1F59-7888-7A94-1A64-DE578DAB3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4619" y="2006749"/>
                <a:ext cx="3806748" cy="2883905"/>
              </a:xfrm>
              <a:blipFill>
                <a:blip r:embed="rId2"/>
                <a:stretch>
                  <a:fillRect t="-105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267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Handling variables: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964BEB-9487-3CC0-96BA-54F9E3D6FE2E}"/>
              </a:ext>
            </a:extLst>
          </p:cNvPr>
          <p:cNvGrpSpPr/>
          <p:nvPr/>
        </p:nvGrpSpPr>
        <p:grpSpPr>
          <a:xfrm>
            <a:off x="1544780" y="2174560"/>
            <a:ext cx="6054438" cy="1801090"/>
            <a:chOff x="1680615" y="1813810"/>
            <a:chExt cx="5619158" cy="15109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1680615" y="1813810"/>
              <a:ext cx="5619158" cy="1510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1BAF5-DDA3-6D3A-7BFC-8863C8C76721}"/>
                </a:ext>
              </a:extLst>
            </p:cNvPr>
            <p:cNvSpPr txBox="1"/>
            <p:nvPr/>
          </p:nvSpPr>
          <p:spPr>
            <a:xfrm>
              <a:off x="1812803" y="2220100"/>
              <a:ext cx="5354781" cy="9656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sort number of students registered for each subject in decreasing order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sort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reverse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lambda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sort capacity of rooms in decreasing order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rooms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sort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reverse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lambda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34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dirty="0"/>
              <a:t>HEURISTIC</a:t>
            </a:r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000" u="sng" dirty="0"/>
              <a:t>Handling variables: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964BEB-9487-3CC0-96BA-54F9E3D6FE2E}"/>
              </a:ext>
            </a:extLst>
          </p:cNvPr>
          <p:cNvGrpSpPr/>
          <p:nvPr/>
        </p:nvGrpSpPr>
        <p:grpSpPr>
          <a:xfrm>
            <a:off x="1" y="0"/>
            <a:ext cx="9144000" cy="5285379"/>
            <a:chOff x="4020858" y="1685962"/>
            <a:chExt cx="5619158" cy="45150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4020858" y="1685962"/>
              <a:ext cx="5619158" cy="4393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1BAF5-DDA3-6D3A-7BFC-8863C8C76721}"/>
                </a:ext>
              </a:extLst>
            </p:cNvPr>
            <p:cNvSpPr txBox="1"/>
            <p:nvPr/>
          </p:nvSpPr>
          <p:spPr>
            <a:xfrm>
              <a:off x="4153045" y="1783973"/>
              <a:ext cx="5354781" cy="441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looping through each subject and assigning it to the earliest available shift in the first available room with enough capacity.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exam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exams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exam</a:t>
              </a: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room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rooms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c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room</a:t>
              </a: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check if there is another subject registered or full of capacity of room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conflict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ii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[]))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check if there is another subject registered or conflict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conflict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conflict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continue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scheduled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</a:t>
              </a: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continue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#If there is no room left in the last period, increasing the current day by 1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-=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   </a:t>
              </a:r>
            </a:p>
            <a:p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return the minimum days for the exam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487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BB9CC4B-1C4B-4BB0-E373-DA4C165450EF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4A001D7-B3B6-A4BB-D944-3FDEC440F74C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Printing solution: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C216CF-F5D1-1C16-09D7-F700D19BCCDE}"/>
              </a:ext>
            </a:extLst>
          </p:cNvPr>
          <p:cNvGrpSpPr/>
          <p:nvPr/>
        </p:nvGrpSpPr>
        <p:grpSpPr>
          <a:xfrm>
            <a:off x="1201880" y="2174560"/>
            <a:ext cx="6740238" cy="1801090"/>
            <a:chOff x="1680615" y="1813810"/>
            <a:chExt cx="5619158" cy="15109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7FE5B5-6274-647E-338C-3AE987AAA462}"/>
                </a:ext>
              </a:extLst>
            </p:cNvPr>
            <p:cNvSpPr/>
            <p:nvPr/>
          </p:nvSpPr>
          <p:spPr>
            <a:xfrm>
              <a:off x="1680615" y="1813810"/>
              <a:ext cx="5619158" cy="1510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F0BEB7-ED15-5E6D-599C-D30BF82A4B9F}"/>
                </a:ext>
              </a:extLst>
            </p:cNvPr>
            <p:cNvSpPr txBox="1"/>
            <p:nvPr/>
          </p:nvSpPr>
          <p:spPr>
            <a:xfrm>
              <a:off x="1812803" y="2078708"/>
              <a:ext cx="5354781" cy="981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num_days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greedy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enumerate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"Subject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is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assigned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at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day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shift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"Minimum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days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the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num_days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84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BB9CC4B-1C4B-4BB0-E373-DA4C165450EF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4A001D7-B3B6-A4BB-D944-3FDEC440F74C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Initializing variables: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38DE22-214D-7569-2E34-AC43E31AE01A}"/>
              </a:ext>
            </a:extLst>
          </p:cNvPr>
          <p:cNvGrpSpPr/>
          <p:nvPr/>
        </p:nvGrpSpPr>
        <p:grpSpPr>
          <a:xfrm>
            <a:off x="86590" y="1916555"/>
            <a:ext cx="8970818" cy="1310390"/>
            <a:chOff x="1757767" y="1813810"/>
            <a:chExt cx="5676956" cy="20862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567E9C-6E21-97C5-A327-81747BDFFE1A}"/>
                </a:ext>
              </a:extLst>
            </p:cNvPr>
            <p:cNvSpPr/>
            <p:nvPr/>
          </p:nvSpPr>
          <p:spPr>
            <a:xfrm>
              <a:off x="1757767" y="1813810"/>
              <a:ext cx="5676956" cy="208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2C238A-F66B-2DE1-37F5-AABE41F6A108}"/>
                </a:ext>
              </a:extLst>
            </p:cNvPr>
            <p:cNvSpPr txBox="1"/>
            <p:nvPr/>
          </p:nvSpPr>
          <p:spPr>
            <a:xfrm>
              <a:off x="1828446" y="2167362"/>
              <a:ext cx="5535597" cy="1470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#Decision </a:t>
              </a:r>
              <a:r>
                <a:rPr lang="vi-VN" sz="1100" b="0" dirty="0" err="1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Variable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[[[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X(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{i}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{j}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{k}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26D9EE51-7B61-08FE-81AD-EC8BED14BD0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9999" y="3562278"/>
                <a:ext cx="8970818" cy="1359905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∈{1, …, 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100" dirty="0"/>
                  <a:t>: in a </a:t>
                </a:r>
                <a:r>
                  <a:rPr lang="vi-VN" sz="1100" dirty="0" err="1"/>
                  <a:t>set</a:t>
                </a:r>
                <a:r>
                  <a:rPr lang="vi-VN" sz="1100" dirty="0"/>
                  <a:t> </a:t>
                </a:r>
                <a:r>
                  <a:rPr lang="vi-VN" sz="1100" dirty="0" err="1"/>
                  <a:t>of</a:t>
                </a:r>
                <a:r>
                  <a:rPr lang="vi-VN" sz="1100" dirty="0"/>
                  <a:t> </a:t>
                </a:r>
                <a:r>
                  <a:rPr lang="vi-VN" sz="1100" dirty="0" err="1"/>
                  <a:t>subjects</a:t>
                </a:r>
                <a:endParaRPr lang="vi-VN" sz="11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∈{1, …, 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100" dirty="0"/>
                  <a:t>: in a </a:t>
                </a:r>
                <a:r>
                  <a:rPr lang="vi-VN" sz="1100" dirty="0" err="1"/>
                  <a:t>set</a:t>
                </a:r>
                <a:r>
                  <a:rPr lang="vi-VN" sz="1100" dirty="0"/>
                  <a:t> </a:t>
                </a:r>
                <a:r>
                  <a:rPr lang="vi-VN" sz="1100" dirty="0" err="1"/>
                  <a:t>of</a:t>
                </a:r>
                <a:r>
                  <a:rPr lang="vi-VN" sz="1100" dirty="0"/>
                  <a:t> </a:t>
                </a:r>
                <a:r>
                  <a:rPr lang="vi-VN" sz="1100" dirty="0" err="1"/>
                  <a:t>rooms</a:t>
                </a:r>
                <a:endParaRPr lang="vi-VN" sz="11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∈{1, …, 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100" dirty="0"/>
                  <a:t>: in a </a:t>
                </a:r>
                <a:r>
                  <a:rPr lang="vi-VN" sz="1100" dirty="0" err="1"/>
                  <a:t>set</a:t>
                </a:r>
                <a:r>
                  <a:rPr lang="vi-VN" sz="1100" dirty="0"/>
                  <a:t> </a:t>
                </a:r>
                <a:r>
                  <a:rPr lang="vi-VN" sz="1100" dirty="0" err="1"/>
                  <a:t>of</a:t>
                </a:r>
                <a:r>
                  <a:rPr lang="vi-VN" sz="1100" dirty="0"/>
                  <a:t> </a:t>
                </a:r>
                <a:r>
                  <a:rPr lang="vi-VN" sz="1100" dirty="0" err="1"/>
                  <a:t>shifts</a:t>
                </a:r>
                <a:endParaRPr lang="vi-VN" sz="1100" b="0" i="1" dirty="0">
                  <a:latin typeface="Cambria Math" panose="02040503050406030204" pitchFamily="18" charset="0"/>
                </a:endParaRPr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vi-V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vi-VN" sz="1100" dirty="0"/>
                  <a:t>: decision </a:t>
                </a:r>
                <a:r>
                  <a:rPr lang="vi-VN" sz="1100" dirty="0" err="1"/>
                  <a:t>variable</a:t>
                </a:r>
                <a:r>
                  <a:rPr lang="vi-VN" sz="1100" dirty="0"/>
                  <a:t> </a:t>
                </a:r>
                <a:r>
                  <a:rPr lang="vi-VN" sz="1100" dirty="0" err="1"/>
                  <a:t>with</a:t>
                </a:r>
                <a:r>
                  <a:rPr lang="vi-VN" sz="1100" dirty="0"/>
                  <a:t> </a:t>
                </a:r>
                <a:r>
                  <a:rPr lang="vi-VN" sz="1100" dirty="0" err="1"/>
                  <a:t>values</a:t>
                </a:r>
                <a:r>
                  <a:rPr lang="vi-VN" sz="1100" dirty="0"/>
                  <a:t> </a:t>
                </a:r>
                <a:r>
                  <a:rPr lang="vi-VN" sz="1100" dirty="0" err="1"/>
                  <a:t>between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 sz="1100" dirty="0"/>
                  <a:t> </a:t>
                </a:r>
                <a:r>
                  <a:rPr lang="vi-VN" sz="1100" dirty="0" err="1"/>
                  <a:t>and</a:t>
                </a:r>
                <a14:m>
                  <m:oMath xmlns:m="http://schemas.openxmlformats.org/officeDocument/2006/math">
                    <m:r>
                      <a:rPr lang="vi-VN" sz="1100" i="1" dirty="0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vi-VN" sz="1100" dirty="0" err="1"/>
                  <a:t>whether</a:t>
                </a:r>
                <a:r>
                  <a:rPr lang="vi-VN" sz="1100" dirty="0"/>
                  <a:t> </a:t>
                </a:r>
                <a:r>
                  <a:rPr lang="vi-VN" sz="1100" dirty="0" err="1"/>
                  <a:t>subject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vi-VN" sz="1100" dirty="0"/>
                  <a:t> </a:t>
                </a:r>
                <a:r>
                  <a:rPr lang="vi-VN" sz="1100" dirty="0" err="1"/>
                  <a:t>is</a:t>
                </a:r>
                <a:r>
                  <a:rPr lang="vi-VN" sz="1100" dirty="0"/>
                  <a:t> </a:t>
                </a:r>
                <a:r>
                  <a:rPr lang="vi-VN" sz="1100" dirty="0" err="1"/>
                  <a:t>assigned</a:t>
                </a:r>
                <a:r>
                  <a:rPr lang="vi-VN" sz="1100" dirty="0"/>
                  <a:t> to </a:t>
                </a:r>
                <a:r>
                  <a:rPr lang="vi-VN" sz="1100" dirty="0" err="1"/>
                  <a:t>room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sz="1100" dirty="0"/>
                  <a:t> in </a:t>
                </a:r>
                <a:r>
                  <a:rPr lang="vi-VN" sz="1100" dirty="0" err="1"/>
                  <a:t>shift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vi-VN" sz="11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sz="1100" dirty="0"/>
                  <a:t>: </a:t>
                </a:r>
                <a:r>
                  <a:rPr lang="vi-VN" sz="1100" dirty="0" err="1"/>
                  <a:t>decision</a:t>
                </a:r>
                <a:r>
                  <a:rPr lang="vi-VN" sz="1100" dirty="0"/>
                  <a:t> </a:t>
                </a:r>
                <a:r>
                  <a:rPr lang="vi-VN" sz="1100" dirty="0" err="1"/>
                  <a:t>variable</a:t>
                </a:r>
                <a:r>
                  <a:rPr lang="vi-VN" sz="1100" dirty="0"/>
                  <a:t> </a:t>
                </a:r>
                <a:r>
                  <a:rPr lang="vi-VN" sz="1100" dirty="0" err="1"/>
                  <a:t>with</a:t>
                </a:r>
                <a:r>
                  <a:rPr lang="vi-VN" sz="1100" dirty="0"/>
                  <a:t> </a:t>
                </a:r>
                <a:r>
                  <a:rPr lang="vi-VN" sz="1100" dirty="0" err="1"/>
                  <a:t>values</a:t>
                </a:r>
                <a:r>
                  <a:rPr lang="vi-VN" sz="1100" dirty="0"/>
                  <a:t> </a:t>
                </a:r>
                <a:r>
                  <a:rPr lang="vi-VN" sz="1100" dirty="0" err="1"/>
                  <a:t>between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 sz="1100" dirty="0"/>
                  <a:t> </a:t>
                </a:r>
                <a:r>
                  <a:rPr lang="vi-VN" sz="1100" dirty="0" err="1"/>
                  <a:t>and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vi-VN" sz="1100" dirty="0"/>
                  <a:t> </a:t>
                </a:r>
                <a:r>
                  <a:rPr lang="vi-VN" sz="1100" dirty="0" err="1"/>
                  <a:t>whether</a:t>
                </a:r>
                <a:r>
                  <a:rPr lang="vi-VN" sz="1100" dirty="0"/>
                  <a:t> </a:t>
                </a:r>
                <a:r>
                  <a:rPr lang="vi-VN" sz="1100" dirty="0" err="1"/>
                  <a:t>shift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vi-VN" sz="1100" dirty="0"/>
                  <a:t> </a:t>
                </a:r>
                <a:r>
                  <a:rPr lang="vi-VN" sz="1100" dirty="0" err="1"/>
                  <a:t>is</a:t>
                </a:r>
                <a:r>
                  <a:rPr lang="vi-VN" sz="1100" dirty="0"/>
                  <a:t> </a:t>
                </a:r>
                <a:r>
                  <a:rPr lang="vi-VN" sz="1100" dirty="0" err="1"/>
                  <a:t>assigned</a:t>
                </a:r>
                <a:endParaRPr lang="vi-VN" sz="1100" dirty="0"/>
              </a:p>
            </p:txBody>
          </p:sp>
        </mc:Choice>
        <mc:Fallback xmlns="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26D9EE51-7B61-08FE-81AD-EC8BED14B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9999" y="3562278"/>
                <a:ext cx="8970818" cy="1359905"/>
              </a:xfrm>
              <a:blipFill>
                <a:blip r:embed="rId2"/>
                <a:stretch>
                  <a:fillRect t="-8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339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 err="1"/>
              <a:t>Pair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conflicting</a:t>
            </a:r>
            <a:r>
              <a:rPr lang="vi-VN" dirty="0"/>
              <a:t> </a:t>
            </a:r>
            <a:r>
              <a:rPr lang="vi-VN" dirty="0" err="1"/>
              <a:t>subject</a:t>
            </a:r>
            <a:r>
              <a:rPr lang="vi-VN" dirty="0"/>
              <a:t> </a:t>
            </a:r>
            <a:r>
              <a:rPr lang="vi-VN" dirty="0" err="1"/>
              <a:t>not</a:t>
            </a:r>
            <a:r>
              <a:rPr lang="vi-VN" dirty="0"/>
              <a:t> in the </a:t>
            </a:r>
            <a:r>
              <a:rPr lang="vi-VN" dirty="0" err="1"/>
              <a:t>same</a:t>
            </a:r>
            <a:r>
              <a:rPr lang="vi-VN" dirty="0"/>
              <a:t> </a:t>
            </a:r>
            <a:r>
              <a:rPr lang="vi-VN" dirty="0" err="1"/>
              <a:t>shift</a:t>
            </a:r>
            <a:endParaRPr lang="vi-V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4" y="2369169"/>
            <a:ext cx="4303278" cy="1588176"/>
            <a:chOff x="2064486" y="345528"/>
            <a:chExt cx="2928414" cy="33733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064486" y="646347"/>
              <a:ext cx="2928413" cy="30725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conflict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c1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c2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</a:t>
              </a: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schedule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c2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926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/>
              <a:t>A </a:t>
            </a:r>
            <a:r>
              <a:rPr lang="vi-VN" dirty="0" err="1"/>
              <a:t>subject</a:t>
            </a:r>
            <a:r>
              <a:rPr lang="vi-VN" dirty="0"/>
              <a:t>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assigned</a:t>
            </a:r>
            <a:r>
              <a:rPr lang="vi-VN" dirty="0"/>
              <a:t> </a:t>
            </a:r>
            <a:r>
              <a:rPr lang="vi-VN" dirty="0" err="1"/>
              <a:t>only</a:t>
            </a:r>
            <a:r>
              <a:rPr lang="vi-VN" dirty="0"/>
              <a:t> </a:t>
            </a:r>
            <a:r>
              <a:rPr lang="vi-VN" dirty="0" err="1"/>
              <a:t>once</a:t>
            </a:r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6" y="2369169"/>
            <a:ext cx="4412796" cy="1495462"/>
            <a:chOff x="2064487" y="345528"/>
            <a:chExt cx="3002942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39016" y="917574"/>
              <a:ext cx="2928413" cy="203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schedule  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78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/>
              <a:t>A </a:t>
            </a:r>
            <a:r>
              <a:rPr lang="vi-VN" dirty="0" err="1"/>
              <a:t>subject</a:t>
            </a:r>
            <a:r>
              <a:rPr lang="vi-VN" dirty="0"/>
              <a:t> can </a:t>
            </a:r>
            <a:r>
              <a:rPr lang="vi-VN" dirty="0" err="1"/>
              <a:t>only</a:t>
            </a:r>
            <a:r>
              <a:rPr lang="vi-VN" dirty="0"/>
              <a:t> be </a:t>
            </a:r>
            <a:r>
              <a:rPr lang="vi-VN" dirty="0" err="1"/>
              <a:t>assigned</a:t>
            </a:r>
            <a:r>
              <a:rPr lang="vi-VN" dirty="0"/>
              <a:t> a </a:t>
            </a:r>
            <a:r>
              <a:rPr lang="vi-VN" dirty="0" err="1"/>
              <a:t>room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a </a:t>
            </a:r>
            <a:r>
              <a:rPr lang="vi-VN" dirty="0" err="1"/>
              <a:t>shift</a:t>
            </a:r>
            <a:endParaRPr lang="vi-V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6" y="2369169"/>
            <a:ext cx="4463132" cy="1495462"/>
            <a:chOff x="2064487" y="345528"/>
            <a:chExt cx="3037196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73270" y="917574"/>
              <a:ext cx="2928413" cy="203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schedule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59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 err="1"/>
              <a:t>Assigning</a:t>
            </a:r>
            <a:r>
              <a:rPr lang="vi-VN" dirty="0"/>
              <a:t> the </a:t>
            </a:r>
            <a:r>
              <a:rPr lang="vi-VN" dirty="0" err="1"/>
              <a:t>subject</a:t>
            </a:r>
            <a:r>
              <a:rPr lang="vi-VN" dirty="0"/>
              <a:t> in a </a:t>
            </a:r>
            <a:r>
              <a:rPr lang="vi-VN" dirty="0" err="1"/>
              <a:t>room</a:t>
            </a:r>
            <a:r>
              <a:rPr lang="vi-VN" dirty="0"/>
              <a:t> </a:t>
            </a:r>
            <a:r>
              <a:rPr lang="vi-VN" dirty="0" err="1"/>
              <a:t>with</a:t>
            </a:r>
            <a:r>
              <a:rPr lang="vi-VN" dirty="0"/>
              <a:t> </a:t>
            </a:r>
            <a:r>
              <a:rPr lang="vi-VN" dirty="0" err="1"/>
              <a:t>appropriate</a:t>
            </a:r>
            <a:r>
              <a:rPr lang="vi-VN" dirty="0"/>
              <a:t> </a:t>
            </a:r>
            <a:r>
              <a:rPr lang="vi-VN" dirty="0" err="1"/>
              <a:t>capacity</a:t>
            </a:r>
            <a:endParaRPr lang="vi-V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04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6" y="2369169"/>
            <a:ext cx="4378159" cy="1495462"/>
            <a:chOff x="2064487" y="345528"/>
            <a:chExt cx="2979371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15445" y="980940"/>
              <a:ext cx="2928413" cy="203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schedule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091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47485FE-6C2F-37D7-83C7-D0E71461AE5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9999" y="2950831"/>
                <a:ext cx="3297382" cy="913800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vi-V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 &lt;=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vi-VN" dirty="0"/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vi-VN" dirty="0" err="1"/>
                  <a:t>Find</a:t>
                </a:r>
                <a:r>
                  <a:rPr lang="vi-VN" dirty="0"/>
                  <a:t> a </a:t>
                </a:r>
                <a:r>
                  <a:rPr lang="vi-VN" dirty="0" err="1"/>
                  <a:t>solution</a:t>
                </a:r>
                <a:r>
                  <a:rPr lang="vi-VN" dirty="0"/>
                  <a:t> </a:t>
                </a:r>
                <a:r>
                  <a:rPr lang="vi-VN" dirty="0" err="1"/>
                  <a:t>such</a:t>
                </a:r>
                <a:r>
                  <a:rPr lang="vi-VN" dirty="0"/>
                  <a:t> </a:t>
                </a:r>
                <a:r>
                  <a:rPr lang="vi-VN" dirty="0" err="1"/>
                  <a:t>that</a:t>
                </a:r>
                <a:r>
                  <a:rPr lang="vi-VN" dirty="0"/>
                  <a:t> the </a:t>
                </a:r>
                <a:r>
                  <a:rPr lang="vi-VN" dirty="0" err="1"/>
                  <a:t>shifts</a:t>
                </a:r>
                <a:r>
                  <a:rPr lang="vi-VN" dirty="0"/>
                  <a:t> </a:t>
                </a:r>
                <a:r>
                  <a:rPr lang="vi-VN" dirty="0" err="1"/>
                  <a:t>is</a:t>
                </a:r>
                <a:r>
                  <a:rPr lang="vi-VN" dirty="0"/>
                  <a:t> </a:t>
                </a:r>
                <a:r>
                  <a:rPr lang="vi-VN" dirty="0" err="1"/>
                  <a:t>minimum</a:t>
                </a:r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47485FE-6C2F-37D7-83C7-D0E71461A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9999" y="2950831"/>
                <a:ext cx="3297382" cy="913800"/>
              </a:xfrm>
              <a:blipFill>
                <a:blip r:embed="rId2"/>
                <a:stretch>
                  <a:fillRect b="-4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05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6" y="2369169"/>
            <a:ext cx="4398942" cy="1495462"/>
            <a:chOff x="2064487" y="345528"/>
            <a:chExt cx="2993514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29588" y="773606"/>
              <a:ext cx="2928413" cy="203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conflict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c1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c2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</a:t>
              </a: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schedule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c2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11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This is a mini project of Fundamental optimization course for problem 8.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Defining object: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3104614" y="2596973"/>
            <a:ext cx="2785801" cy="1378677"/>
            <a:chOff x="1994347" y="272476"/>
            <a:chExt cx="2095246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1994347" y="272476"/>
              <a:ext cx="2095246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048231" y="1169306"/>
              <a:ext cx="1987477" cy="1382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SetMinimization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5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Solving problem: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987733" y="1922159"/>
            <a:ext cx="7168532" cy="2626191"/>
            <a:chOff x="402206" y="-1142249"/>
            <a:chExt cx="5391569" cy="60506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402206" y="-1142249"/>
              <a:ext cx="5391569" cy="6050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556796" y="-642140"/>
              <a:ext cx="5082388" cy="5282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result_status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result_status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pywraplp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OPTIMAL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y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solution_value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Xếp môn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{i}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vào phòng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{j}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trong kíp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{k}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y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tổng số ngày diễn ra kì thi là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{t}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No </a:t>
              </a:r>
              <a:r>
                <a:rPr lang="vi-VN" sz="11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Solution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393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36883" y="2204864"/>
                <a:ext cx="4232564" cy="2607553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 main class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𝐶𝑃𝑂𝑟𝑇𝑜𝑜𝑙𝑠</m:t>
                    </m:r>
                  </m:oMath>
                </a14:m>
                <a:r>
                  <a:rPr lang="en-US" sz="1200" dirty="0"/>
                  <a:t> has 6 methods: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𝑖𝑛𝑖𝑡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__</m:t>
                    </m:r>
                  </m:oMath>
                </a14:m>
                <a:r>
                  <a:rPr lang="en-US" sz="1000" dirty="0"/>
                  <a:t>: initializing variables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𝑠𝑒𝑡𝑢𝑝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</m:oMath>
                </a14:m>
                <a:r>
                  <a:rPr lang="en-US" sz="1000" dirty="0"/>
                  <a:t>: setting up variables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𝑠𝑒𝑡𝑢𝑝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𝑐𝑜𝑛𝑠𝑡𝑟𝑎𝑖𝑛𝑡𝑠</m:t>
                    </m:r>
                  </m:oMath>
                </a14:m>
                <a:r>
                  <a:rPr lang="en-US" sz="1000" dirty="0"/>
                  <a:t>: specifying constraints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𝑠𝑒𝑡𝑢𝑝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𝑜𝑏𝑗𝑒𝑐𝑡𝑖𝑣𝑒</m:t>
                    </m:r>
                  </m:oMath>
                </a14:m>
                <a:r>
                  <a:rPr lang="en-US" sz="1000" dirty="0"/>
                  <a:t>: setting up objective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𝑠𝑜𝑙𝑣𝑒</m:t>
                    </m:r>
                  </m:oMath>
                </a14:m>
                <a:r>
                  <a:rPr lang="en-US" sz="1000" dirty="0"/>
                  <a:t>: minimizing the objective using the solver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</m:oMath>
                </a14:m>
                <a:r>
                  <a:rPr lang="en-US" sz="1000" dirty="0"/>
                  <a:t>: print the solution if one is found</a:t>
                </a:r>
                <a:endParaRPr lang="vi-VN" sz="1000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36883" y="2204864"/>
                <a:ext cx="4232564" cy="2607553"/>
              </a:xfrm>
              <a:blipFill>
                <a:blip r:embed="rId2"/>
                <a:stretch>
                  <a:fillRect t="-140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79817" y="1763947"/>
            <a:ext cx="3846709" cy="572700"/>
          </a:xfrm>
        </p:spPr>
        <p:txBody>
          <a:bodyPr/>
          <a:lstStyle/>
          <a:p>
            <a:r>
              <a:rPr lang="en-US" u="sng" dirty="0"/>
              <a:t>Main class and functions:</a:t>
            </a:r>
            <a:endParaRPr lang="vi-VN" u="sng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5469447" y="2771491"/>
            <a:ext cx="3480956" cy="1859617"/>
            <a:chOff x="3471813" y="1273401"/>
            <a:chExt cx="2401687" cy="30522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3471813" y="1273401"/>
              <a:ext cx="2100880" cy="3022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3517774" y="1753109"/>
              <a:ext cx="2355726" cy="25725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CPOrTools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setup_variables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setup_constraints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print_solution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959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79816" y="2859740"/>
            <a:ext cx="3846709" cy="572700"/>
          </a:xfrm>
        </p:spPr>
        <p:txBody>
          <a:bodyPr/>
          <a:lstStyle/>
          <a:p>
            <a:r>
              <a:rPr lang="en-US" u="sng" dirty="0"/>
              <a:t>Initializing </a:t>
            </a:r>
            <a:r>
              <a:rPr lang="en-US" u="sng" dirty="0" err="1"/>
              <a:t>varialbes</a:t>
            </a:r>
            <a:r>
              <a:rPr lang="en-US" u="sng" dirty="0"/>
              <a:t>:</a:t>
            </a:r>
            <a:endParaRPr lang="vi-VN" u="sng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4717476" y="2336647"/>
            <a:ext cx="3546029" cy="1988345"/>
            <a:chOff x="3517774" y="1398470"/>
            <a:chExt cx="2495177" cy="326352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3645197" y="1398470"/>
              <a:ext cx="2367754" cy="3022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3517774" y="1732055"/>
              <a:ext cx="2446584" cy="2929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CpModel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N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M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745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48645" y="2204864"/>
                <a:ext cx="4232564" cy="1322186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Creating binary value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100" dirty="0"/>
                  <a:t> and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100" dirty="0"/>
                  <a:t> that indicate the shifts and room assignments  for each exam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1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:endParaRPr lang="vi-VN" sz="1100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48645" y="2204864"/>
                <a:ext cx="4232564" cy="1322186"/>
              </a:xfrm>
              <a:blipFill>
                <a:blip r:embed="rId2"/>
                <a:stretch>
                  <a:fillRect t="-368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48645" y="1632165"/>
            <a:ext cx="3846709" cy="572700"/>
          </a:xfrm>
        </p:spPr>
        <p:txBody>
          <a:bodyPr/>
          <a:lstStyle/>
          <a:p>
            <a:r>
              <a:rPr lang="en-US" u="sng" dirty="0"/>
              <a:t>Setting up variables:</a:t>
            </a:r>
            <a:endParaRPr lang="vi-VN" u="sng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352925" y="3001731"/>
            <a:ext cx="8438148" cy="1050640"/>
            <a:chOff x="-142226" y="2744288"/>
            <a:chExt cx="5821904" cy="17244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-142226" y="2744288"/>
              <a:ext cx="5821904" cy="1724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25560" y="2975058"/>
              <a:ext cx="5654118" cy="126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setup_variables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X[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Y[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868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4572000" y="2655519"/>
            <a:ext cx="4897578" cy="972682"/>
            <a:chOff x="3517774" y="1398470"/>
            <a:chExt cx="3446200" cy="15964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3985659" y="1398470"/>
              <a:ext cx="2383638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3517774" y="1732055"/>
              <a:ext cx="3446200" cy="126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sum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719999" y="2975540"/>
            <a:ext cx="3297382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Each subject is assigned to exactly one room.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975790" y="2369169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01</a:t>
            </a:r>
          </a:p>
        </p:txBody>
      </p:sp>
    </p:spTree>
    <p:extLst>
      <p:ext uri="{BB962C8B-B14F-4D97-AF65-F5344CB8AC3E}">
        <p14:creationId xmlns:p14="http://schemas.microsoft.com/office/powerpoint/2010/main" val="3456507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1045063" y="3352256"/>
            <a:ext cx="8388927" cy="863752"/>
            <a:chOff x="1265800" y="3403739"/>
            <a:chExt cx="5902901" cy="14176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265800" y="3403739"/>
              <a:ext cx="5049881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368163" y="3688058"/>
              <a:ext cx="5800538" cy="707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!=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]])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2466109" y="2798553"/>
            <a:ext cx="4211782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No two subjects are assigned in a shift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2336647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02</a:t>
            </a:r>
          </a:p>
        </p:txBody>
      </p:sp>
    </p:spTree>
    <p:extLst>
      <p:ext uri="{BB962C8B-B14F-4D97-AF65-F5344CB8AC3E}">
        <p14:creationId xmlns:p14="http://schemas.microsoft.com/office/powerpoint/2010/main" val="2946817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450273" y="3056904"/>
            <a:ext cx="8243453" cy="1650481"/>
            <a:chOff x="996490" y="3403739"/>
            <a:chExt cx="5800538" cy="270897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265800" y="3403739"/>
              <a:ext cx="5261918" cy="2708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996490" y="3710016"/>
              <a:ext cx="5800538" cy="2096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i1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i2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NewBoolVar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OnlyEnforceIf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OnlyEnforceIf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!=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OnlyEnforceIf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Not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1953491" y="2367347"/>
            <a:ext cx="5237018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 No two subjects assigned to the same shift are assigned to the same room.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183405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03</a:t>
            </a:r>
          </a:p>
        </p:txBody>
      </p:sp>
    </p:spTree>
    <p:extLst>
      <p:ext uri="{BB962C8B-B14F-4D97-AF65-F5344CB8AC3E}">
        <p14:creationId xmlns:p14="http://schemas.microsoft.com/office/powerpoint/2010/main" val="170962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269210" y="3672640"/>
            <a:ext cx="8874790" cy="863752"/>
            <a:chOff x="1353540" y="3336986"/>
            <a:chExt cx="6244781" cy="14176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709371" y="3336986"/>
              <a:ext cx="5420950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353540" y="3692223"/>
              <a:ext cx="6244781" cy="707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sum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]))])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&gt;=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2074718" y="2909347"/>
            <a:ext cx="4994564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The number of students in each room does not exceed its capacity.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2336647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04</a:t>
            </a:r>
          </a:p>
        </p:txBody>
      </p:sp>
    </p:spTree>
    <p:extLst>
      <p:ext uri="{BB962C8B-B14F-4D97-AF65-F5344CB8AC3E}">
        <p14:creationId xmlns:p14="http://schemas.microsoft.com/office/powerpoint/2010/main" val="4045382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1997743" y="3018393"/>
            <a:ext cx="5148514" cy="863752"/>
            <a:chOff x="1553390" y="3336986"/>
            <a:chExt cx="3739339" cy="14176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709371" y="3336986"/>
              <a:ext cx="3583358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553390" y="3553303"/>
              <a:ext cx="3739339" cy="9850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objective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AddMaxEquality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Objective: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2336647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Setting</a:t>
            </a:r>
            <a:r>
              <a:rPr lang="vi-VN" dirty="0"/>
              <a:t> </a:t>
            </a:r>
            <a:r>
              <a:rPr lang="vi-VN" dirty="0" err="1"/>
              <a:t>up</a:t>
            </a:r>
            <a:r>
              <a:rPr lang="vi-VN" dirty="0"/>
              <a:t> </a:t>
            </a:r>
            <a:r>
              <a:rPr lang="vi-VN" dirty="0" err="1"/>
              <a:t>objective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888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2272909" y="1237625"/>
            <a:ext cx="4598182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MEMBERS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Nguyễn Phương Thảo – 20214973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Cao Gia </a:t>
            </a:r>
            <a:r>
              <a:rPr lang="en-US" dirty="0" err="1"/>
              <a:t>Khánh</a:t>
            </a:r>
            <a:r>
              <a:rPr lang="en-US" dirty="0"/>
              <a:t> -20214962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Nhữ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Minh - 20214966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2119268" y="2260221"/>
            <a:ext cx="4669936" cy="1895916"/>
            <a:chOff x="1353540" y="3586752"/>
            <a:chExt cx="3286019" cy="31118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475400" y="3586752"/>
              <a:ext cx="3164159" cy="3111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353540" y="4094449"/>
              <a:ext cx="3286019" cy="2096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setup_variables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setup_constraints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setup_objective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Minimize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CpSolver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Solving problem:</a:t>
            </a:r>
          </a:p>
        </p:txBody>
      </p:sp>
    </p:spTree>
    <p:extLst>
      <p:ext uri="{BB962C8B-B14F-4D97-AF65-F5344CB8AC3E}">
        <p14:creationId xmlns:p14="http://schemas.microsoft.com/office/powerpoint/2010/main" val="206634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1835250" y="2197768"/>
            <a:ext cx="6761495" cy="2166080"/>
            <a:chOff x="958713" y="3712192"/>
            <a:chExt cx="4757752" cy="35552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958713" y="3712192"/>
              <a:ext cx="3919355" cy="3555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031828" y="3821570"/>
              <a:ext cx="4684637" cy="32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print_solution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cp_model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cp_model_pb2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OPTIMAL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Môn thi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: Kíp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Phòng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Số kíp tối thiểu: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Printing solution:</a:t>
            </a:r>
          </a:p>
        </p:txBody>
      </p:sp>
    </p:spTree>
    <p:extLst>
      <p:ext uri="{BB962C8B-B14F-4D97-AF65-F5344CB8AC3E}">
        <p14:creationId xmlns:p14="http://schemas.microsoft.com/office/powerpoint/2010/main" val="1391348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RESULTS</a:t>
            </a:r>
            <a:endParaRPr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7F16339-FC7D-B18C-C1AC-B54CC30B8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09811"/>
              </p:ext>
            </p:extLst>
          </p:nvPr>
        </p:nvGraphicFramePr>
        <p:xfrm>
          <a:off x="2082186" y="1073790"/>
          <a:ext cx="4979627" cy="362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95969" imgH="4000264" progId="Excel.Sheet.12">
                  <p:embed/>
                </p:oleObj>
              </mc:Choice>
              <mc:Fallback>
                <p:oleObj name="Worksheet" r:id="rId3" imgW="5495969" imgH="40002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2186" y="1073790"/>
                        <a:ext cx="4979627" cy="362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BE9BED6-CB31-6C9F-CB36-33083D7C7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032468"/>
              </p:ext>
            </p:extLst>
          </p:nvPr>
        </p:nvGraphicFramePr>
        <p:xfrm>
          <a:off x="7324293" y="4298425"/>
          <a:ext cx="13811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381169" imgH="399814" progId="Excel.Sheet.12">
                  <p:embed/>
                </p:oleObj>
              </mc:Choice>
              <mc:Fallback>
                <p:oleObj name="Worksheet" r:id="rId5" imgW="1381169" imgH="3998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24293" y="4298425"/>
                        <a:ext cx="13811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135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 txBox="1">
            <a:spLocks noGrp="1"/>
          </p:cNvSpPr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DISCUSSION</a:t>
            </a:r>
            <a:endParaRPr dirty="0"/>
          </a:p>
        </p:txBody>
      </p:sp>
      <p:sp>
        <p:nvSpPr>
          <p:cNvPr id="468" name="Google Shape;468;p57"/>
          <p:cNvSpPr txBox="1">
            <a:spLocks noGrp="1"/>
          </p:cNvSpPr>
          <p:nvPr>
            <p:ph type="title" idx="2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5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6F155-E055-F89F-C077-ED295D6AB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2595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RUNNING TIME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70529D-90EF-9000-C9FE-E1EF24B0C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037391"/>
              </p:ext>
            </p:extLst>
          </p:nvPr>
        </p:nvGraphicFramePr>
        <p:xfrm>
          <a:off x="1482813" y="1129145"/>
          <a:ext cx="6178374" cy="387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OPTIMIZATION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10DD32-E291-C1BD-E33F-384D8650E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459712"/>
              </p:ext>
            </p:extLst>
          </p:nvPr>
        </p:nvGraphicFramePr>
        <p:xfrm>
          <a:off x="1427885" y="1066216"/>
          <a:ext cx="6288229" cy="3931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7534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1"/>
          <p:cNvSpPr txBox="1">
            <a:spLocks noGrp="1"/>
          </p:cNvSpPr>
          <p:nvPr>
            <p:ph type="title"/>
          </p:nvPr>
        </p:nvSpPr>
        <p:spPr>
          <a:xfrm>
            <a:off x="2025859" y="2371275"/>
            <a:ext cx="509228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CONCLUSION</a:t>
            </a:r>
            <a:endParaRPr dirty="0"/>
          </a:p>
        </p:txBody>
      </p:sp>
      <p:sp>
        <p:nvSpPr>
          <p:cNvPr id="566" name="Google Shape;566;p61"/>
          <p:cNvSpPr txBox="1">
            <a:spLocks noGrp="1"/>
          </p:cNvSpPr>
          <p:nvPr>
            <p:ph type="title" idx="2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6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SOLUTION</a:t>
            </a:r>
            <a:endParaRPr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3818B1C-2BA6-D176-3CA6-3AFB37C93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11" y="1012638"/>
            <a:ext cx="6680777" cy="41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E7144CED-3E99-4FA4-4928-F076296FC369}"/>
              </a:ext>
            </a:extLst>
          </p:cNvPr>
          <p:cNvSpPr txBox="1">
            <a:spLocks/>
          </p:cNvSpPr>
          <p:nvPr/>
        </p:nvSpPr>
        <p:spPr>
          <a:xfrm>
            <a:off x="3892611" y="888845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Optimal</a:t>
            </a:r>
            <a:endParaRPr lang="vi-VN" sz="1300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80C8C143-9FFA-21FA-7912-A34C4BE6F33B}"/>
              </a:ext>
            </a:extLst>
          </p:cNvPr>
          <p:cNvSpPr txBox="1">
            <a:spLocks/>
          </p:cNvSpPr>
          <p:nvPr/>
        </p:nvSpPr>
        <p:spPr>
          <a:xfrm>
            <a:off x="2181053" y="888846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Optimal</a:t>
            </a:r>
            <a:endParaRPr lang="vi-VN" sz="13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FE0A0BAB-8C23-9156-5F37-446E5B5471ED}"/>
              </a:ext>
            </a:extLst>
          </p:cNvPr>
          <p:cNvSpPr txBox="1">
            <a:spLocks/>
          </p:cNvSpPr>
          <p:nvPr/>
        </p:nvSpPr>
        <p:spPr>
          <a:xfrm>
            <a:off x="5575417" y="2997544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/>
              <a:t>Non - </a:t>
            </a:r>
            <a:r>
              <a:rPr lang="vi-VN" sz="1300" dirty="0" err="1"/>
              <a:t>optimal</a:t>
            </a:r>
            <a:endParaRPr lang="vi-VN" sz="1300" dirty="0"/>
          </a:p>
        </p:txBody>
      </p:sp>
    </p:spTree>
    <p:extLst>
      <p:ext uri="{BB962C8B-B14F-4D97-AF65-F5344CB8AC3E}">
        <p14:creationId xmlns:p14="http://schemas.microsoft.com/office/powerpoint/2010/main" val="3125965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RUNTIME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F7F637-5BE0-4E22-9E33-E9B36A7A5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82" y="1038507"/>
            <a:ext cx="6664036" cy="41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4">
            <a:extLst>
              <a:ext uri="{FF2B5EF4-FFF2-40B4-BE49-F238E27FC236}">
                <a16:creationId xmlns:a16="http://schemas.microsoft.com/office/drawing/2014/main" id="{DBBC7E83-9D0D-DB74-DAAA-40EE03517EAF}"/>
              </a:ext>
            </a:extLst>
          </p:cNvPr>
          <p:cNvSpPr txBox="1">
            <a:spLocks/>
          </p:cNvSpPr>
          <p:nvPr/>
        </p:nvSpPr>
        <p:spPr>
          <a:xfrm>
            <a:off x="2181054" y="2624667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Slow</a:t>
            </a:r>
            <a:endParaRPr lang="vi-VN" sz="13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43CB8348-3D6E-7425-81C2-FA3B41847237}"/>
              </a:ext>
            </a:extLst>
          </p:cNvPr>
          <p:cNvSpPr txBox="1">
            <a:spLocks/>
          </p:cNvSpPr>
          <p:nvPr/>
        </p:nvSpPr>
        <p:spPr>
          <a:xfrm>
            <a:off x="3899017" y="3320320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Very</a:t>
            </a:r>
            <a:r>
              <a:rPr lang="vi-VN" sz="1300" dirty="0"/>
              <a:t> </a:t>
            </a:r>
            <a:r>
              <a:rPr lang="vi-VN" sz="1300" dirty="0" err="1"/>
              <a:t>slow</a:t>
            </a:r>
            <a:endParaRPr lang="vi-VN" sz="13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AA3E1E4F-E987-BBD8-CB2A-2CD101D659B9}"/>
              </a:ext>
            </a:extLst>
          </p:cNvPr>
          <p:cNvSpPr txBox="1">
            <a:spLocks/>
          </p:cNvSpPr>
          <p:nvPr/>
        </p:nvSpPr>
        <p:spPr>
          <a:xfrm>
            <a:off x="5526926" y="909628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Fast</a:t>
            </a:r>
            <a:endParaRPr lang="vi-VN" sz="1300" dirty="0"/>
          </a:p>
        </p:txBody>
      </p:sp>
    </p:spTree>
    <p:extLst>
      <p:ext uri="{BB962C8B-B14F-4D97-AF65-F5344CB8AC3E}">
        <p14:creationId xmlns:p14="http://schemas.microsoft.com/office/powerpoint/2010/main" val="397498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218" name="Google Shape;218;p40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Problem detail</a:t>
            </a:r>
            <a:endParaRPr dirty="0"/>
          </a:p>
        </p:txBody>
      </p:sp>
      <p:sp>
        <p:nvSpPr>
          <p:cNvPr id="219" name="Google Shape;219;p40"/>
          <p:cNvSpPr txBox="1">
            <a:spLocks noGrp="1"/>
          </p:cNvSpPr>
          <p:nvPr>
            <p:ph type="title" idx="2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431-8613-2CC7-6270-693EB04B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7382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Google Shape;206;p38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454700" y="2365689"/>
                <a:ext cx="6234600" cy="1249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There are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subjects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that need to be scheduled for the exam.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Subject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has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number of registered students.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Among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exams, there is a list of pairs of 2 subjects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that cannot be scheduled at the same time due to students who are registered to take both.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There are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 exam rooms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; where room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has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600" dirty="0"/>
                  <a:t>number of seats.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Each day is divided into 4 periods.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Plan a schedule for the exams so that the total number of days for the N exams is minimum.</a:t>
                </a:r>
              </a:p>
            </p:txBody>
          </p:sp>
        </mc:Choice>
        <mc:Fallback xmlns="">
          <p:sp>
            <p:nvSpPr>
              <p:cNvPr id="206" name="Google Shape;206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54700" y="2365689"/>
                <a:ext cx="6234600" cy="1249200"/>
              </a:xfrm>
              <a:prstGeom prst="rect">
                <a:avLst/>
              </a:prstGeom>
              <a:blipFill>
                <a:blip r:embed="rId3"/>
                <a:stretch>
                  <a:fillRect l="-685" t="-62927" r="-1370" b="-6780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225;p41">
            <a:extLst>
              <a:ext uri="{FF2B5EF4-FFF2-40B4-BE49-F238E27FC236}">
                <a16:creationId xmlns:a16="http://schemas.microsoft.com/office/drawing/2014/main" id="{F47C4FDF-10E7-7008-34E1-EFF59A6E3F2C}"/>
              </a:ext>
            </a:extLst>
          </p:cNvPr>
          <p:cNvSpPr txBox="1">
            <a:spLocks/>
          </p:cNvSpPr>
          <p:nvPr/>
        </p:nvSpPr>
        <p:spPr>
          <a:xfrm>
            <a:off x="720000" y="8952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iret One"/>
              <a:buNone/>
              <a:defRPr sz="18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/>
              <a:t>DESCRIPTION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6400-D3A4-0D3C-843C-DC218EA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5" y="2342625"/>
            <a:ext cx="4600152" cy="841800"/>
          </a:xfrm>
        </p:spPr>
        <p:txBody>
          <a:bodyPr/>
          <a:lstStyle/>
          <a:p>
            <a:r>
              <a:rPr lang="vi-VN" dirty="0"/>
              <a:t>METHODOLOGY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59DD2-2032-8AD9-A92C-1084BE4AB870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vi-VN" dirty="0"/>
              <a:t>03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AFE2A3-B4B4-8D37-FBF1-856D7598D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err="1"/>
              <a:t>modelling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algorithms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6741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 METHODS</a:t>
            </a:r>
            <a:endParaRPr dirty="0"/>
          </a:p>
        </p:txBody>
      </p:sp>
      <p:sp>
        <p:nvSpPr>
          <p:cNvPr id="245" name="Google Shape;245;p43"/>
          <p:cNvSpPr/>
          <p:nvPr/>
        </p:nvSpPr>
        <p:spPr>
          <a:xfrm rot="10800000">
            <a:off x="4106212" y="16679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title" idx="3"/>
          </p:nvPr>
        </p:nvSpPr>
        <p:spPr>
          <a:xfrm>
            <a:off x="3403799" y="309401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MIXED INTEGER PROGRAMMING</a:t>
            </a:r>
            <a:endParaRPr dirty="0"/>
          </a:p>
        </p:txBody>
      </p:sp>
      <p:cxnSp>
        <p:nvCxnSpPr>
          <p:cNvPr id="249" name="Google Shape;249;p43"/>
          <p:cNvCxnSpPr/>
          <p:nvPr/>
        </p:nvCxnSpPr>
        <p:spPr>
          <a:xfrm rot="10800000">
            <a:off x="4572000" y="2607096"/>
            <a:ext cx="0" cy="309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3"/>
          <p:cNvSpPr/>
          <p:nvPr/>
        </p:nvSpPr>
        <p:spPr>
          <a:xfrm rot="10800000">
            <a:off x="1422412" y="16679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3"/>
          <p:cNvSpPr/>
          <p:nvPr/>
        </p:nvSpPr>
        <p:spPr>
          <a:xfrm rot="10800000">
            <a:off x="6790012" y="16679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title" idx="2"/>
          </p:nvPr>
        </p:nvSpPr>
        <p:spPr>
          <a:xfrm>
            <a:off x="720000" y="309153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CONSTRAINT PROGRAMMNG</a:t>
            </a:r>
            <a:endParaRPr dirty="0"/>
          </a:p>
        </p:txBody>
      </p:sp>
      <p:sp>
        <p:nvSpPr>
          <p:cNvPr id="254" name="Google Shape;254;p43"/>
          <p:cNvSpPr txBox="1">
            <a:spLocks noGrp="1"/>
          </p:cNvSpPr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HEURISTIC</a:t>
            </a:r>
            <a:endParaRPr dirty="0"/>
          </a:p>
        </p:txBody>
      </p:sp>
      <p:cxnSp>
        <p:nvCxnSpPr>
          <p:cNvPr id="266" name="Google Shape;266;p43"/>
          <p:cNvCxnSpPr/>
          <p:nvPr/>
        </p:nvCxnSpPr>
        <p:spPr>
          <a:xfrm rot="10800000">
            <a:off x="7255800" y="2599577"/>
            <a:ext cx="0" cy="393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43"/>
          <p:cNvCxnSpPr/>
          <p:nvPr/>
        </p:nvCxnSpPr>
        <p:spPr>
          <a:xfrm rot="10800000">
            <a:off x="1888200" y="2607096"/>
            <a:ext cx="0" cy="309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601E57-C473-3953-ABDE-AAA1968F807A}"/>
              </a:ext>
            </a:extLst>
          </p:cNvPr>
          <p:cNvGrpSpPr/>
          <p:nvPr/>
        </p:nvGrpSpPr>
        <p:grpSpPr>
          <a:xfrm rot="-5400000">
            <a:off x="1654053" y="2088385"/>
            <a:ext cx="468291" cy="219460"/>
            <a:chOff x="0" y="49530"/>
            <a:chExt cx="1016000" cy="40894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12D6442-F52D-F465-29F9-C7099A5CD46C}"/>
                </a:ext>
              </a:extLst>
            </p:cNvPr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67CD98-1B6F-1ECC-BEA0-82E1ACACCF94}"/>
              </a:ext>
            </a:extLst>
          </p:cNvPr>
          <p:cNvGrpSpPr/>
          <p:nvPr/>
        </p:nvGrpSpPr>
        <p:grpSpPr>
          <a:xfrm rot="-5400000">
            <a:off x="4337854" y="2085906"/>
            <a:ext cx="468291" cy="219460"/>
            <a:chOff x="0" y="49530"/>
            <a:chExt cx="1016000" cy="40894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FFAA473-7B47-BC22-486F-FA713563D939}"/>
                </a:ext>
              </a:extLst>
            </p:cNvPr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6CF83F-BDA9-C8EC-B189-F6540627E742}"/>
              </a:ext>
            </a:extLst>
          </p:cNvPr>
          <p:cNvGrpSpPr/>
          <p:nvPr/>
        </p:nvGrpSpPr>
        <p:grpSpPr>
          <a:xfrm rot="-5400000">
            <a:off x="7021654" y="2088384"/>
            <a:ext cx="468291" cy="219460"/>
            <a:chOff x="0" y="49530"/>
            <a:chExt cx="1016000" cy="408940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A8AE27A-93A7-FD95-D1AB-AFE75DF21B3C}"/>
                </a:ext>
              </a:extLst>
            </p:cNvPr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6" name="Subtitle 3">
            <a:extLst>
              <a:ext uri="{FF2B5EF4-FFF2-40B4-BE49-F238E27FC236}">
                <a16:creationId xmlns:a16="http://schemas.microsoft.com/office/drawing/2014/main" id="{16A51455-B4C7-F61C-8986-5F80D3783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106" y="3736061"/>
            <a:ext cx="2882184" cy="931500"/>
          </a:xfrm>
        </p:spPr>
        <p:txBody>
          <a:bodyPr/>
          <a:lstStyle/>
          <a:p>
            <a:r>
              <a:rPr lang="en-US" dirty="0"/>
              <a:t>Using CP-SAT solver from module OR-Tools</a:t>
            </a:r>
            <a:endParaRPr lang="vi-VN" dirty="0"/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40824713-246A-9CCB-13C6-5AD2E635557D}"/>
              </a:ext>
            </a:extLst>
          </p:cNvPr>
          <p:cNvSpPr txBox="1">
            <a:spLocks/>
          </p:cNvSpPr>
          <p:nvPr/>
        </p:nvSpPr>
        <p:spPr>
          <a:xfrm>
            <a:off x="3130907" y="3733364"/>
            <a:ext cx="2882184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Using SCIP solver from module OR-Tools</a:t>
            </a:r>
            <a:endParaRPr lang="vi-VN" dirty="0"/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C3A4BE02-4B66-8343-8C1B-8FA923E39E07}"/>
              </a:ext>
            </a:extLst>
          </p:cNvPr>
          <p:cNvSpPr txBox="1">
            <a:spLocks/>
          </p:cNvSpPr>
          <p:nvPr/>
        </p:nvSpPr>
        <p:spPr>
          <a:xfrm>
            <a:off x="5979339" y="3730231"/>
            <a:ext cx="2772382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Using Greedy algorithm</a:t>
            </a:r>
            <a:endParaRPr lang="vi-V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5770-45F5-3050-9F5E-EE99DA7D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136" y="1765950"/>
            <a:ext cx="5117727" cy="1611600"/>
          </a:xfrm>
        </p:spPr>
        <p:txBody>
          <a:bodyPr/>
          <a:lstStyle/>
          <a:p>
            <a:r>
              <a:rPr lang="vi-VN" dirty="0" err="1"/>
              <a:t>modelling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634D7-7CA9-C91C-8A6B-62532145A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247220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3323</Words>
  <Application>Microsoft Office PowerPoint</Application>
  <PresentationFormat>On-screen Show (16:9)</PresentationFormat>
  <Paragraphs>374</Paragraphs>
  <Slides>50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Consolas</vt:lpstr>
      <vt:lpstr>Oxygen Light</vt:lpstr>
      <vt:lpstr>Oxygen</vt:lpstr>
      <vt:lpstr>Bebas Neue</vt:lpstr>
      <vt:lpstr>Poiret One</vt:lpstr>
      <vt:lpstr>Arial</vt:lpstr>
      <vt:lpstr>Cambria Math</vt:lpstr>
      <vt:lpstr>Minimalist Aesthetic Slideshow by Slidesgo</vt:lpstr>
      <vt:lpstr>Worksheet</vt:lpstr>
      <vt:lpstr>MINI-PROJECT</vt:lpstr>
      <vt:lpstr>TABLE OF CONTENTS  </vt:lpstr>
      <vt:lpstr>INTRODUCTION</vt:lpstr>
      <vt:lpstr>MEMBERS</vt:lpstr>
      <vt:lpstr>DESCRIPTION</vt:lpstr>
      <vt:lpstr>PowerPoint Presentation</vt:lpstr>
      <vt:lpstr>METHODOLOGY</vt:lpstr>
      <vt:lpstr>3 METHODS</vt:lpstr>
      <vt:lpstr>modelling</vt:lpstr>
      <vt:lpstr>CONSTRAINT PROGRAMMING</vt:lpstr>
      <vt:lpstr>CONSTRAINT PROGRAMMING</vt:lpstr>
      <vt:lpstr>CONSTRAINT PROGRAMMING</vt:lpstr>
      <vt:lpstr>MIXED INTEGER PROGRAMMING</vt:lpstr>
      <vt:lpstr>MIXED INTEGER PROGRAMMING</vt:lpstr>
      <vt:lpstr>MIXED INTEGER PROGRAMMING</vt:lpstr>
      <vt:lpstr>MIXED INTEGER PROGRAMMING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DISCUSSION</vt:lpstr>
      <vt:lpstr>RUNNING TIME</vt:lpstr>
      <vt:lpstr>OPTIMIZATION</vt:lpstr>
      <vt:lpstr>CONCLUSION</vt:lpstr>
      <vt:lpstr>SOLUTION</vt:lpstr>
      <vt:lpstr>RUNTIME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</dc:title>
  <dc:creator>JaKhin Cao</dc:creator>
  <cp:lastModifiedBy>Khanh Cao Gia</cp:lastModifiedBy>
  <cp:revision>39</cp:revision>
  <dcterms:modified xsi:type="dcterms:W3CDTF">2023-02-15T00:50:30Z</dcterms:modified>
</cp:coreProperties>
</file>