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8"/>
  </p:notesMasterIdLst>
  <p:handoutMasterIdLst>
    <p:handoutMasterId r:id="rId49"/>
  </p:handoutMasterIdLst>
  <p:sldIdLst>
    <p:sldId id="750" r:id="rId2"/>
    <p:sldId id="1297" r:id="rId3"/>
    <p:sldId id="1332" r:id="rId4"/>
    <p:sldId id="1333" r:id="rId5"/>
    <p:sldId id="1334" r:id="rId6"/>
    <p:sldId id="1336" r:id="rId7"/>
    <p:sldId id="1337" r:id="rId8"/>
    <p:sldId id="1335" r:id="rId9"/>
    <p:sldId id="1300" r:id="rId10"/>
    <p:sldId id="1327" r:id="rId11"/>
    <p:sldId id="1305" r:id="rId12"/>
    <p:sldId id="1250" r:id="rId13"/>
    <p:sldId id="1158" r:id="rId14"/>
    <p:sldId id="1157" r:id="rId15"/>
    <p:sldId id="1159" r:id="rId16"/>
    <p:sldId id="1209" r:id="rId17"/>
    <p:sldId id="1348" r:id="rId18"/>
    <p:sldId id="1164" r:id="rId19"/>
    <p:sldId id="1338" r:id="rId20"/>
    <p:sldId id="1340" r:id="rId21"/>
    <p:sldId id="1242" r:id="rId22"/>
    <p:sldId id="1339" r:id="rId23"/>
    <p:sldId id="1226" r:id="rId24"/>
    <p:sldId id="1227" r:id="rId25"/>
    <p:sldId id="1228" r:id="rId26"/>
    <p:sldId id="1313" r:id="rId27"/>
    <p:sldId id="1243" r:id="rId28"/>
    <p:sldId id="1241" r:id="rId29"/>
    <p:sldId id="1229" r:id="rId30"/>
    <p:sldId id="1232" r:id="rId31"/>
    <p:sldId id="1230" r:id="rId32"/>
    <p:sldId id="1231" r:id="rId33"/>
    <p:sldId id="1233" r:id="rId34"/>
    <p:sldId id="1301" r:id="rId35"/>
    <p:sldId id="1302" r:id="rId36"/>
    <p:sldId id="1288" r:id="rId37"/>
    <p:sldId id="1286" r:id="rId38"/>
    <p:sldId id="1287" r:id="rId39"/>
    <p:sldId id="1344" r:id="rId40"/>
    <p:sldId id="1349" r:id="rId41"/>
    <p:sldId id="1350" r:id="rId42"/>
    <p:sldId id="1235" r:id="rId43"/>
    <p:sldId id="1236" r:id="rId44"/>
    <p:sldId id="1237" r:id="rId45"/>
    <p:sldId id="1330" r:id="rId46"/>
    <p:sldId id="1331" r:id="rId47"/>
  </p:sldIdLst>
  <p:sldSz cx="9144000" cy="6858000" type="screen4x3"/>
  <p:notesSz cx="6858000" cy="9296400"/>
  <p:defaultTextStyle>
    <a:defPPr>
      <a:defRPr lang="en-US"/>
    </a:defPPr>
    <a:lvl1pPr algn="ctr" rtl="0" eaLnBrk="0" fontAlgn="base" hangingPunct="0">
      <a:spcBef>
        <a:spcPct val="0"/>
      </a:spcBef>
      <a:spcAft>
        <a:spcPct val="0"/>
      </a:spcAft>
      <a:defRPr sz="1200" i="1" kern="1200">
        <a:solidFill>
          <a:schemeClr val="tx1"/>
        </a:solidFill>
        <a:latin typeface="Tekton" pitchFamily="34" charset="0"/>
        <a:ea typeface="+mn-ea"/>
        <a:cs typeface="+mn-cs"/>
      </a:defRPr>
    </a:lvl1pPr>
    <a:lvl2pPr marL="457200" algn="ctr" rtl="0" eaLnBrk="0" fontAlgn="base" hangingPunct="0">
      <a:spcBef>
        <a:spcPct val="0"/>
      </a:spcBef>
      <a:spcAft>
        <a:spcPct val="0"/>
      </a:spcAft>
      <a:defRPr sz="1200" i="1" kern="1200">
        <a:solidFill>
          <a:schemeClr val="tx1"/>
        </a:solidFill>
        <a:latin typeface="Tekton" pitchFamily="34" charset="0"/>
        <a:ea typeface="+mn-ea"/>
        <a:cs typeface="+mn-cs"/>
      </a:defRPr>
    </a:lvl2pPr>
    <a:lvl3pPr marL="914400" algn="ctr" rtl="0" eaLnBrk="0" fontAlgn="base" hangingPunct="0">
      <a:spcBef>
        <a:spcPct val="0"/>
      </a:spcBef>
      <a:spcAft>
        <a:spcPct val="0"/>
      </a:spcAft>
      <a:defRPr sz="1200" i="1" kern="1200">
        <a:solidFill>
          <a:schemeClr val="tx1"/>
        </a:solidFill>
        <a:latin typeface="Tekton" pitchFamily="34" charset="0"/>
        <a:ea typeface="+mn-ea"/>
        <a:cs typeface="+mn-cs"/>
      </a:defRPr>
    </a:lvl3pPr>
    <a:lvl4pPr marL="1371600" algn="ctr" rtl="0" eaLnBrk="0" fontAlgn="base" hangingPunct="0">
      <a:spcBef>
        <a:spcPct val="0"/>
      </a:spcBef>
      <a:spcAft>
        <a:spcPct val="0"/>
      </a:spcAft>
      <a:defRPr sz="1200" i="1" kern="1200">
        <a:solidFill>
          <a:schemeClr val="tx1"/>
        </a:solidFill>
        <a:latin typeface="Tekton" pitchFamily="34" charset="0"/>
        <a:ea typeface="+mn-ea"/>
        <a:cs typeface="+mn-cs"/>
      </a:defRPr>
    </a:lvl4pPr>
    <a:lvl5pPr marL="1828800" algn="ctr" rtl="0" eaLnBrk="0" fontAlgn="base" hangingPunct="0">
      <a:spcBef>
        <a:spcPct val="0"/>
      </a:spcBef>
      <a:spcAft>
        <a:spcPct val="0"/>
      </a:spcAft>
      <a:defRPr sz="1200" i="1" kern="1200">
        <a:solidFill>
          <a:schemeClr val="tx1"/>
        </a:solidFill>
        <a:latin typeface="Tekton" pitchFamily="34" charset="0"/>
        <a:ea typeface="+mn-ea"/>
        <a:cs typeface="+mn-cs"/>
      </a:defRPr>
    </a:lvl5pPr>
    <a:lvl6pPr marL="2286000" algn="l" defTabSz="914400" rtl="0" eaLnBrk="1" latinLnBrk="0" hangingPunct="1">
      <a:defRPr sz="1200" i="1" kern="1200">
        <a:solidFill>
          <a:schemeClr val="tx1"/>
        </a:solidFill>
        <a:latin typeface="Tekton" pitchFamily="34" charset="0"/>
        <a:ea typeface="+mn-ea"/>
        <a:cs typeface="+mn-cs"/>
      </a:defRPr>
    </a:lvl6pPr>
    <a:lvl7pPr marL="2743200" algn="l" defTabSz="914400" rtl="0" eaLnBrk="1" latinLnBrk="0" hangingPunct="1">
      <a:defRPr sz="1200" i="1" kern="1200">
        <a:solidFill>
          <a:schemeClr val="tx1"/>
        </a:solidFill>
        <a:latin typeface="Tekton" pitchFamily="34" charset="0"/>
        <a:ea typeface="+mn-ea"/>
        <a:cs typeface="+mn-cs"/>
      </a:defRPr>
    </a:lvl7pPr>
    <a:lvl8pPr marL="3200400" algn="l" defTabSz="914400" rtl="0" eaLnBrk="1" latinLnBrk="0" hangingPunct="1">
      <a:defRPr sz="1200" i="1" kern="1200">
        <a:solidFill>
          <a:schemeClr val="tx1"/>
        </a:solidFill>
        <a:latin typeface="Tekton" pitchFamily="34" charset="0"/>
        <a:ea typeface="+mn-ea"/>
        <a:cs typeface="+mn-cs"/>
      </a:defRPr>
    </a:lvl8pPr>
    <a:lvl9pPr marL="3657600" algn="l" defTabSz="914400" rtl="0" eaLnBrk="1" latinLnBrk="0" hangingPunct="1">
      <a:defRPr sz="1200" i="1" kern="1200">
        <a:solidFill>
          <a:schemeClr val="tx1"/>
        </a:solidFill>
        <a:latin typeface="Tekton"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3366"/>
    <a:srgbClr val="660066"/>
    <a:srgbClr val="003300"/>
    <a:srgbClr val="006600"/>
    <a:srgbClr val="800000"/>
    <a:srgbClr val="99FF66"/>
    <a:srgbClr val="66FF66"/>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1" autoAdjust="0"/>
    <p:restoredTop sz="99123" autoAdjust="0"/>
  </p:normalViewPr>
  <p:slideViewPr>
    <p:cSldViewPr snapToGrid="0">
      <p:cViewPr varScale="1">
        <p:scale>
          <a:sx n="70" d="100"/>
          <a:sy n="70" d="100"/>
        </p:scale>
        <p:origin x="-3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51" d="100"/>
          <a:sy n="51" d="100"/>
        </p:scale>
        <p:origin x="-1962" y="-84"/>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62" name="Rectangle 2"/>
          <p:cNvSpPr>
            <a:spLocks noGrp="1" noChangeArrowheads="1"/>
          </p:cNvSpPr>
          <p:nvPr>
            <p:ph type="hdr" sz="quarter"/>
          </p:nvPr>
        </p:nvSpPr>
        <p:spPr bwMode="auto">
          <a:xfrm>
            <a:off x="0" y="0"/>
            <a:ext cx="2972098" cy="465743"/>
          </a:xfrm>
          <a:prstGeom prst="rect">
            <a:avLst/>
          </a:prstGeom>
          <a:noFill/>
          <a:ln w="9525">
            <a:noFill/>
            <a:miter lim="800000"/>
            <a:headEnd/>
            <a:tailEnd/>
          </a:ln>
          <a:effectLst/>
        </p:spPr>
        <p:txBody>
          <a:bodyPr vert="horz" wrap="square" lIns="92359" tIns="46180" rIns="92359" bIns="46180" numCol="1" anchor="t" anchorCtr="0" compatLnSpc="1">
            <a:prstTxWarp prst="textNoShape">
              <a:avLst/>
            </a:prstTxWarp>
          </a:bodyPr>
          <a:lstStyle>
            <a:lvl1pPr algn="l" defTabSz="923186" eaLnBrk="1" hangingPunct="1">
              <a:defRPr sz="1200" i="0">
                <a:latin typeface="Arial" pitchFamily="34" charset="0"/>
              </a:defRPr>
            </a:lvl1pPr>
          </a:lstStyle>
          <a:p>
            <a:endParaRPr lang="en-US" dirty="0"/>
          </a:p>
        </p:txBody>
      </p:sp>
      <p:sp>
        <p:nvSpPr>
          <p:cNvPr id="399363" name="Rectangle 3"/>
          <p:cNvSpPr>
            <a:spLocks noGrp="1" noChangeArrowheads="1"/>
          </p:cNvSpPr>
          <p:nvPr>
            <p:ph type="dt" sz="quarter" idx="1"/>
          </p:nvPr>
        </p:nvSpPr>
        <p:spPr bwMode="auto">
          <a:xfrm>
            <a:off x="3884414" y="0"/>
            <a:ext cx="2972098" cy="465743"/>
          </a:xfrm>
          <a:prstGeom prst="rect">
            <a:avLst/>
          </a:prstGeom>
          <a:noFill/>
          <a:ln w="9525">
            <a:noFill/>
            <a:miter lim="800000"/>
            <a:headEnd/>
            <a:tailEnd/>
          </a:ln>
          <a:effectLst/>
        </p:spPr>
        <p:txBody>
          <a:bodyPr vert="horz" wrap="square" lIns="92359" tIns="46180" rIns="92359" bIns="46180" numCol="1" anchor="t" anchorCtr="0" compatLnSpc="1">
            <a:prstTxWarp prst="textNoShape">
              <a:avLst/>
            </a:prstTxWarp>
          </a:bodyPr>
          <a:lstStyle>
            <a:lvl1pPr algn="r" defTabSz="923186" eaLnBrk="1" hangingPunct="1">
              <a:defRPr sz="1200" i="0">
                <a:latin typeface="Arial" pitchFamily="34" charset="0"/>
              </a:defRPr>
            </a:lvl1pPr>
          </a:lstStyle>
          <a:p>
            <a:endParaRPr lang="en-US" dirty="0"/>
          </a:p>
        </p:txBody>
      </p:sp>
      <p:sp>
        <p:nvSpPr>
          <p:cNvPr id="399364" name="Rectangle 4"/>
          <p:cNvSpPr>
            <a:spLocks noGrp="1" noChangeArrowheads="1"/>
          </p:cNvSpPr>
          <p:nvPr>
            <p:ph type="ftr" sz="quarter" idx="2"/>
          </p:nvPr>
        </p:nvSpPr>
        <p:spPr bwMode="auto">
          <a:xfrm>
            <a:off x="0" y="8829121"/>
            <a:ext cx="2972098" cy="465743"/>
          </a:xfrm>
          <a:prstGeom prst="rect">
            <a:avLst/>
          </a:prstGeom>
          <a:noFill/>
          <a:ln w="9525">
            <a:noFill/>
            <a:miter lim="800000"/>
            <a:headEnd/>
            <a:tailEnd/>
          </a:ln>
          <a:effectLst/>
        </p:spPr>
        <p:txBody>
          <a:bodyPr vert="horz" wrap="square" lIns="92359" tIns="46180" rIns="92359" bIns="46180" numCol="1" anchor="b" anchorCtr="0" compatLnSpc="1">
            <a:prstTxWarp prst="textNoShape">
              <a:avLst/>
            </a:prstTxWarp>
          </a:bodyPr>
          <a:lstStyle>
            <a:lvl1pPr algn="l" defTabSz="923186" eaLnBrk="1" hangingPunct="1">
              <a:defRPr sz="1200" i="0">
                <a:latin typeface="Arial" pitchFamily="34" charset="0"/>
              </a:defRPr>
            </a:lvl1pPr>
          </a:lstStyle>
          <a:p>
            <a:endParaRPr lang="en-US" dirty="0"/>
          </a:p>
        </p:txBody>
      </p:sp>
      <p:sp>
        <p:nvSpPr>
          <p:cNvPr id="399365" name="Rectangle 5"/>
          <p:cNvSpPr>
            <a:spLocks noGrp="1" noChangeArrowheads="1"/>
          </p:cNvSpPr>
          <p:nvPr>
            <p:ph type="sldNum" sz="quarter" idx="3"/>
          </p:nvPr>
        </p:nvSpPr>
        <p:spPr bwMode="auto">
          <a:xfrm>
            <a:off x="3884414" y="8829121"/>
            <a:ext cx="2972098" cy="465743"/>
          </a:xfrm>
          <a:prstGeom prst="rect">
            <a:avLst/>
          </a:prstGeom>
          <a:noFill/>
          <a:ln w="9525">
            <a:noFill/>
            <a:miter lim="800000"/>
            <a:headEnd/>
            <a:tailEnd/>
          </a:ln>
          <a:effectLst/>
        </p:spPr>
        <p:txBody>
          <a:bodyPr vert="horz" wrap="square" lIns="92359" tIns="46180" rIns="92359" bIns="46180" numCol="1" anchor="b" anchorCtr="0" compatLnSpc="1">
            <a:prstTxWarp prst="textNoShape">
              <a:avLst/>
            </a:prstTxWarp>
          </a:bodyPr>
          <a:lstStyle>
            <a:lvl1pPr algn="r" defTabSz="923186" eaLnBrk="1" hangingPunct="1">
              <a:defRPr sz="1200" i="0">
                <a:latin typeface="Arial" pitchFamily="34" charset="0"/>
              </a:defRPr>
            </a:lvl1pPr>
          </a:lstStyle>
          <a:p>
            <a:fld id="{E61961C7-9200-49BE-963C-4083999478B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2098" cy="465743"/>
          </a:xfrm>
          <a:prstGeom prst="rect">
            <a:avLst/>
          </a:prstGeom>
          <a:noFill/>
          <a:ln w="9525">
            <a:noFill/>
            <a:miter lim="800000"/>
            <a:headEnd/>
            <a:tailEnd/>
          </a:ln>
          <a:effectLst/>
        </p:spPr>
        <p:txBody>
          <a:bodyPr vert="horz" wrap="square" lIns="91417" tIns="45708" rIns="91417" bIns="45708" numCol="1" anchor="t" anchorCtr="0" compatLnSpc="1">
            <a:prstTxWarp prst="textNoShape">
              <a:avLst/>
            </a:prstTxWarp>
          </a:bodyPr>
          <a:lstStyle>
            <a:lvl1pPr algn="l" defTabSz="914090" eaLnBrk="1" hangingPunct="1">
              <a:defRPr sz="1200" i="0">
                <a:latin typeface="Arial" pitchFamily="34" charset="0"/>
              </a:defRPr>
            </a:lvl1pPr>
          </a:lstStyle>
          <a:p>
            <a:endParaRPr lang="en-US" dirty="0"/>
          </a:p>
        </p:txBody>
      </p:sp>
      <p:sp>
        <p:nvSpPr>
          <p:cNvPr id="584707" name="Rectangle 3"/>
          <p:cNvSpPr>
            <a:spLocks noGrp="1" noChangeArrowheads="1"/>
          </p:cNvSpPr>
          <p:nvPr>
            <p:ph type="dt" idx="1"/>
          </p:nvPr>
        </p:nvSpPr>
        <p:spPr bwMode="auto">
          <a:xfrm>
            <a:off x="3884414" y="0"/>
            <a:ext cx="2972098" cy="465743"/>
          </a:xfrm>
          <a:prstGeom prst="rect">
            <a:avLst/>
          </a:prstGeom>
          <a:noFill/>
          <a:ln w="9525">
            <a:noFill/>
            <a:miter lim="800000"/>
            <a:headEnd/>
            <a:tailEnd/>
          </a:ln>
          <a:effectLst/>
        </p:spPr>
        <p:txBody>
          <a:bodyPr vert="horz" wrap="square" lIns="91417" tIns="45708" rIns="91417" bIns="45708" numCol="1" anchor="t" anchorCtr="0" compatLnSpc="1">
            <a:prstTxWarp prst="textNoShape">
              <a:avLst/>
            </a:prstTxWarp>
          </a:bodyPr>
          <a:lstStyle>
            <a:lvl1pPr algn="r" defTabSz="914090" eaLnBrk="1" hangingPunct="1">
              <a:defRPr sz="1200" i="0">
                <a:latin typeface="Arial" pitchFamily="34" charset="0"/>
              </a:defRPr>
            </a:lvl1pPr>
          </a:lstStyle>
          <a:p>
            <a:endParaRPr lang="en-US" dirty="0"/>
          </a:p>
        </p:txBody>
      </p:sp>
      <p:sp>
        <p:nvSpPr>
          <p:cNvPr id="584708" name="Rectangle 4"/>
          <p:cNvSpPr>
            <a:spLocks noGrp="1" noRot="1" noChangeAspect="1" noChangeArrowheads="1" noTextEdit="1"/>
          </p:cNvSpPr>
          <p:nvPr>
            <p:ph type="sldImg" idx="2"/>
          </p:nvPr>
        </p:nvSpPr>
        <p:spPr bwMode="auto">
          <a:xfrm>
            <a:off x="1106488" y="696913"/>
            <a:ext cx="4646612" cy="3486150"/>
          </a:xfrm>
          <a:prstGeom prst="rect">
            <a:avLst/>
          </a:prstGeom>
          <a:noFill/>
          <a:ln w="9525">
            <a:solidFill>
              <a:srgbClr val="000000"/>
            </a:solidFill>
            <a:miter lim="800000"/>
            <a:headEnd/>
            <a:tailEnd/>
          </a:ln>
          <a:effectLst/>
        </p:spPr>
      </p:sp>
      <p:sp>
        <p:nvSpPr>
          <p:cNvPr id="584709" name="Rectangle 5"/>
          <p:cNvSpPr>
            <a:spLocks noGrp="1" noChangeArrowheads="1"/>
          </p:cNvSpPr>
          <p:nvPr>
            <p:ph type="body" sz="quarter" idx="3"/>
          </p:nvPr>
        </p:nvSpPr>
        <p:spPr bwMode="auto">
          <a:xfrm>
            <a:off x="686098" y="4416098"/>
            <a:ext cx="5485805" cy="4183995"/>
          </a:xfrm>
          <a:prstGeom prst="rect">
            <a:avLst/>
          </a:prstGeom>
          <a:noFill/>
          <a:ln w="9525">
            <a:noFill/>
            <a:miter lim="800000"/>
            <a:headEnd/>
            <a:tailEnd/>
          </a:ln>
          <a:effectLst/>
        </p:spPr>
        <p:txBody>
          <a:bodyPr vert="horz" wrap="square" lIns="91417" tIns="45708" rIns="91417" bIns="457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4710" name="Rectangle 6"/>
          <p:cNvSpPr>
            <a:spLocks noGrp="1" noChangeArrowheads="1"/>
          </p:cNvSpPr>
          <p:nvPr>
            <p:ph type="ftr" sz="quarter" idx="4"/>
          </p:nvPr>
        </p:nvSpPr>
        <p:spPr bwMode="auto">
          <a:xfrm>
            <a:off x="0" y="8829121"/>
            <a:ext cx="2972098" cy="465743"/>
          </a:xfrm>
          <a:prstGeom prst="rect">
            <a:avLst/>
          </a:prstGeom>
          <a:noFill/>
          <a:ln w="9525">
            <a:noFill/>
            <a:miter lim="800000"/>
            <a:headEnd/>
            <a:tailEnd/>
          </a:ln>
          <a:effectLst/>
        </p:spPr>
        <p:txBody>
          <a:bodyPr vert="horz" wrap="square" lIns="91417" tIns="45708" rIns="91417" bIns="45708" numCol="1" anchor="b" anchorCtr="0" compatLnSpc="1">
            <a:prstTxWarp prst="textNoShape">
              <a:avLst/>
            </a:prstTxWarp>
          </a:bodyPr>
          <a:lstStyle>
            <a:lvl1pPr algn="l" defTabSz="914090" eaLnBrk="1" hangingPunct="1">
              <a:defRPr sz="1200" i="0">
                <a:latin typeface="Arial" pitchFamily="34" charset="0"/>
              </a:defRPr>
            </a:lvl1pPr>
          </a:lstStyle>
          <a:p>
            <a:endParaRPr lang="en-US" dirty="0"/>
          </a:p>
        </p:txBody>
      </p:sp>
      <p:sp>
        <p:nvSpPr>
          <p:cNvPr id="584711" name="Rectangle 7"/>
          <p:cNvSpPr>
            <a:spLocks noGrp="1" noChangeArrowheads="1"/>
          </p:cNvSpPr>
          <p:nvPr>
            <p:ph type="sldNum" sz="quarter" idx="5"/>
          </p:nvPr>
        </p:nvSpPr>
        <p:spPr bwMode="auto">
          <a:xfrm>
            <a:off x="3884414" y="8829121"/>
            <a:ext cx="2972098" cy="465743"/>
          </a:xfrm>
          <a:prstGeom prst="rect">
            <a:avLst/>
          </a:prstGeom>
          <a:noFill/>
          <a:ln w="9525">
            <a:noFill/>
            <a:miter lim="800000"/>
            <a:headEnd/>
            <a:tailEnd/>
          </a:ln>
          <a:effectLst/>
        </p:spPr>
        <p:txBody>
          <a:bodyPr vert="horz" wrap="square" lIns="91417" tIns="45708" rIns="91417" bIns="45708" numCol="1" anchor="b" anchorCtr="0" compatLnSpc="1">
            <a:prstTxWarp prst="textNoShape">
              <a:avLst/>
            </a:prstTxWarp>
          </a:bodyPr>
          <a:lstStyle>
            <a:lvl1pPr algn="r" defTabSz="914090" eaLnBrk="1" hangingPunct="1">
              <a:defRPr sz="1200" i="0">
                <a:latin typeface="Arial" pitchFamily="34" charset="0"/>
              </a:defRPr>
            </a:lvl1pPr>
          </a:lstStyle>
          <a:p>
            <a:fld id="{92F0B801-AB69-4F5F-8364-D04EC32419F9}"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3161">
              <a:defRPr/>
            </a:pPr>
            <a:r>
              <a:rPr lang="en-US" sz="1100" b="1" dirty="0" smtClean="0"/>
              <a:t>Test Case Development in Agile Development</a:t>
            </a:r>
            <a:endParaRPr lang="en-US" sz="1100" dirty="0" smtClean="0"/>
          </a:p>
          <a:p>
            <a:endParaRPr lang="en-US" dirty="0"/>
          </a:p>
        </p:txBody>
      </p:sp>
      <p:sp>
        <p:nvSpPr>
          <p:cNvPr id="4" name="Slide Number Placeholder 3"/>
          <p:cNvSpPr>
            <a:spLocks noGrp="1"/>
          </p:cNvSpPr>
          <p:nvPr>
            <p:ph type="sldNum" sz="quarter" idx="10"/>
          </p:nvPr>
        </p:nvSpPr>
        <p:spPr/>
        <p:txBody>
          <a:bodyPr/>
          <a:lstStyle/>
          <a:p>
            <a:fld id="{92F0B801-AB69-4F5F-8364-D04EC32419F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114425" y="703263"/>
            <a:ext cx="4629150" cy="3473450"/>
          </a:xfrm>
          <a:ln cap="flat"/>
        </p:spPr>
      </p:sp>
      <p:sp>
        <p:nvSpPr>
          <p:cNvPr id="142339" name="Rectangle 3"/>
          <p:cNvSpPr>
            <a:spLocks noGrp="1" noChangeArrowheads="1"/>
          </p:cNvSpPr>
          <p:nvPr>
            <p:ph type="body" idx="1"/>
          </p:nvPr>
        </p:nvSpPr>
        <p:spPr bwMode="auto">
          <a:xfrm>
            <a:off x="914400" y="4415790"/>
            <a:ext cx="5029200" cy="4183380"/>
          </a:xfrm>
          <a:prstGeom prst="rect">
            <a:avLst/>
          </a:prstGeom>
          <a:noFill/>
          <a:ln w="12700">
            <a:miter lim="800000"/>
            <a:headEnd/>
            <a:tailEnd/>
          </a:ln>
        </p:spPr>
        <p:txBody>
          <a:bodyPr lIns="91341" tIns="44869" rIns="91341" bIns="44869"/>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14425" y="703263"/>
            <a:ext cx="4629150" cy="3473450"/>
          </a:xfrm>
          <a:ln cap="flat"/>
        </p:spPr>
      </p:sp>
      <p:sp>
        <p:nvSpPr>
          <p:cNvPr id="139267" name="Rectangle 3"/>
          <p:cNvSpPr>
            <a:spLocks noGrp="1" noChangeArrowheads="1"/>
          </p:cNvSpPr>
          <p:nvPr>
            <p:ph type="body" idx="1"/>
          </p:nvPr>
        </p:nvSpPr>
        <p:spPr bwMode="auto">
          <a:xfrm>
            <a:off x="914400" y="4415790"/>
            <a:ext cx="5029200" cy="4183380"/>
          </a:xfrm>
          <a:prstGeom prst="rect">
            <a:avLst/>
          </a:prstGeom>
          <a:noFill/>
          <a:ln w="12700">
            <a:miter lim="800000"/>
            <a:headEnd/>
            <a:tailEnd/>
          </a:ln>
        </p:spPr>
        <p:txBody>
          <a:bodyPr lIns="91341" tIns="44869" rIns="91341" bIns="44869"/>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14425" y="703263"/>
            <a:ext cx="4629150" cy="3473450"/>
          </a:xfrm>
          <a:ln cap="flat"/>
        </p:spPr>
      </p:sp>
      <p:sp>
        <p:nvSpPr>
          <p:cNvPr id="140291" name="Rectangle 3"/>
          <p:cNvSpPr>
            <a:spLocks noGrp="1" noChangeArrowheads="1"/>
          </p:cNvSpPr>
          <p:nvPr>
            <p:ph type="body" idx="1"/>
          </p:nvPr>
        </p:nvSpPr>
        <p:spPr bwMode="auto">
          <a:xfrm>
            <a:off x="914400" y="4415790"/>
            <a:ext cx="5029200" cy="4183380"/>
          </a:xfrm>
          <a:prstGeom prst="rect">
            <a:avLst/>
          </a:prstGeom>
          <a:noFill/>
          <a:ln w="12700">
            <a:miter lim="800000"/>
            <a:headEnd/>
            <a:tailEnd/>
          </a:ln>
        </p:spPr>
        <p:txBody>
          <a:bodyPr lIns="91341" tIns="44869" rIns="91341" bIns="44869"/>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126" name="Rectangle 6"/>
          <p:cNvSpPr>
            <a:spLocks noChangeArrowheads="1"/>
          </p:cNvSpPr>
          <p:nvPr/>
        </p:nvSpPr>
        <p:spPr bwMode="auto">
          <a:xfrm>
            <a:off x="457200" y="304800"/>
            <a:ext cx="8229600" cy="6019800"/>
          </a:xfrm>
          <a:prstGeom prst="rect">
            <a:avLst/>
          </a:prstGeom>
          <a:noFill/>
          <a:ln w="19050">
            <a:solidFill>
              <a:schemeClr val="accent2"/>
            </a:solidFill>
            <a:miter lim="800000"/>
            <a:headEnd/>
            <a:tailEnd/>
          </a:ln>
          <a:effectLst/>
        </p:spPr>
        <p:txBody>
          <a:bodyPr wrap="none" anchor="ctr"/>
          <a:lstStyle/>
          <a:p>
            <a:endParaRPr lang="en-US" dirty="0"/>
          </a:p>
        </p:txBody>
      </p:sp>
      <p:sp>
        <p:nvSpPr>
          <p:cNvPr id="5127" name="Text Box 7"/>
          <p:cNvSpPr txBox="1">
            <a:spLocks noChangeArrowheads="1"/>
          </p:cNvSpPr>
          <p:nvPr/>
        </p:nvSpPr>
        <p:spPr bwMode="auto">
          <a:xfrm>
            <a:off x="466725" y="3886200"/>
            <a:ext cx="8210550" cy="1282700"/>
          </a:xfrm>
          <a:prstGeom prst="rect">
            <a:avLst/>
          </a:prstGeom>
          <a:noFill/>
          <a:ln w="9525">
            <a:noFill/>
            <a:miter lim="800000"/>
            <a:headEnd/>
            <a:tailEnd/>
          </a:ln>
          <a:effectLst/>
        </p:spPr>
        <p:txBody>
          <a:bodyPr>
            <a:spAutoFit/>
          </a:bodyPr>
          <a:lstStyle/>
          <a:p>
            <a:pPr>
              <a:spcBef>
                <a:spcPct val="50000"/>
              </a:spcBef>
            </a:pPr>
            <a:r>
              <a:rPr lang="en-US" sz="2400" b="1" i="0" dirty="0"/>
              <a:t>QualSys Solutions</a:t>
            </a:r>
          </a:p>
          <a:p>
            <a:pPr>
              <a:spcBef>
                <a:spcPct val="50000"/>
              </a:spcBef>
            </a:pPr>
            <a:r>
              <a:rPr lang="en-US" sz="1800" b="1" i="0" dirty="0"/>
              <a:t>P.O. Box 2201</a:t>
            </a:r>
          </a:p>
          <a:p>
            <a:pPr>
              <a:spcBef>
                <a:spcPct val="50000"/>
              </a:spcBef>
            </a:pPr>
            <a:r>
              <a:rPr lang="en-US" sz="1800" b="1" i="0" dirty="0"/>
              <a:t>Collegedale, TN 37315</a:t>
            </a:r>
            <a:endParaRPr lang="en-US" sz="2400" b="1" i="0" dirty="0"/>
          </a:p>
        </p:txBody>
      </p:sp>
      <p:sp>
        <p:nvSpPr>
          <p:cNvPr id="5128" name="Text Box 8"/>
          <p:cNvSpPr txBox="1">
            <a:spLocks noChangeArrowheads="1"/>
          </p:cNvSpPr>
          <p:nvPr/>
        </p:nvSpPr>
        <p:spPr bwMode="auto">
          <a:xfrm>
            <a:off x="609600" y="5122863"/>
            <a:ext cx="2632075" cy="779462"/>
          </a:xfrm>
          <a:prstGeom prst="rect">
            <a:avLst/>
          </a:prstGeom>
          <a:noFill/>
          <a:ln w="9525">
            <a:noFill/>
            <a:miter lim="800000"/>
            <a:headEnd/>
            <a:tailEnd/>
          </a:ln>
          <a:effectLst/>
        </p:spPr>
        <p:txBody>
          <a:bodyPr>
            <a:spAutoFit/>
          </a:bodyPr>
          <a:lstStyle/>
          <a:p>
            <a:pPr algn="l">
              <a:spcBef>
                <a:spcPct val="50000"/>
              </a:spcBef>
              <a:tabLst>
                <a:tab pos="800100" algn="l"/>
              </a:tabLst>
            </a:pPr>
            <a:r>
              <a:rPr lang="en-US" sz="1800" i="0" dirty="0"/>
              <a:t>Phone: 	423.432.9836</a:t>
            </a:r>
          </a:p>
          <a:p>
            <a:pPr algn="l">
              <a:spcBef>
                <a:spcPct val="50000"/>
              </a:spcBef>
              <a:tabLst>
                <a:tab pos="800100" algn="l"/>
              </a:tabLst>
            </a:pPr>
            <a:r>
              <a:rPr lang="en-US" sz="1800" i="0" dirty="0"/>
              <a:t>Fax: 	614.583.9836 </a:t>
            </a:r>
          </a:p>
        </p:txBody>
      </p:sp>
      <p:sp>
        <p:nvSpPr>
          <p:cNvPr id="5129" name="Text Box 9"/>
          <p:cNvSpPr txBox="1">
            <a:spLocks noChangeArrowheads="1"/>
          </p:cNvSpPr>
          <p:nvPr/>
        </p:nvSpPr>
        <p:spPr bwMode="auto">
          <a:xfrm>
            <a:off x="6281738" y="5105400"/>
            <a:ext cx="2174875" cy="779463"/>
          </a:xfrm>
          <a:prstGeom prst="rect">
            <a:avLst/>
          </a:prstGeom>
          <a:noFill/>
          <a:ln w="9525">
            <a:noFill/>
            <a:miter lim="800000"/>
            <a:headEnd/>
            <a:tailEnd/>
          </a:ln>
          <a:effectLst/>
        </p:spPr>
        <p:txBody>
          <a:bodyPr>
            <a:spAutoFit/>
          </a:bodyPr>
          <a:lstStyle/>
          <a:p>
            <a:pPr algn="l">
              <a:spcBef>
                <a:spcPct val="50000"/>
              </a:spcBef>
            </a:pPr>
            <a:r>
              <a:rPr lang="en-US" sz="1800" i="0" dirty="0"/>
              <a:t>www.qualsys.org</a:t>
            </a:r>
          </a:p>
          <a:p>
            <a:pPr algn="l">
              <a:spcBef>
                <a:spcPct val="50000"/>
              </a:spcBef>
            </a:pPr>
            <a:r>
              <a:rPr lang="en-US" sz="1800" i="0" dirty="0"/>
              <a:t>tim@qualsys.org</a:t>
            </a:r>
            <a:endParaRPr lang="en-US" sz="1800" b="1" i="0" dirty="0"/>
          </a:p>
        </p:txBody>
      </p:sp>
      <p:pic>
        <p:nvPicPr>
          <p:cNvPr id="198665" name="Picture 9" descr="logo2"/>
          <p:cNvPicPr>
            <a:picLocks noChangeAspect="1" noChangeArrowheads="1"/>
          </p:cNvPicPr>
          <p:nvPr userDrawn="1"/>
        </p:nvPicPr>
        <p:blipFill>
          <a:blip r:embed="rId2" cstate="print"/>
          <a:srcRect/>
          <a:stretch>
            <a:fillRect/>
          </a:stretch>
        </p:blipFill>
        <p:spPr bwMode="auto">
          <a:xfrm>
            <a:off x="3717925" y="2055813"/>
            <a:ext cx="1671638" cy="1641475"/>
          </a:xfrm>
          <a:prstGeom prst="rect">
            <a:avLst/>
          </a:prstGeom>
          <a:noFill/>
        </p:spPr>
      </p:pic>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87791"/>
            <a:ext cx="7772400" cy="108321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31520" y="2039814"/>
            <a:ext cx="7726680" cy="40561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314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981200"/>
            <a:ext cx="3314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17452"/>
            <a:ext cx="7772400" cy="1153550"/>
          </a:xfrm>
        </p:spPr>
        <p:txBody>
          <a:body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17452"/>
            <a:ext cx="7772400" cy="109728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1676400" y="1981200"/>
            <a:ext cx="3314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981200"/>
            <a:ext cx="3314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981200"/>
            <a:ext cx="6781800" cy="41148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Timers/timer15down/timer15down.pptx"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717451"/>
            <a:ext cx="7772400" cy="11676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099" name="Rectangle 3"/>
          <p:cNvSpPr>
            <a:spLocks noGrp="1" noChangeArrowheads="1"/>
          </p:cNvSpPr>
          <p:nvPr>
            <p:ph type="body" idx="1"/>
          </p:nvPr>
        </p:nvSpPr>
        <p:spPr bwMode="auto">
          <a:xfrm>
            <a:off x="731520" y="1981200"/>
            <a:ext cx="772668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3" name="Rectangle 7"/>
          <p:cNvSpPr>
            <a:spLocks noChangeArrowheads="1"/>
          </p:cNvSpPr>
          <p:nvPr/>
        </p:nvSpPr>
        <p:spPr bwMode="auto">
          <a:xfrm>
            <a:off x="533400" y="609600"/>
            <a:ext cx="8153400" cy="5638800"/>
          </a:xfrm>
          <a:prstGeom prst="rect">
            <a:avLst/>
          </a:prstGeom>
          <a:noFill/>
          <a:ln w="19050">
            <a:solidFill>
              <a:schemeClr val="accent2"/>
            </a:solidFill>
            <a:miter lim="800000"/>
            <a:headEnd/>
            <a:tailEnd/>
          </a:ln>
          <a:effectLst/>
        </p:spPr>
        <p:txBody>
          <a:bodyPr wrap="none" anchor="ctr"/>
          <a:lstStyle/>
          <a:p>
            <a:endParaRPr lang="en-US" dirty="0"/>
          </a:p>
        </p:txBody>
      </p:sp>
      <p:sp>
        <p:nvSpPr>
          <p:cNvPr id="10" name="Rectangle 9">
            <a:hlinkClick r:id="rId9" action="ppaction://hlinkpres?slideindex=1&amp;slidetitle="/>
          </p:cNvPr>
          <p:cNvSpPr/>
          <p:nvPr userDrawn="1"/>
        </p:nvSpPr>
        <p:spPr bwMode="auto">
          <a:xfrm>
            <a:off x="8440615" y="0"/>
            <a:ext cx="703385" cy="276999"/>
          </a:xfrm>
          <a:prstGeom prst="rect">
            <a:avLst/>
          </a:prstGeom>
          <a:no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1" u="none" strike="noStrike" cap="none" normalizeH="0" baseline="0" dirty="0" smtClean="0">
              <a:ln>
                <a:noFill/>
              </a:ln>
              <a:solidFill>
                <a:schemeClr val="tx1"/>
              </a:solidFill>
              <a:effectLst/>
              <a:latin typeface="Tekton" pitchFamily="34" charset="0"/>
            </a:endParaRPr>
          </a:p>
        </p:txBody>
      </p:sp>
      <p:sp>
        <p:nvSpPr>
          <p:cNvPr id="11" name="TextBox 10"/>
          <p:cNvSpPr txBox="1"/>
          <p:nvPr userDrawn="1"/>
        </p:nvSpPr>
        <p:spPr>
          <a:xfrm>
            <a:off x="8103266" y="6344530"/>
            <a:ext cx="585418" cy="276999"/>
          </a:xfrm>
          <a:prstGeom prst="rect">
            <a:avLst/>
          </a:prstGeom>
          <a:noFill/>
        </p:spPr>
        <p:txBody>
          <a:bodyPr wrap="none" rtlCol="0">
            <a:spAutoFit/>
          </a:bodyPr>
          <a:lstStyle/>
          <a:p>
            <a:fld id="{133AEFFC-C9F4-4B33-B486-F7128B854E5C}" type="slidenum">
              <a:rPr lang="en-US" smtClean="0"/>
              <a:pPr/>
              <a:t>‹#›</a:t>
            </a:fld>
            <a:r>
              <a:rPr lang="en-US" dirty="0" smtClean="0"/>
              <a:t>/41</a:t>
            </a:r>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6" r:id="rId5"/>
    <p:sldLayoutId id="2147483661" r:id="rId6"/>
    <p:sldLayoutId id="2147483662" r:id="rId7"/>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ekton" pitchFamily="34" charset="0"/>
        </a:defRPr>
      </a:lvl2pPr>
      <a:lvl3pPr algn="ctr" rtl="0" eaLnBrk="0" fontAlgn="base" hangingPunct="0">
        <a:spcBef>
          <a:spcPct val="0"/>
        </a:spcBef>
        <a:spcAft>
          <a:spcPct val="0"/>
        </a:spcAft>
        <a:defRPr sz="4400" b="1">
          <a:solidFill>
            <a:schemeClr val="tx2"/>
          </a:solidFill>
          <a:latin typeface="Tekton" pitchFamily="34" charset="0"/>
        </a:defRPr>
      </a:lvl3pPr>
      <a:lvl4pPr algn="ctr" rtl="0" eaLnBrk="0" fontAlgn="base" hangingPunct="0">
        <a:spcBef>
          <a:spcPct val="0"/>
        </a:spcBef>
        <a:spcAft>
          <a:spcPct val="0"/>
        </a:spcAft>
        <a:defRPr sz="4400" b="1">
          <a:solidFill>
            <a:schemeClr val="tx2"/>
          </a:solidFill>
          <a:latin typeface="Tekton" pitchFamily="34" charset="0"/>
        </a:defRPr>
      </a:lvl4pPr>
      <a:lvl5pPr algn="ctr" rtl="0" eaLnBrk="0" fontAlgn="base" hangingPunct="0">
        <a:spcBef>
          <a:spcPct val="0"/>
        </a:spcBef>
        <a:spcAft>
          <a:spcPct val="0"/>
        </a:spcAft>
        <a:defRPr sz="4400" b="1">
          <a:solidFill>
            <a:schemeClr val="tx2"/>
          </a:solidFill>
          <a:latin typeface="Tekton" pitchFamily="34" charset="0"/>
        </a:defRPr>
      </a:lvl5pPr>
      <a:lvl6pPr marL="457200" algn="ctr" rtl="0" eaLnBrk="0" fontAlgn="base" hangingPunct="0">
        <a:spcBef>
          <a:spcPct val="0"/>
        </a:spcBef>
        <a:spcAft>
          <a:spcPct val="0"/>
        </a:spcAft>
        <a:defRPr sz="4400" b="1">
          <a:solidFill>
            <a:schemeClr val="tx2"/>
          </a:solidFill>
          <a:latin typeface="Tekton" pitchFamily="34" charset="0"/>
        </a:defRPr>
      </a:lvl6pPr>
      <a:lvl7pPr marL="914400" algn="ctr" rtl="0" eaLnBrk="0" fontAlgn="base" hangingPunct="0">
        <a:spcBef>
          <a:spcPct val="0"/>
        </a:spcBef>
        <a:spcAft>
          <a:spcPct val="0"/>
        </a:spcAft>
        <a:defRPr sz="4400" b="1">
          <a:solidFill>
            <a:schemeClr val="tx2"/>
          </a:solidFill>
          <a:latin typeface="Tekton" pitchFamily="34" charset="0"/>
        </a:defRPr>
      </a:lvl7pPr>
      <a:lvl8pPr marL="1371600" algn="ctr" rtl="0" eaLnBrk="0" fontAlgn="base" hangingPunct="0">
        <a:spcBef>
          <a:spcPct val="0"/>
        </a:spcBef>
        <a:spcAft>
          <a:spcPct val="0"/>
        </a:spcAft>
        <a:defRPr sz="4400" b="1">
          <a:solidFill>
            <a:schemeClr val="tx2"/>
          </a:solidFill>
          <a:latin typeface="Tekton" pitchFamily="34" charset="0"/>
        </a:defRPr>
      </a:lvl8pPr>
      <a:lvl9pPr marL="1828800" algn="ctr" rtl="0" eaLnBrk="0" fontAlgn="base" hangingPunct="0">
        <a:spcBef>
          <a:spcPct val="0"/>
        </a:spcBef>
        <a:spcAft>
          <a:spcPct val="0"/>
        </a:spcAft>
        <a:defRPr sz="4400" b="1">
          <a:solidFill>
            <a:schemeClr val="tx2"/>
          </a:solidFill>
          <a:latin typeface="Tekton"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hyperlink" Target="http://www.mccabe.com/pdf/DO-178BandMcCabeIQ.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749,2,How code coverage and metrics tools can help system testers identify and reduce risk"/><Relationship Id="rId7" Type="http://schemas.openxmlformats.org/officeDocument/2006/relationships/hyperlink" Target="#1227,42,Exercise"/><Relationship Id="rId2" Type="http://schemas.openxmlformats.org/officeDocument/2006/relationships/hyperlink" Target="#749,2,How code coverage and metrics tools can help system testers identify and reduce risk"/><Relationship Id="rId1" Type="http://schemas.openxmlformats.org/officeDocument/2006/relationships/slideLayout" Target="../slideLayouts/slideLayout2.xml"/><Relationship Id="rId6" Type="http://schemas.openxmlformats.org/officeDocument/2006/relationships/hyperlink" Target="#1226,41,Defect Density"/><Relationship Id="rId5" Type="http://schemas.openxmlformats.org/officeDocument/2006/relationships/hyperlink" Target="#749,2,How code coverage and metrics tools can help system testers identify and reduce risk"/><Relationship Id="rId4" Type="http://schemas.openxmlformats.org/officeDocument/2006/relationships/hyperlink" Target="#749,2,How code coverage and metrics tools can help system testers identify and reduce risk"/></Relationships>
</file>

<file path=ppt/slides/_rels/slide38.xml.rels><?xml version="1.0" encoding="UTF-8" standalone="yes"?>
<Relationships xmlns="http://schemas.openxmlformats.org/package/2006/relationships"><Relationship Id="rId3" Type="http://schemas.openxmlformats.org/officeDocument/2006/relationships/hyperlink" Target="#749,2,How code coverage and metrics tools can help system testers identify and reduce risk"/><Relationship Id="rId2" Type="http://schemas.openxmlformats.org/officeDocument/2006/relationships/hyperlink" Target="#749,2,How code coverage and metrics tools can help system testers identify and reduce risk"/><Relationship Id="rId1" Type="http://schemas.openxmlformats.org/officeDocument/2006/relationships/slideLayout" Target="../slideLayouts/slideLayout2.xml"/><Relationship Id="rId5" Type="http://schemas.openxmlformats.org/officeDocument/2006/relationships/hyperlink" Target="#749,2,How code coverage and metrics tools can help system testers identify and reduce risk"/><Relationship Id="rId4" Type="http://schemas.openxmlformats.org/officeDocument/2006/relationships/hyperlink" Target="#749,2,How code coverage and metrics tools can help system testers identify and reduce risk"/></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sciencedirect.com/science/journal/01641212" TargetMode="External"/><Relationship Id="rId3" Type="http://schemas.openxmlformats.org/officeDocument/2006/relationships/hyperlink" Target="#aff1"/><Relationship Id="rId7" Type="http://schemas.openxmlformats.org/officeDocument/2006/relationships/hyperlink" Target="#aff3"/><Relationship Id="rId2" Type="http://schemas.openxmlformats.org/officeDocument/2006/relationships/hyperlink" Target="#vt1"/><Relationship Id="rId1" Type="http://schemas.openxmlformats.org/officeDocument/2006/relationships/slideLayout" Target="../slideLayouts/slideLayout2.xml"/><Relationship Id="rId6" Type="http://schemas.openxmlformats.org/officeDocument/2006/relationships/hyperlink" Target="#vt3"/><Relationship Id="rId5" Type="http://schemas.openxmlformats.org/officeDocument/2006/relationships/hyperlink" Target="#aff2"/><Relationship Id="rId4" Type="http://schemas.openxmlformats.org/officeDocument/2006/relationships/hyperlink" Target="#vt2"/><Relationship Id="rId9" Type="http://schemas.openxmlformats.org/officeDocument/2006/relationships/hyperlink" Target="http://www.sciencedirect.com/science?_ob=PublicationURL&amp;_tockey=#TOC#5651#2004#999279997#499394#FLA#&amp;_cdi=5651&amp;_pubType=J&amp;view=c&amp;_auth=y&amp;_acct=C000050221&amp;_version=1&amp;_urlVersion=0&amp;_userid=10&amp;md5=fbfe480d392ecd8114edf892e647a555"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arch3.computer.org/search/results?action=authorsearch&amp;resultsPerPage=50&amp;queryOption1=DC_CREATOR&amp;sortOrder=descending&amp;queryText1=Dongsong%20Zhang" TargetMode="External"/><Relationship Id="rId2" Type="http://schemas.openxmlformats.org/officeDocument/2006/relationships/hyperlink" Target="http://search3.computer.org/search/results?action=authorsearch&amp;resultsPerPage=50&amp;queryOption1=DC_CREATOR&amp;sortOrder=descending&amp;queryText1=A.%20G&#252;ne&#351;%20Koru" TargetMode="External"/><Relationship Id="rId1" Type="http://schemas.openxmlformats.org/officeDocument/2006/relationships/slideLayout" Target="../slideLayouts/slideLayout2.xml"/><Relationship Id="rId5" Type="http://schemas.openxmlformats.org/officeDocument/2006/relationships/hyperlink" Target="http://search3.computer.org/search/results?action=authorsearch&amp;resultsPerPage=50&amp;queryOption1=DC_CREATOR&amp;sortOrder=descending&amp;queryText1=Hongfang%20Liu" TargetMode="External"/><Relationship Id="rId4" Type="http://schemas.openxmlformats.org/officeDocument/2006/relationships/hyperlink" Target="http://search3.computer.org/search/results?action=authorsearch&amp;resultsPerPage=50&amp;queryOption1=DC_CREATOR&amp;sortOrder=descending&amp;queryText1=Khaled%20El%20Ema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533400" y="677840"/>
            <a:ext cx="8145463" cy="1228725"/>
          </a:xfrm>
        </p:spPr>
        <p:txBody>
          <a:bodyPr/>
          <a:lstStyle/>
          <a:p>
            <a:r>
              <a:rPr lang="en-US" sz="6600" dirty="0" smtClean="0"/>
              <a:t>M</a:t>
            </a:r>
            <a:r>
              <a:rPr lang="en-US" sz="6600" dirty="0" smtClean="0"/>
              <a:t>etrics</a:t>
            </a:r>
            <a:endParaRPr lang="en-US" sz="6600" dirty="0"/>
          </a:p>
        </p:txBody>
      </p:sp>
      <p:sp>
        <p:nvSpPr>
          <p:cNvPr id="918534" name="Text Box 6"/>
          <p:cNvSpPr txBox="1">
            <a:spLocks noChangeArrowheads="1"/>
          </p:cNvSpPr>
          <p:nvPr/>
        </p:nvSpPr>
        <p:spPr bwMode="auto">
          <a:xfrm>
            <a:off x="3100388" y="2224329"/>
            <a:ext cx="3194785" cy="1938992"/>
          </a:xfrm>
          <a:prstGeom prst="rect">
            <a:avLst/>
          </a:prstGeom>
          <a:noFill/>
          <a:ln w="9525">
            <a:noFill/>
            <a:miter lim="800000"/>
            <a:headEnd/>
            <a:tailEnd/>
          </a:ln>
          <a:effectLst/>
        </p:spPr>
        <p:txBody>
          <a:bodyPr wrap="none">
            <a:spAutoFit/>
          </a:bodyPr>
          <a:lstStyle/>
          <a:p>
            <a:r>
              <a:rPr lang="en-US" i="0" dirty="0"/>
              <a:t> </a:t>
            </a:r>
            <a:r>
              <a:rPr lang="en-US" i="0" dirty="0" smtClean="0"/>
              <a:t>by</a:t>
            </a:r>
          </a:p>
          <a:p>
            <a:endParaRPr lang="en-US" i="0" dirty="0"/>
          </a:p>
          <a:p>
            <a:r>
              <a:rPr lang="en-US" sz="2400" i="0" dirty="0" smtClean="0"/>
              <a:t>Dr. Timothy </a:t>
            </a:r>
            <a:r>
              <a:rPr lang="en-US" sz="2400" i="0" dirty="0"/>
              <a:t>D. </a:t>
            </a:r>
            <a:r>
              <a:rPr lang="en-US" sz="2400" i="0" dirty="0" smtClean="0"/>
              <a:t>Korson</a:t>
            </a:r>
          </a:p>
          <a:p>
            <a:endParaRPr lang="en-US" sz="2400" i="0" dirty="0" smtClean="0"/>
          </a:p>
          <a:p>
            <a:r>
              <a:rPr lang="en-US" sz="2400" i="0" dirty="0" smtClean="0"/>
              <a:t>CPTR 209</a:t>
            </a:r>
          </a:p>
          <a:p>
            <a:r>
              <a:rPr lang="en-US" sz="2400" i="0" dirty="0" smtClean="0"/>
              <a:t>Software Engineering</a:t>
            </a:r>
            <a:endParaRPr lang="en-US" sz="2400" i="0" dirty="0"/>
          </a:p>
        </p:txBody>
      </p:sp>
      <p:pic>
        <p:nvPicPr>
          <p:cNvPr id="155650" name="Picture 2" descr="http://campussafety.southern.edu/Images/saulogo.gif"/>
          <p:cNvPicPr>
            <a:picLocks noChangeAspect="1" noChangeArrowheads="1"/>
          </p:cNvPicPr>
          <p:nvPr/>
        </p:nvPicPr>
        <p:blipFill>
          <a:blip r:embed="rId3" cstate="print"/>
          <a:srcRect/>
          <a:stretch>
            <a:fillRect/>
          </a:stretch>
        </p:blipFill>
        <p:spPr bwMode="auto">
          <a:xfrm>
            <a:off x="841423" y="4285350"/>
            <a:ext cx="2667000" cy="16478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a:t>
            </a:r>
            <a:endParaRPr lang="en-US" dirty="0"/>
          </a:p>
        </p:txBody>
      </p:sp>
      <p:sp>
        <p:nvSpPr>
          <p:cNvPr id="3" name="Content Placeholder 2"/>
          <p:cNvSpPr>
            <a:spLocks noGrp="1"/>
          </p:cNvSpPr>
          <p:nvPr>
            <p:ph idx="1"/>
          </p:nvPr>
        </p:nvSpPr>
        <p:spPr/>
        <p:txBody>
          <a:bodyPr/>
          <a:lstStyle/>
          <a:p>
            <a:r>
              <a:rPr lang="en-US" dirty="0" smtClean="0"/>
              <a:t>It is common for a systems test group to have a small “Smoke Test Suite” which the system must pass before it is accepted by the independent test team for comprehensive system testing. </a:t>
            </a:r>
          </a:p>
          <a:p>
            <a:r>
              <a:rPr lang="en-US" dirty="0" smtClean="0"/>
              <a:t>When a software development organization has a mature metrics program in place, the criteria </a:t>
            </a:r>
            <a:r>
              <a:rPr lang="en-US" dirty="0" smtClean="0"/>
              <a:t>for </a:t>
            </a:r>
            <a:r>
              <a:rPr lang="en-US" dirty="0" smtClean="0"/>
              <a:t>passing the smoke test often also requires documentation that the system has achieved certain metrics thresholds and passed certain automated static checks.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pic>
        <p:nvPicPr>
          <p:cNvPr id="145410" name="Picture 2"/>
          <p:cNvPicPr>
            <a:picLocks noChangeAspect="1" noChangeArrowheads="1"/>
          </p:cNvPicPr>
          <p:nvPr/>
        </p:nvPicPr>
        <p:blipFill>
          <a:blip r:embed="rId2" cstate="print"/>
          <a:srcRect/>
          <a:stretch>
            <a:fillRect/>
          </a:stretch>
        </p:blipFill>
        <p:spPr bwMode="auto">
          <a:xfrm>
            <a:off x="4880160" y="3886201"/>
            <a:ext cx="3390900" cy="1828800"/>
          </a:xfrm>
          <a:prstGeom prst="rect">
            <a:avLst/>
          </a:prstGeom>
          <a:noFill/>
          <a:ln w="9525">
            <a:noFill/>
            <a:miter lim="800000"/>
            <a:headEnd/>
            <a:tailEnd/>
          </a:ln>
          <a:effectLst/>
        </p:spPr>
      </p:pic>
      <p:pic>
        <p:nvPicPr>
          <p:cNvPr id="145411" name="Picture 3"/>
          <p:cNvPicPr>
            <a:picLocks noChangeAspect="1" noChangeArrowheads="1"/>
          </p:cNvPicPr>
          <p:nvPr/>
        </p:nvPicPr>
        <p:blipFill>
          <a:blip r:embed="rId3" cstate="print"/>
          <a:srcRect/>
          <a:stretch>
            <a:fillRect/>
          </a:stretch>
        </p:blipFill>
        <p:spPr bwMode="auto">
          <a:xfrm>
            <a:off x="840743" y="2259105"/>
            <a:ext cx="7528652" cy="1245255"/>
          </a:xfrm>
          <a:prstGeom prst="rect">
            <a:avLst/>
          </a:prstGeom>
          <a:noFill/>
          <a:ln w="9525">
            <a:noFill/>
            <a:miter lim="800000"/>
            <a:headEnd/>
            <a:tailEnd/>
          </a:ln>
          <a:effectLst/>
        </p:spPr>
      </p:pic>
      <p:sp>
        <p:nvSpPr>
          <p:cNvPr id="6" name="TextBox 5"/>
          <p:cNvSpPr txBox="1"/>
          <p:nvPr/>
        </p:nvSpPr>
        <p:spPr>
          <a:xfrm>
            <a:off x="4625789" y="5741894"/>
            <a:ext cx="4036234" cy="461665"/>
          </a:xfrm>
          <a:prstGeom prst="rect">
            <a:avLst/>
          </a:prstGeom>
          <a:noFill/>
        </p:spPr>
        <p:txBody>
          <a:bodyPr wrap="none" rtlCol="0">
            <a:spAutoFit/>
          </a:bodyPr>
          <a:lstStyle/>
          <a:p>
            <a:r>
              <a:rPr lang="en-US" dirty="0" smtClean="0">
                <a:hlinkClick r:id="rId4"/>
              </a:rPr>
              <a:t>http://www.mccabe.com/pdf/DO-178BandMcCabeIQ.pdf</a:t>
            </a:r>
            <a:r>
              <a:rPr lang="en-US" dirty="0" smtClean="0"/>
              <a:t> </a:t>
            </a:r>
          </a:p>
          <a:p>
            <a:endParaRPr lang="en-US" dirty="0"/>
          </a:p>
        </p:txBody>
      </p:sp>
      <p:pic>
        <p:nvPicPr>
          <p:cNvPr id="145413" name="Picture 5" descr="Integrated Compliance Management System"/>
          <p:cNvPicPr>
            <a:picLocks noChangeAspect="1" noChangeArrowheads="1"/>
          </p:cNvPicPr>
          <p:nvPr/>
        </p:nvPicPr>
        <p:blipFill>
          <a:blip r:embed="rId5" cstate="print"/>
          <a:srcRect/>
          <a:stretch>
            <a:fillRect/>
          </a:stretch>
        </p:blipFill>
        <p:spPr bwMode="auto">
          <a:xfrm>
            <a:off x="1190998" y="3997418"/>
            <a:ext cx="2668308" cy="1964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GQM</a:t>
            </a:r>
            <a:endParaRPr lang="en-US" dirty="0"/>
          </a:p>
        </p:txBody>
      </p:sp>
      <p:graphicFrame>
        <p:nvGraphicFramePr>
          <p:cNvPr id="4" name="Content Placeholder 3"/>
          <p:cNvGraphicFramePr>
            <a:graphicFrameLocks noGrp="1"/>
          </p:cNvGraphicFramePr>
          <p:nvPr>
            <p:ph idx="1"/>
          </p:nvPr>
        </p:nvGraphicFramePr>
        <p:xfrm>
          <a:off x="731838" y="2039938"/>
          <a:ext cx="7726362" cy="2667000"/>
        </p:xfrm>
        <a:graphic>
          <a:graphicData uri="http://schemas.openxmlformats.org/drawingml/2006/table">
            <a:tbl>
              <a:tblPr firstRow="1" bandRow="1">
                <a:tableStyleId>{5C22544A-7EE6-4342-B048-85BDC9FD1C3A}</a:tableStyleId>
              </a:tblPr>
              <a:tblGrid>
                <a:gridCol w="2575454"/>
                <a:gridCol w="2575454"/>
                <a:gridCol w="2575454"/>
              </a:tblGrid>
              <a:tr h="370840">
                <a:tc>
                  <a:txBody>
                    <a:bodyPr/>
                    <a:lstStyle/>
                    <a:p>
                      <a:r>
                        <a:rPr lang="en-US" dirty="0" smtClean="0"/>
                        <a:t>Goal</a:t>
                      </a:r>
                      <a:endParaRPr lang="en-US" dirty="0"/>
                    </a:p>
                  </a:txBody>
                  <a:tcPr/>
                </a:tc>
                <a:tc>
                  <a:txBody>
                    <a:bodyPr/>
                    <a:lstStyle/>
                    <a:p>
                      <a:r>
                        <a:rPr lang="en-US" dirty="0" smtClean="0"/>
                        <a:t>Question</a:t>
                      </a:r>
                      <a:endParaRPr lang="en-US" dirty="0"/>
                    </a:p>
                  </a:txBody>
                  <a:tcPr/>
                </a:tc>
                <a:tc>
                  <a:txBody>
                    <a:bodyPr/>
                    <a:lstStyle/>
                    <a:p>
                      <a:r>
                        <a:rPr lang="en-US" dirty="0" smtClean="0"/>
                        <a:t>Metrics</a:t>
                      </a:r>
                      <a:endParaRPr lang="en-US" dirty="0"/>
                    </a:p>
                  </a:txBody>
                  <a:tcPr/>
                </a:tc>
              </a:tr>
              <a:tr h="370840">
                <a:tc>
                  <a:txBody>
                    <a:bodyPr/>
                    <a:lstStyle/>
                    <a:p>
                      <a:r>
                        <a:rPr lang="en-US" dirty="0" smtClean="0"/>
                        <a:t>Optimal</a:t>
                      </a:r>
                      <a:r>
                        <a:rPr lang="en-US" baseline="0" dirty="0" smtClean="0"/>
                        <a:t> allocation of test effort</a:t>
                      </a:r>
                      <a:endParaRPr lang="en-US" dirty="0"/>
                    </a:p>
                  </a:txBody>
                  <a:tcPr/>
                </a:tc>
                <a:tc>
                  <a:txBody>
                    <a:bodyPr/>
                    <a:lstStyle/>
                    <a:p>
                      <a:r>
                        <a:rPr lang="en-US" dirty="0" smtClean="0"/>
                        <a:t>What errors</a:t>
                      </a:r>
                      <a:r>
                        <a:rPr lang="en-US" baseline="0" dirty="0" smtClean="0"/>
                        <a:t> would be most damaging to the stakeholders?</a:t>
                      </a:r>
                      <a:endParaRPr lang="en-US" dirty="0"/>
                    </a:p>
                  </a:txBody>
                  <a:tcPr/>
                </a:tc>
                <a:tc>
                  <a:txBody>
                    <a:bodyPr/>
                    <a:lstStyle/>
                    <a:p>
                      <a:r>
                        <a:rPr lang="en-US" dirty="0" smtClean="0"/>
                        <a:t>Frequency</a:t>
                      </a:r>
                      <a:r>
                        <a:rPr lang="en-US" baseline="0" dirty="0" smtClean="0"/>
                        <a:t> of use</a:t>
                      </a:r>
                    </a:p>
                    <a:p>
                      <a:r>
                        <a:rPr lang="en-US" baseline="0" dirty="0" smtClean="0"/>
                        <a:t>Consequence of failure</a:t>
                      </a:r>
                      <a:endParaRPr lang="en-US" dirty="0"/>
                    </a:p>
                  </a:txBody>
                  <a:tcPr/>
                </a:tc>
              </a:tr>
              <a:tr h="370840">
                <a:tc>
                  <a:txBody>
                    <a:bodyPr/>
                    <a:lstStyle/>
                    <a:p>
                      <a:endParaRPr lang="en-US" dirty="0"/>
                    </a:p>
                  </a:txBody>
                  <a:tcPr/>
                </a:tc>
                <a:tc>
                  <a:txBody>
                    <a:bodyPr/>
                    <a:lstStyle/>
                    <a:p>
                      <a:r>
                        <a:rPr lang="en-US" dirty="0" smtClean="0"/>
                        <a:t>Where are errors most likely to occur?</a:t>
                      </a:r>
                      <a:endParaRPr lang="en-US" dirty="0"/>
                    </a:p>
                  </a:txBody>
                  <a:tcPr/>
                </a:tc>
                <a:tc>
                  <a:txBody>
                    <a:bodyPr/>
                    <a:lstStyle/>
                    <a:p>
                      <a:r>
                        <a:rPr lang="en-US" dirty="0" smtClean="0"/>
                        <a:t>Cyclomatic complexity</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lIns="90488" tIns="44450" rIns="90488" bIns="44450"/>
          <a:lstStyle/>
          <a:p>
            <a:pPr eaLnBrk="1" hangingPunct="1"/>
            <a:r>
              <a:rPr lang="en-US" dirty="0" smtClean="0"/>
              <a:t>Program Complexity</a:t>
            </a:r>
          </a:p>
        </p:txBody>
      </p:sp>
      <p:sp>
        <p:nvSpPr>
          <p:cNvPr id="65539" name="Rectangle 3"/>
          <p:cNvSpPr>
            <a:spLocks noGrp="1" noChangeArrowheads="1"/>
          </p:cNvSpPr>
          <p:nvPr>
            <p:ph type="body" idx="1"/>
          </p:nvPr>
        </p:nvSpPr>
        <p:spPr>
          <a:xfrm>
            <a:off x="711200" y="1995488"/>
            <a:ext cx="7747000" cy="4114800"/>
          </a:xfrm>
          <a:noFill/>
        </p:spPr>
        <p:txBody>
          <a:bodyPr lIns="90488" tIns="44450" rIns="90488" bIns="44450">
            <a:normAutofit/>
          </a:bodyPr>
          <a:lstStyle/>
          <a:p>
            <a:pPr eaLnBrk="1" hangingPunct="1"/>
            <a:r>
              <a:rPr lang="en-US" dirty="0" smtClean="0"/>
              <a:t>McCabe’s Cyclomatic complexity is equal to the maximum number of “linearly independent” paths throughout the program.</a:t>
            </a:r>
          </a:p>
          <a:p>
            <a:pPr eaLnBrk="1" hangingPunct="1"/>
            <a:r>
              <a:rPr lang="en-US" dirty="0" smtClean="0"/>
              <a:t>Those are called Basis Paths and any other path throughout the program can be expressed as a combination of some of these paths. </a:t>
            </a:r>
          </a:p>
          <a:p>
            <a:pPr eaLnBrk="1" hangingPunct="1"/>
            <a:r>
              <a:rPr lang="en-US" dirty="0" smtClean="0"/>
              <a:t>The simplest way to compute cyclomatic complexity is the number of regions in the flow graph plus one.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90488" tIns="44450" rIns="90488" bIns="44450"/>
          <a:lstStyle/>
          <a:p>
            <a:pPr eaLnBrk="1" hangingPunct="1"/>
            <a:r>
              <a:rPr lang="en-US" sz="2800" dirty="0" smtClean="0"/>
              <a:t>How Many Paths Through the Program?</a:t>
            </a:r>
          </a:p>
        </p:txBody>
      </p:sp>
      <p:sp>
        <p:nvSpPr>
          <p:cNvPr id="62467" name="Rectangle 3"/>
          <p:cNvSpPr>
            <a:spLocks noChangeArrowheads="1"/>
          </p:cNvSpPr>
          <p:nvPr/>
        </p:nvSpPr>
        <p:spPr bwMode="auto">
          <a:xfrm>
            <a:off x="1165225" y="1812925"/>
            <a:ext cx="7204075" cy="701675"/>
          </a:xfrm>
          <a:prstGeom prst="rect">
            <a:avLst/>
          </a:prstGeom>
          <a:noFill/>
          <a:ln w="12700">
            <a:noFill/>
            <a:miter lim="800000"/>
            <a:headEnd/>
            <a:tailEnd/>
          </a:ln>
        </p:spPr>
        <p:txBody>
          <a:bodyPr wrap="none" anchor="ctr"/>
          <a:lstStyle/>
          <a:p>
            <a:endParaRPr lang="en-US" dirty="0"/>
          </a:p>
        </p:txBody>
      </p:sp>
      <p:sp>
        <p:nvSpPr>
          <p:cNvPr id="62468" name="Rectangle 4"/>
          <p:cNvSpPr>
            <a:spLocks noChangeArrowheads="1"/>
          </p:cNvSpPr>
          <p:nvPr/>
        </p:nvSpPr>
        <p:spPr bwMode="auto">
          <a:xfrm>
            <a:off x="2141122" y="1682750"/>
            <a:ext cx="1809750" cy="33337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1600" b="1" dirty="0">
                <a:solidFill>
                  <a:srgbClr val="B50069"/>
                </a:solidFill>
                <a:latin typeface="Times New Roman" pitchFamily="18" charset="0"/>
              </a:rPr>
              <a:t>credit rating &gt;= 4?</a:t>
            </a:r>
          </a:p>
        </p:txBody>
      </p:sp>
      <p:sp>
        <p:nvSpPr>
          <p:cNvPr id="62469" name="Oval 5"/>
          <p:cNvSpPr>
            <a:spLocks noChangeArrowheads="1"/>
          </p:cNvSpPr>
          <p:nvPr/>
        </p:nvSpPr>
        <p:spPr bwMode="auto">
          <a:xfrm>
            <a:off x="1662830" y="57213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0" name="Oval 6"/>
          <p:cNvSpPr>
            <a:spLocks noChangeArrowheads="1"/>
          </p:cNvSpPr>
          <p:nvPr/>
        </p:nvSpPr>
        <p:spPr bwMode="auto">
          <a:xfrm>
            <a:off x="1891430" y="19113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1" name="Oval 7"/>
          <p:cNvSpPr>
            <a:spLocks noChangeArrowheads="1"/>
          </p:cNvSpPr>
          <p:nvPr/>
        </p:nvSpPr>
        <p:spPr bwMode="auto">
          <a:xfrm>
            <a:off x="2596280" y="417830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2" name="Oval 8"/>
          <p:cNvSpPr>
            <a:spLocks noChangeArrowheads="1"/>
          </p:cNvSpPr>
          <p:nvPr/>
        </p:nvSpPr>
        <p:spPr bwMode="auto">
          <a:xfrm>
            <a:off x="2920130" y="30162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3" name="Oval 9"/>
          <p:cNvSpPr>
            <a:spLocks noChangeArrowheads="1"/>
          </p:cNvSpPr>
          <p:nvPr/>
        </p:nvSpPr>
        <p:spPr bwMode="auto">
          <a:xfrm>
            <a:off x="4063130" y="46545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4" name="Oval 10"/>
          <p:cNvSpPr>
            <a:spLocks noChangeArrowheads="1"/>
          </p:cNvSpPr>
          <p:nvPr/>
        </p:nvSpPr>
        <p:spPr bwMode="auto">
          <a:xfrm>
            <a:off x="1091330" y="30162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2475" name="Rectangle 11"/>
          <p:cNvSpPr>
            <a:spLocks noChangeArrowheads="1"/>
          </p:cNvSpPr>
          <p:nvPr/>
        </p:nvSpPr>
        <p:spPr bwMode="auto">
          <a:xfrm>
            <a:off x="4347293" y="4495800"/>
            <a:ext cx="117475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Disapprove</a:t>
            </a:r>
          </a:p>
        </p:txBody>
      </p:sp>
      <p:sp>
        <p:nvSpPr>
          <p:cNvPr id="62476" name="Rectangle 12"/>
          <p:cNvSpPr>
            <a:spLocks noChangeArrowheads="1"/>
          </p:cNvSpPr>
          <p:nvPr/>
        </p:nvSpPr>
        <p:spPr bwMode="auto">
          <a:xfrm>
            <a:off x="537293" y="2571750"/>
            <a:ext cx="9366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Approve</a:t>
            </a:r>
          </a:p>
        </p:txBody>
      </p:sp>
      <p:sp>
        <p:nvSpPr>
          <p:cNvPr id="62477" name="Line 13"/>
          <p:cNvSpPr>
            <a:spLocks noChangeShapeType="1"/>
          </p:cNvSpPr>
          <p:nvPr/>
        </p:nvSpPr>
        <p:spPr bwMode="auto">
          <a:xfrm>
            <a:off x="2127968" y="2147888"/>
            <a:ext cx="868362" cy="868362"/>
          </a:xfrm>
          <a:prstGeom prst="line">
            <a:avLst/>
          </a:prstGeom>
          <a:noFill/>
          <a:ln w="12700">
            <a:solidFill>
              <a:schemeClr val="tx1"/>
            </a:solidFill>
            <a:round/>
            <a:headEnd/>
            <a:tailEnd type="triangle" w="med" len="med"/>
          </a:ln>
        </p:spPr>
        <p:txBody>
          <a:bodyPr wrap="none" anchor="ctr"/>
          <a:lstStyle/>
          <a:p>
            <a:endParaRPr lang="en-US" dirty="0"/>
          </a:p>
        </p:txBody>
      </p:sp>
      <p:sp>
        <p:nvSpPr>
          <p:cNvPr id="62478" name="Rectangle 14"/>
          <p:cNvSpPr>
            <a:spLocks noChangeArrowheads="1"/>
          </p:cNvSpPr>
          <p:nvPr/>
        </p:nvSpPr>
        <p:spPr bwMode="auto">
          <a:xfrm>
            <a:off x="3280493" y="2971800"/>
            <a:ext cx="184785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income &gt;=100,000?</a:t>
            </a:r>
          </a:p>
        </p:txBody>
      </p:sp>
      <p:sp>
        <p:nvSpPr>
          <p:cNvPr id="62479" name="Rectangle 15"/>
          <p:cNvSpPr>
            <a:spLocks noChangeArrowheads="1"/>
          </p:cNvSpPr>
          <p:nvPr/>
        </p:nvSpPr>
        <p:spPr bwMode="auto">
          <a:xfrm>
            <a:off x="2061293" y="4514850"/>
            <a:ext cx="1325562"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children &lt; 3?</a:t>
            </a:r>
          </a:p>
        </p:txBody>
      </p:sp>
      <p:sp>
        <p:nvSpPr>
          <p:cNvPr id="62480" name="Rectangle 16"/>
          <p:cNvSpPr>
            <a:spLocks noChangeArrowheads="1"/>
          </p:cNvSpPr>
          <p:nvPr/>
        </p:nvSpPr>
        <p:spPr bwMode="auto">
          <a:xfrm>
            <a:off x="1981465" y="4008664"/>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2481" name="Rectangle 17"/>
          <p:cNvSpPr>
            <a:spLocks noChangeArrowheads="1"/>
          </p:cNvSpPr>
          <p:nvPr/>
        </p:nvSpPr>
        <p:spPr bwMode="auto">
          <a:xfrm>
            <a:off x="2861393" y="35242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2482" name="Rectangle 18"/>
          <p:cNvSpPr>
            <a:spLocks noChangeArrowheads="1"/>
          </p:cNvSpPr>
          <p:nvPr/>
        </p:nvSpPr>
        <p:spPr bwMode="auto">
          <a:xfrm>
            <a:off x="1356443" y="21145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2483" name="Line 19"/>
          <p:cNvSpPr>
            <a:spLocks noChangeShapeType="1"/>
          </p:cNvSpPr>
          <p:nvPr/>
        </p:nvSpPr>
        <p:spPr bwMode="auto">
          <a:xfrm flipH="1">
            <a:off x="1245318" y="2185988"/>
            <a:ext cx="709612" cy="830262"/>
          </a:xfrm>
          <a:prstGeom prst="line">
            <a:avLst/>
          </a:prstGeom>
          <a:noFill/>
          <a:ln w="12700">
            <a:solidFill>
              <a:schemeClr val="tx1"/>
            </a:solidFill>
            <a:round/>
            <a:headEnd/>
            <a:tailEnd type="triangle" w="med" len="med"/>
          </a:ln>
        </p:spPr>
        <p:txBody>
          <a:bodyPr wrap="none" anchor="ctr"/>
          <a:lstStyle/>
          <a:p>
            <a:endParaRPr lang="en-US" dirty="0"/>
          </a:p>
        </p:txBody>
      </p:sp>
      <p:sp>
        <p:nvSpPr>
          <p:cNvPr id="62484" name="Line 20"/>
          <p:cNvSpPr>
            <a:spLocks noChangeShapeType="1"/>
          </p:cNvSpPr>
          <p:nvPr/>
        </p:nvSpPr>
        <p:spPr bwMode="auto">
          <a:xfrm flipH="1">
            <a:off x="2712168" y="3309938"/>
            <a:ext cx="290512" cy="887412"/>
          </a:xfrm>
          <a:prstGeom prst="line">
            <a:avLst/>
          </a:prstGeom>
          <a:noFill/>
          <a:ln w="12700">
            <a:solidFill>
              <a:schemeClr val="tx1"/>
            </a:solidFill>
            <a:round/>
            <a:headEnd/>
            <a:tailEnd type="triangle" w="med" len="med"/>
          </a:ln>
        </p:spPr>
        <p:txBody>
          <a:bodyPr wrap="none" anchor="ctr"/>
          <a:lstStyle/>
          <a:p>
            <a:endParaRPr lang="en-US" dirty="0"/>
          </a:p>
        </p:txBody>
      </p:sp>
      <p:sp>
        <p:nvSpPr>
          <p:cNvPr id="62485" name="Line 21"/>
          <p:cNvSpPr>
            <a:spLocks noChangeShapeType="1"/>
          </p:cNvSpPr>
          <p:nvPr/>
        </p:nvSpPr>
        <p:spPr bwMode="auto">
          <a:xfrm flipH="1" flipV="1">
            <a:off x="1340568" y="3208338"/>
            <a:ext cx="1243012" cy="1090612"/>
          </a:xfrm>
          <a:prstGeom prst="line">
            <a:avLst/>
          </a:prstGeom>
          <a:noFill/>
          <a:ln w="12700">
            <a:solidFill>
              <a:schemeClr val="tx1"/>
            </a:solidFill>
            <a:round/>
            <a:headEnd/>
            <a:tailEnd type="triangle" w="med" len="med"/>
          </a:ln>
        </p:spPr>
        <p:txBody>
          <a:bodyPr wrap="none" anchor="ctr"/>
          <a:lstStyle/>
          <a:p>
            <a:endParaRPr lang="en-US" dirty="0"/>
          </a:p>
        </p:txBody>
      </p:sp>
      <p:sp>
        <p:nvSpPr>
          <p:cNvPr id="62486" name="Line 22"/>
          <p:cNvSpPr>
            <a:spLocks noChangeShapeType="1"/>
          </p:cNvSpPr>
          <p:nvPr/>
        </p:nvSpPr>
        <p:spPr bwMode="auto">
          <a:xfrm>
            <a:off x="1175468" y="3290888"/>
            <a:ext cx="563562" cy="2430462"/>
          </a:xfrm>
          <a:prstGeom prst="line">
            <a:avLst/>
          </a:prstGeom>
          <a:noFill/>
          <a:ln w="12700">
            <a:solidFill>
              <a:schemeClr val="tx1"/>
            </a:solidFill>
            <a:round/>
            <a:headEnd/>
            <a:tailEnd type="triangle" w="med" len="med"/>
          </a:ln>
        </p:spPr>
        <p:txBody>
          <a:bodyPr wrap="none" anchor="ctr"/>
          <a:lstStyle/>
          <a:p>
            <a:endParaRPr lang="en-US" dirty="0"/>
          </a:p>
        </p:txBody>
      </p:sp>
      <p:sp>
        <p:nvSpPr>
          <p:cNvPr id="62487" name="Line 23"/>
          <p:cNvSpPr>
            <a:spLocks noChangeShapeType="1"/>
          </p:cNvSpPr>
          <p:nvPr/>
        </p:nvSpPr>
        <p:spPr bwMode="auto">
          <a:xfrm>
            <a:off x="3137618" y="3290888"/>
            <a:ext cx="1020762" cy="1363662"/>
          </a:xfrm>
          <a:prstGeom prst="line">
            <a:avLst/>
          </a:prstGeom>
          <a:noFill/>
          <a:ln w="12700">
            <a:solidFill>
              <a:schemeClr val="tx1"/>
            </a:solidFill>
            <a:round/>
            <a:headEnd/>
            <a:tailEnd type="triangle" w="med" len="med"/>
          </a:ln>
        </p:spPr>
        <p:txBody>
          <a:bodyPr wrap="none" anchor="ctr"/>
          <a:lstStyle/>
          <a:p>
            <a:endParaRPr lang="en-US" dirty="0"/>
          </a:p>
        </p:txBody>
      </p:sp>
      <p:sp>
        <p:nvSpPr>
          <p:cNvPr id="62488" name="Line 24"/>
          <p:cNvSpPr>
            <a:spLocks noChangeShapeType="1"/>
          </p:cNvSpPr>
          <p:nvPr/>
        </p:nvSpPr>
        <p:spPr bwMode="auto">
          <a:xfrm>
            <a:off x="2851868" y="4376738"/>
            <a:ext cx="1173162" cy="354012"/>
          </a:xfrm>
          <a:prstGeom prst="line">
            <a:avLst/>
          </a:prstGeom>
          <a:noFill/>
          <a:ln w="12700">
            <a:solidFill>
              <a:schemeClr val="tx1"/>
            </a:solidFill>
            <a:round/>
            <a:headEnd/>
            <a:tailEnd type="triangle" w="med" len="med"/>
          </a:ln>
        </p:spPr>
        <p:txBody>
          <a:bodyPr wrap="none" anchor="ctr"/>
          <a:lstStyle/>
          <a:p>
            <a:endParaRPr lang="en-US" dirty="0"/>
          </a:p>
        </p:txBody>
      </p:sp>
      <p:sp>
        <p:nvSpPr>
          <p:cNvPr id="62489" name="Line 25"/>
          <p:cNvSpPr>
            <a:spLocks noChangeShapeType="1"/>
          </p:cNvSpPr>
          <p:nvPr/>
        </p:nvSpPr>
        <p:spPr bwMode="auto">
          <a:xfrm flipH="1">
            <a:off x="1912068" y="4910138"/>
            <a:ext cx="2176462" cy="887412"/>
          </a:xfrm>
          <a:prstGeom prst="line">
            <a:avLst/>
          </a:prstGeom>
          <a:noFill/>
          <a:ln w="12700">
            <a:solidFill>
              <a:schemeClr val="tx1"/>
            </a:solidFill>
            <a:round/>
            <a:headEnd/>
            <a:tailEnd type="triangle" w="med" len="med"/>
          </a:ln>
        </p:spPr>
        <p:txBody>
          <a:bodyPr wrap="none" anchor="ctr"/>
          <a:lstStyle/>
          <a:p>
            <a:endParaRPr lang="en-US" dirty="0"/>
          </a:p>
        </p:txBody>
      </p:sp>
      <p:sp>
        <p:nvSpPr>
          <p:cNvPr id="62490" name="Rectangle 26"/>
          <p:cNvSpPr>
            <a:spLocks noChangeArrowheads="1"/>
          </p:cNvSpPr>
          <p:nvPr/>
        </p:nvSpPr>
        <p:spPr bwMode="auto">
          <a:xfrm>
            <a:off x="3356694" y="4630058"/>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2491" name="Rectangle 27"/>
          <p:cNvSpPr>
            <a:spLocks noChangeArrowheads="1"/>
          </p:cNvSpPr>
          <p:nvPr/>
        </p:nvSpPr>
        <p:spPr bwMode="auto">
          <a:xfrm>
            <a:off x="3528143" y="36385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2492" name="Rectangle 28"/>
          <p:cNvSpPr>
            <a:spLocks noChangeArrowheads="1"/>
          </p:cNvSpPr>
          <p:nvPr/>
        </p:nvSpPr>
        <p:spPr bwMode="auto">
          <a:xfrm>
            <a:off x="2435943" y="1951264"/>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2493" name="Rectangle 29"/>
          <p:cNvSpPr>
            <a:spLocks noChangeArrowheads="1"/>
          </p:cNvSpPr>
          <p:nvPr/>
        </p:nvSpPr>
        <p:spPr bwMode="auto">
          <a:xfrm>
            <a:off x="4970448" y="1714500"/>
            <a:ext cx="3759200" cy="3844642"/>
          </a:xfrm>
          <a:prstGeom prst="rect">
            <a:avLst/>
          </a:prstGeom>
          <a:noFill/>
          <a:ln w="12700">
            <a:noFill/>
            <a:miter lim="800000"/>
            <a:headEnd/>
            <a:tailEnd/>
          </a:ln>
        </p:spPr>
        <p:txBody>
          <a:bodyPr wrap="square" lIns="90488" tIns="44450" rIns="90488" bIns="44450">
            <a:spAutoFit/>
          </a:bodyPr>
          <a:lstStyle/>
          <a:p>
            <a:pPr eaLnBrk="0" hangingPunct="0">
              <a:spcBef>
                <a:spcPct val="20000"/>
              </a:spcBef>
            </a:pPr>
            <a:r>
              <a:rPr lang="en-US" sz="2000" dirty="0">
                <a:solidFill>
                  <a:srgbClr val="114FFB"/>
                </a:solidFill>
                <a:latin typeface="Times New Roman" pitchFamily="18" charset="0"/>
              </a:rPr>
              <a:t>IF credit rating &gt; = 4 </a:t>
            </a:r>
            <a:endParaRPr lang="en-US" sz="2000" dirty="0" smtClean="0">
              <a:solidFill>
                <a:srgbClr val="114FFB"/>
              </a:solidFill>
              <a:latin typeface="Times New Roman" pitchFamily="18" charset="0"/>
            </a:endParaRPr>
          </a:p>
          <a:p>
            <a:pPr eaLnBrk="0" hangingPunct="0">
              <a:spcBef>
                <a:spcPct val="20000"/>
              </a:spcBef>
            </a:pPr>
            <a:r>
              <a:rPr lang="en-US" sz="2000" dirty="0" smtClean="0">
                <a:solidFill>
                  <a:srgbClr val="114FFB"/>
                </a:solidFill>
                <a:latin typeface="Times New Roman" pitchFamily="18" charset="0"/>
              </a:rPr>
              <a:t>   THEN</a:t>
            </a:r>
          </a:p>
          <a:p>
            <a:pPr eaLnBrk="0" hangingPunct="0">
              <a:spcBef>
                <a:spcPct val="20000"/>
              </a:spcBef>
            </a:pPr>
            <a:r>
              <a:rPr lang="en-US" sz="2000" dirty="0">
                <a:solidFill>
                  <a:srgbClr val="114FFB"/>
                </a:solidFill>
                <a:latin typeface="Times New Roman" pitchFamily="18" charset="0"/>
              </a:rPr>
              <a:t> </a:t>
            </a:r>
            <a:r>
              <a:rPr lang="en-US" sz="2000" dirty="0" smtClean="0">
                <a:solidFill>
                  <a:srgbClr val="114FFB"/>
                </a:solidFill>
                <a:latin typeface="Times New Roman" pitchFamily="18" charset="0"/>
              </a:rPr>
              <a:t>      approve</a:t>
            </a:r>
            <a:endParaRPr lang="en-US" sz="2000" dirty="0">
              <a:solidFill>
                <a:srgbClr val="114FFB"/>
              </a:solidFill>
              <a:latin typeface="Times New Roman" pitchFamily="18" charset="0"/>
            </a:endParaRPr>
          </a:p>
          <a:p>
            <a:pPr eaLnBrk="0" hangingPunct="0">
              <a:spcBef>
                <a:spcPct val="20000"/>
              </a:spcBef>
            </a:pPr>
            <a:r>
              <a:rPr lang="en-US" sz="2000" dirty="0" smtClean="0">
                <a:solidFill>
                  <a:srgbClr val="114FFB"/>
                </a:solidFill>
                <a:latin typeface="Times New Roman" pitchFamily="18" charset="0"/>
              </a:rPr>
              <a:t>    ELSE </a:t>
            </a:r>
          </a:p>
          <a:p>
            <a:pPr eaLnBrk="0" hangingPunct="0">
              <a:spcBef>
                <a:spcPct val="20000"/>
              </a:spcBef>
            </a:pPr>
            <a:r>
              <a:rPr lang="en-US" sz="2000" dirty="0">
                <a:solidFill>
                  <a:srgbClr val="114FFB"/>
                </a:solidFill>
                <a:latin typeface="Times New Roman" pitchFamily="18" charset="0"/>
              </a:rPr>
              <a:t> </a:t>
            </a:r>
            <a:r>
              <a:rPr lang="en-US" sz="2000" dirty="0" smtClean="0">
                <a:solidFill>
                  <a:srgbClr val="114FFB"/>
                </a:solidFill>
                <a:latin typeface="Times New Roman" pitchFamily="18" charset="0"/>
              </a:rPr>
              <a:t>       IF (income </a:t>
            </a:r>
            <a:r>
              <a:rPr lang="en-US" sz="2000" dirty="0">
                <a:solidFill>
                  <a:srgbClr val="114FFB"/>
                </a:solidFill>
                <a:latin typeface="Times New Roman" pitchFamily="18" charset="0"/>
              </a:rPr>
              <a:t>&gt;= </a:t>
            </a:r>
            <a:r>
              <a:rPr lang="en-US" sz="2000" dirty="0" smtClean="0">
                <a:solidFill>
                  <a:srgbClr val="114FFB"/>
                </a:solidFill>
                <a:latin typeface="Times New Roman" pitchFamily="18" charset="0"/>
              </a:rPr>
              <a:t>100,000) AND</a:t>
            </a:r>
            <a:br>
              <a:rPr lang="en-US" sz="2000" dirty="0" smtClean="0">
                <a:solidFill>
                  <a:srgbClr val="114FFB"/>
                </a:solidFill>
                <a:latin typeface="Times New Roman" pitchFamily="18" charset="0"/>
              </a:rPr>
            </a:br>
            <a:r>
              <a:rPr lang="en-US" sz="2000" dirty="0" smtClean="0">
                <a:solidFill>
                  <a:srgbClr val="114FFB"/>
                </a:solidFill>
                <a:latin typeface="Times New Roman" pitchFamily="18" charset="0"/>
              </a:rPr>
              <a:t>             (number of </a:t>
            </a:r>
            <a:r>
              <a:rPr lang="en-US" sz="2000" dirty="0">
                <a:solidFill>
                  <a:srgbClr val="114FFB"/>
                </a:solidFill>
                <a:latin typeface="Times New Roman" pitchFamily="18" charset="0"/>
              </a:rPr>
              <a:t>children &lt; </a:t>
            </a:r>
            <a:r>
              <a:rPr lang="en-US" sz="2000" dirty="0" smtClean="0">
                <a:solidFill>
                  <a:srgbClr val="114FFB"/>
                </a:solidFill>
                <a:latin typeface="Times New Roman" pitchFamily="18" charset="0"/>
              </a:rPr>
              <a:t>3) </a:t>
            </a:r>
          </a:p>
          <a:p>
            <a:pPr eaLnBrk="0" hangingPunct="0">
              <a:spcBef>
                <a:spcPct val="20000"/>
              </a:spcBef>
            </a:pPr>
            <a:r>
              <a:rPr lang="en-US" sz="2000" dirty="0" smtClean="0">
                <a:solidFill>
                  <a:srgbClr val="114FFB"/>
                </a:solidFill>
                <a:latin typeface="Times New Roman" pitchFamily="18" charset="0"/>
              </a:rPr>
              <a:t>           THEN</a:t>
            </a:r>
            <a:br>
              <a:rPr lang="en-US" sz="2000" dirty="0" smtClean="0">
                <a:solidFill>
                  <a:srgbClr val="114FFB"/>
                </a:solidFill>
                <a:latin typeface="Times New Roman" pitchFamily="18" charset="0"/>
              </a:rPr>
            </a:br>
            <a:r>
              <a:rPr lang="en-US" sz="2000" dirty="0" smtClean="0">
                <a:solidFill>
                  <a:srgbClr val="114FFB"/>
                </a:solidFill>
                <a:latin typeface="Times New Roman" pitchFamily="18" charset="0"/>
              </a:rPr>
              <a:t>               approve</a:t>
            </a:r>
            <a:br>
              <a:rPr lang="en-US" sz="2000" dirty="0" smtClean="0">
                <a:solidFill>
                  <a:srgbClr val="114FFB"/>
                </a:solidFill>
                <a:latin typeface="Times New Roman" pitchFamily="18" charset="0"/>
              </a:rPr>
            </a:br>
            <a:r>
              <a:rPr lang="en-US" sz="2000" dirty="0" smtClean="0">
                <a:solidFill>
                  <a:srgbClr val="114FFB"/>
                </a:solidFill>
                <a:latin typeface="Times New Roman" pitchFamily="18" charset="0"/>
              </a:rPr>
              <a:t>            ELSE </a:t>
            </a:r>
            <a:br>
              <a:rPr lang="en-US" sz="2000" dirty="0" smtClean="0">
                <a:solidFill>
                  <a:srgbClr val="114FFB"/>
                </a:solidFill>
                <a:latin typeface="Times New Roman" pitchFamily="18" charset="0"/>
              </a:rPr>
            </a:br>
            <a:r>
              <a:rPr lang="en-US" sz="2000" dirty="0" smtClean="0">
                <a:solidFill>
                  <a:srgbClr val="114FFB"/>
                </a:solidFill>
                <a:latin typeface="Times New Roman" pitchFamily="18" charset="0"/>
              </a:rPr>
              <a:t>               disapprove</a:t>
            </a:r>
            <a:endParaRPr lang="en-US" sz="2000" dirty="0">
              <a:solidFill>
                <a:srgbClr val="114FFB"/>
              </a:solidFill>
              <a:latin typeface="Times New Roman" pitchFamily="18" charset="0"/>
            </a:endParaRPr>
          </a:p>
          <a:p>
            <a:pPr eaLnBrk="0" latinLnBrk="1" hangingPunct="0">
              <a:spcBef>
                <a:spcPct val="20000"/>
              </a:spcBef>
            </a:pPr>
            <a:endParaRPr lang="en-US" sz="2000" dirty="0">
              <a:solidFill>
                <a:srgbClr val="114FFB"/>
              </a:solidFill>
              <a:latin typeface="Times New Roman" pitchFamily="18" charset="0"/>
            </a:endParaRPr>
          </a:p>
        </p:txBody>
      </p:sp>
      <p:grpSp>
        <p:nvGrpSpPr>
          <p:cNvPr id="2" name="Group 73"/>
          <p:cNvGrpSpPr/>
          <p:nvPr/>
        </p:nvGrpSpPr>
        <p:grpSpPr>
          <a:xfrm>
            <a:off x="1262743" y="2293256"/>
            <a:ext cx="783772" cy="3352800"/>
            <a:chOff x="1262743" y="2293256"/>
            <a:chExt cx="783772" cy="3352800"/>
          </a:xfrm>
        </p:grpSpPr>
        <p:grpSp>
          <p:nvGrpSpPr>
            <p:cNvPr id="3" name="Group 69"/>
            <p:cNvGrpSpPr/>
            <p:nvPr/>
          </p:nvGrpSpPr>
          <p:grpSpPr>
            <a:xfrm>
              <a:off x="1407887" y="2293256"/>
              <a:ext cx="638628" cy="769257"/>
              <a:chOff x="1407887" y="2293256"/>
              <a:chExt cx="638628" cy="769257"/>
            </a:xfrm>
          </p:grpSpPr>
          <p:cxnSp>
            <p:nvCxnSpPr>
              <p:cNvPr id="32" name="Straight Arrow Connector 31"/>
              <p:cNvCxnSpPr/>
              <p:nvPr/>
            </p:nvCxnSpPr>
            <p:spPr bwMode="auto">
              <a:xfrm rot="5400000">
                <a:off x="1342572" y="2358571"/>
                <a:ext cx="769257" cy="638628"/>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33" name="TextBox 32"/>
              <p:cNvSpPr txBox="1"/>
              <p:nvPr/>
            </p:nvSpPr>
            <p:spPr>
              <a:xfrm>
                <a:off x="1712686" y="2583544"/>
                <a:ext cx="312906" cy="369332"/>
              </a:xfrm>
              <a:prstGeom prst="rect">
                <a:avLst/>
              </a:prstGeom>
              <a:noFill/>
            </p:spPr>
            <p:txBody>
              <a:bodyPr wrap="none" rtlCol="0">
                <a:spAutoFit/>
              </a:bodyPr>
              <a:lstStyle/>
              <a:p>
                <a:r>
                  <a:rPr lang="en-US" dirty="0" smtClean="0"/>
                  <a:t>1</a:t>
                </a:r>
                <a:endParaRPr lang="en-US" dirty="0"/>
              </a:p>
            </p:txBody>
          </p:sp>
        </p:grpSp>
        <p:cxnSp>
          <p:nvCxnSpPr>
            <p:cNvPr id="50" name="Straight Arrow Connector 49"/>
            <p:cNvCxnSpPr/>
            <p:nvPr/>
          </p:nvCxnSpPr>
          <p:spPr bwMode="auto">
            <a:xfrm rot="16200000" flipH="1">
              <a:off x="413657" y="4216399"/>
              <a:ext cx="2278743" cy="580571"/>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grpSp>
      <p:grpSp>
        <p:nvGrpSpPr>
          <p:cNvPr id="4" name="Group 71"/>
          <p:cNvGrpSpPr/>
          <p:nvPr/>
        </p:nvGrpSpPr>
        <p:grpSpPr>
          <a:xfrm>
            <a:off x="2061029" y="2075542"/>
            <a:ext cx="2286264" cy="3860801"/>
            <a:chOff x="2061029" y="2075542"/>
            <a:chExt cx="2286264" cy="3860801"/>
          </a:xfrm>
        </p:grpSpPr>
        <p:cxnSp>
          <p:nvCxnSpPr>
            <p:cNvPr id="44" name="Straight Arrow Connector 43"/>
            <p:cNvCxnSpPr/>
            <p:nvPr/>
          </p:nvCxnSpPr>
          <p:spPr bwMode="auto">
            <a:xfrm rot="16200000" flipH="1">
              <a:off x="2315029" y="2082799"/>
              <a:ext cx="885371" cy="870857"/>
            </a:xfrm>
            <a:prstGeom prst="straightConnector1">
              <a:avLst/>
            </a:prstGeom>
            <a:solidFill>
              <a:schemeClr val="accent1"/>
            </a:solidFill>
            <a:ln w="25400" cap="flat" cmpd="sng" algn="ctr">
              <a:solidFill>
                <a:schemeClr val="bg2">
                  <a:lumMod val="50000"/>
                  <a:lumOff val="50000"/>
                </a:schemeClr>
              </a:solidFill>
              <a:prstDash val="solid"/>
              <a:round/>
              <a:headEnd type="none" w="med" len="med"/>
              <a:tailEnd type="arrow"/>
            </a:ln>
            <a:effectLst/>
          </p:spPr>
        </p:cxnSp>
        <p:cxnSp>
          <p:nvCxnSpPr>
            <p:cNvPr id="46" name="Straight Arrow Connector 45"/>
            <p:cNvCxnSpPr>
              <a:stCxn id="62478" idx="1"/>
              <a:endCxn id="62475" idx="1"/>
            </p:cNvCxnSpPr>
            <p:nvPr/>
          </p:nvCxnSpPr>
          <p:spPr bwMode="auto">
            <a:xfrm rot="10800000" flipH="1" flipV="1">
              <a:off x="3280493" y="3138488"/>
              <a:ext cx="1066800" cy="1524000"/>
            </a:xfrm>
            <a:prstGeom prst="straightConnector1">
              <a:avLst/>
            </a:prstGeom>
            <a:solidFill>
              <a:schemeClr val="accent1"/>
            </a:solidFill>
            <a:ln w="25400" cap="flat" cmpd="sng" algn="ctr">
              <a:solidFill>
                <a:schemeClr val="bg2">
                  <a:lumMod val="50000"/>
                  <a:lumOff val="50000"/>
                </a:schemeClr>
              </a:solidFill>
              <a:prstDash val="solid"/>
              <a:round/>
              <a:headEnd type="none" w="med" len="med"/>
              <a:tailEnd type="arrow"/>
            </a:ln>
            <a:effectLst/>
          </p:spPr>
        </p:cxnSp>
        <p:cxnSp>
          <p:nvCxnSpPr>
            <p:cNvPr id="48" name="Straight Arrow Connector 47"/>
            <p:cNvCxnSpPr/>
            <p:nvPr/>
          </p:nvCxnSpPr>
          <p:spPr bwMode="auto">
            <a:xfrm rot="10800000" flipV="1">
              <a:off x="2061029" y="5021943"/>
              <a:ext cx="2249714" cy="914400"/>
            </a:xfrm>
            <a:prstGeom prst="straightConnector1">
              <a:avLst/>
            </a:prstGeom>
            <a:solidFill>
              <a:schemeClr val="accent1"/>
            </a:solidFill>
            <a:ln w="25400" cap="flat" cmpd="sng" algn="ctr">
              <a:solidFill>
                <a:schemeClr val="bg2">
                  <a:lumMod val="50000"/>
                  <a:lumOff val="50000"/>
                </a:schemeClr>
              </a:solidFill>
              <a:prstDash val="solid"/>
              <a:round/>
              <a:headEnd type="none" w="med" len="med"/>
              <a:tailEnd type="arrow"/>
            </a:ln>
            <a:effectLst/>
          </p:spPr>
        </p:cxnSp>
        <p:sp>
          <p:nvSpPr>
            <p:cNvPr id="54" name="TextBox 53"/>
            <p:cNvSpPr txBox="1"/>
            <p:nvPr/>
          </p:nvSpPr>
          <p:spPr>
            <a:xfrm>
              <a:off x="2801258" y="2278744"/>
              <a:ext cx="312906" cy="369332"/>
            </a:xfrm>
            <a:prstGeom prst="rect">
              <a:avLst/>
            </a:prstGeom>
            <a:noFill/>
          </p:spPr>
          <p:txBody>
            <a:bodyPr wrap="none" rtlCol="0">
              <a:spAutoFit/>
            </a:bodyPr>
            <a:lstStyle/>
            <a:p>
              <a:r>
                <a:rPr lang="en-US" dirty="0" smtClean="0"/>
                <a:t>3</a:t>
              </a:r>
              <a:endParaRPr lang="en-US" dirty="0"/>
            </a:p>
          </p:txBody>
        </p:sp>
      </p:grpSp>
      <p:grpSp>
        <p:nvGrpSpPr>
          <p:cNvPr id="5" name="Group 70"/>
          <p:cNvGrpSpPr/>
          <p:nvPr/>
        </p:nvGrpSpPr>
        <p:grpSpPr>
          <a:xfrm>
            <a:off x="1378857" y="2307770"/>
            <a:ext cx="1465947" cy="3294743"/>
            <a:chOff x="1378857" y="2307770"/>
            <a:chExt cx="1465947" cy="3294743"/>
          </a:xfrm>
        </p:grpSpPr>
        <p:cxnSp>
          <p:nvCxnSpPr>
            <p:cNvPr id="35" name="Straight Arrow Connector 34"/>
            <p:cNvCxnSpPr/>
            <p:nvPr/>
          </p:nvCxnSpPr>
          <p:spPr bwMode="auto">
            <a:xfrm rot="16200000" flipH="1">
              <a:off x="2104575" y="2336799"/>
              <a:ext cx="769257" cy="711200"/>
            </a:xfrm>
            <a:prstGeom prst="straightConnector1">
              <a:avLst/>
            </a:prstGeom>
            <a:solidFill>
              <a:schemeClr val="accent1"/>
            </a:solidFill>
            <a:ln w="25400" cap="flat" cmpd="sng" algn="ctr">
              <a:solidFill>
                <a:srgbClr val="FFC000"/>
              </a:solidFill>
              <a:prstDash val="solid"/>
              <a:round/>
              <a:headEnd type="none" w="med" len="med"/>
              <a:tailEnd type="arrow"/>
            </a:ln>
            <a:effectLst/>
          </p:spPr>
        </p:cxnSp>
        <p:cxnSp>
          <p:nvCxnSpPr>
            <p:cNvPr id="38" name="Straight Arrow Connector 37"/>
            <p:cNvCxnSpPr/>
            <p:nvPr/>
          </p:nvCxnSpPr>
          <p:spPr bwMode="auto">
            <a:xfrm rot="5400000">
              <a:off x="2271486" y="3490688"/>
              <a:ext cx="740230" cy="319315"/>
            </a:xfrm>
            <a:prstGeom prst="straightConnector1">
              <a:avLst/>
            </a:prstGeom>
            <a:solidFill>
              <a:schemeClr val="accent1"/>
            </a:solidFill>
            <a:ln w="25400" cap="flat" cmpd="sng" algn="ctr">
              <a:solidFill>
                <a:srgbClr val="FFC000"/>
              </a:solidFill>
              <a:prstDash val="solid"/>
              <a:round/>
              <a:headEnd type="none" w="med" len="med"/>
              <a:tailEnd type="arrow"/>
            </a:ln>
            <a:effectLst/>
          </p:spPr>
        </p:cxnSp>
        <p:cxnSp>
          <p:nvCxnSpPr>
            <p:cNvPr id="41" name="Straight Arrow Connector 40"/>
            <p:cNvCxnSpPr/>
            <p:nvPr/>
          </p:nvCxnSpPr>
          <p:spPr bwMode="auto">
            <a:xfrm rot="10800000">
              <a:off x="1538515" y="3193143"/>
              <a:ext cx="841829" cy="740228"/>
            </a:xfrm>
            <a:prstGeom prst="straightConnector1">
              <a:avLst/>
            </a:prstGeom>
            <a:solidFill>
              <a:schemeClr val="accent1"/>
            </a:solidFill>
            <a:ln w="25400" cap="flat" cmpd="sng" algn="ctr">
              <a:solidFill>
                <a:srgbClr val="FFC000"/>
              </a:solidFill>
              <a:prstDash val="solid"/>
              <a:round/>
              <a:headEnd type="none" w="med" len="med"/>
              <a:tailEnd type="arrow"/>
            </a:ln>
            <a:effectLst/>
          </p:spPr>
        </p:cxnSp>
        <p:cxnSp>
          <p:nvCxnSpPr>
            <p:cNvPr id="52" name="Straight Arrow Connector 51"/>
            <p:cNvCxnSpPr/>
            <p:nvPr/>
          </p:nvCxnSpPr>
          <p:spPr bwMode="auto">
            <a:xfrm rot="16200000" flipH="1">
              <a:off x="573315" y="4187371"/>
              <a:ext cx="2220684" cy="609600"/>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sp>
          <p:nvSpPr>
            <p:cNvPr id="62" name="TextBox 61"/>
            <p:cNvSpPr txBox="1"/>
            <p:nvPr/>
          </p:nvSpPr>
          <p:spPr>
            <a:xfrm>
              <a:off x="1901371" y="3265714"/>
              <a:ext cx="312906" cy="369332"/>
            </a:xfrm>
            <a:prstGeom prst="rect">
              <a:avLst/>
            </a:prstGeom>
            <a:noFill/>
          </p:spPr>
          <p:txBody>
            <a:bodyPr wrap="none" rtlCol="0">
              <a:spAutoFit/>
            </a:bodyPr>
            <a:lstStyle/>
            <a:p>
              <a:r>
                <a:rPr lang="en-US" dirty="0" smtClean="0"/>
                <a:t>2</a:t>
              </a:r>
              <a:endParaRPr lang="en-US" dirty="0"/>
            </a:p>
          </p:txBody>
        </p:sp>
      </p:grpSp>
      <p:grpSp>
        <p:nvGrpSpPr>
          <p:cNvPr id="6" name="Group 72"/>
          <p:cNvGrpSpPr/>
          <p:nvPr/>
        </p:nvGrpSpPr>
        <p:grpSpPr>
          <a:xfrm>
            <a:off x="1944914" y="2510971"/>
            <a:ext cx="2438400" cy="3585028"/>
            <a:chOff x="1944914" y="2510971"/>
            <a:chExt cx="2438400" cy="3585028"/>
          </a:xfrm>
        </p:grpSpPr>
        <p:sp>
          <p:nvSpPr>
            <p:cNvPr id="42" name="TextBox 41"/>
            <p:cNvSpPr txBox="1"/>
            <p:nvPr/>
          </p:nvSpPr>
          <p:spPr>
            <a:xfrm>
              <a:off x="1944914" y="2510971"/>
              <a:ext cx="312906" cy="369332"/>
            </a:xfrm>
            <a:prstGeom prst="rect">
              <a:avLst/>
            </a:prstGeom>
            <a:noFill/>
          </p:spPr>
          <p:txBody>
            <a:bodyPr wrap="none" rtlCol="0">
              <a:spAutoFit/>
            </a:bodyPr>
            <a:lstStyle/>
            <a:p>
              <a:r>
                <a:rPr lang="en-US" dirty="0"/>
                <a:t>4</a:t>
              </a:r>
            </a:p>
          </p:txBody>
        </p:sp>
        <p:cxnSp>
          <p:nvCxnSpPr>
            <p:cNvPr id="57" name="Straight Arrow Connector 56"/>
            <p:cNvCxnSpPr>
              <a:stCxn id="42" idx="3"/>
            </p:cNvCxnSpPr>
            <p:nvPr/>
          </p:nvCxnSpPr>
          <p:spPr bwMode="auto">
            <a:xfrm>
              <a:off x="2257820" y="2695637"/>
              <a:ext cx="441837" cy="468476"/>
            </a:xfrm>
            <a:prstGeom prst="straightConnector1">
              <a:avLst/>
            </a:prstGeom>
            <a:solidFill>
              <a:schemeClr val="accent1"/>
            </a:solidFill>
            <a:ln w="25400" cap="flat" cmpd="sng" algn="ctr">
              <a:solidFill>
                <a:srgbClr val="00B050"/>
              </a:solidFill>
              <a:prstDash val="solid"/>
              <a:round/>
              <a:headEnd type="none" w="med" len="med"/>
              <a:tailEnd type="arrow"/>
            </a:ln>
            <a:effectLst/>
          </p:spPr>
        </p:cxnSp>
        <p:cxnSp>
          <p:nvCxnSpPr>
            <p:cNvPr id="64" name="Straight Arrow Connector 63"/>
            <p:cNvCxnSpPr/>
            <p:nvPr/>
          </p:nvCxnSpPr>
          <p:spPr bwMode="auto">
            <a:xfrm rot="5400000">
              <a:off x="2278743" y="3425372"/>
              <a:ext cx="493486" cy="232229"/>
            </a:xfrm>
            <a:prstGeom prst="straightConnector1">
              <a:avLst/>
            </a:prstGeom>
            <a:solidFill>
              <a:schemeClr val="accent1"/>
            </a:solidFill>
            <a:ln w="25400" cap="flat" cmpd="sng" algn="ctr">
              <a:solidFill>
                <a:srgbClr val="00B050"/>
              </a:solidFill>
              <a:prstDash val="solid"/>
              <a:round/>
              <a:headEnd type="none" w="med" len="med"/>
              <a:tailEnd type="arrow"/>
            </a:ln>
            <a:effectLst/>
          </p:spPr>
        </p:cxnSp>
        <p:cxnSp>
          <p:nvCxnSpPr>
            <p:cNvPr id="66" name="Straight Arrow Connector 65"/>
            <p:cNvCxnSpPr/>
            <p:nvPr/>
          </p:nvCxnSpPr>
          <p:spPr bwMode="auto">
            <a:xfrm>
              <a:off x="2946400" y="4252686"/>
              <a:ext cx="1016000" cy="362857"/>
            </a:xfrm>
            <a:prstGeom prst="straightConnector1">
              <a:avLst/>
            </a:prstGeom>
            <a:solidFill>
              <a:schemeClr val="accent1"/>
            </a:solidFill>
            <a:ln w="25400" cap="flat" cmpd="sng" algn="ctr">
              <a:solidFill>
                <a:srgbClr val="00B050"/>
              </a:solidFill>
              <a:prstDash val="solid"/>
              <a:round/>
              <a:headEnd type="none" w="med" len="med"/>
              <a:tailEnd type="arrow"/>
            </a:ln>
            <a:effectLst/>
          </p:spPr>
        </p:cxnSp>
        <p:cxnSp>
          <p:nvCxnSpPr>
            <p:cNvPr id="69" name="Straight Arrow Connector 68"/>
            <p:cNvCxnSpPr/>
            <p:nvPr/>
          </p:nvCxnSpPr>
          <p:spPr bwMode="auto">
            <a:xfrm rot="10800000" flipV="1">
              <a:off x="2133600" y="5152570"/>
              <a:ext cx="2249714" cy="943429"/>
            </a:xfrm>
            <a:prstGeom prst="straightConnector1">
              <a:avLst/>
            </a:prstGeom>
            <a:solidFill>
              <a:schemeClr val="accent1"/>
            </a:solidFill>
            <a:ln w="25400" cap="flat" cmpd="sng" algn="ctr">
              <a:solidFill>
                <a:srgbClr val="00B050"/>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ppt_x"/>
                                          </p:val>
                                        </p:tav>
                                        <p:tav tm="100000">
                                          <p:val>
                                            <p:strVal val="#ppt_x"/>
                                          </p:val>
                                        </p:tav>
                                      </p:tavLst>
                                    </p:anim>
                                    <p:anim calcmode="lin" valueType="num">
                                      <p:cBhvr additive="base">
                                        <p:cTn id="26"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p:nvPr/>
        </p:nvGrpSpPr>
        <p:grpSpPr>
          <a:xfrm>
            <a:off x="2105231" y="1981426"/>
            <a:ext cx="1886198" cy="3954917"/>
            <a:chOff x="2105231" y="1981426"/>
            <a:chExt cx="1886198" cy="3954917"/>
          </a:xfrm>
        </p:grpSpPr>
        <p:sp>
          <p:nvSpPr>
            <p:cNvPr id="41" name="Freeform 40"/>
            <p:cNvSpPr/>
            <p:nvPr/>
          </p:nvSpPr>
          <p:spPr bwMode="auto">
            <a:xfrm>
              <a:off x="2105231" y="1981426"/>
              <a:ext cx="1886198" cy="3954917"/>
            </a:xfrm>
            <a:custGeom>
              <a:avLst/>
              <a:gdLst>
                <a:gd name="connsiteX0" fmla="*/ 1828140 w 1886198"/>
                <a:gd name="connsiteY0" fmla="*/ 108631 h 3954917"/>
                <a:gd name="connsiteX1" fmla="*/ 884712 w 1886198"/>
                <a:gd name="connsiteY1" fmla="*/ 1211717 h 3954917"/>
                <a:gd name="connsiteX2" fmla="*/ 1581398 w 1886198"/>
                <a:gd name="connsiteY2" fmla="*/ 3954917 h 3954917"/>
                <a:gd name="connsiteX3" fmla="*/ 1320140 w 1886198"/>
                <a:gd name="connsiteY3" fmla="*/ 3867831 h 3954917"/>
                <a:gd name="connsiteX4" fmla="*/ 1233055 w 1886198"/>
                <a:gd name="connsiteY4" fmla="*/ 3838803 h 3954917"/>
                <a:gd name="connsiteX5" fmla="*/ 1189512 w 1886198"/>
                <a:gd name="connsiteY5" fmla="*/ 3824288 h 3954917"/>
                <a:gd name="connsiteX6" fmla="*/ 1102426 w 1886198"/>
                <a:gd name="connsiteY6" fmla="*/ 3809774 h 3954917"/>
                <a:gd name="connsiteX7" fmla="*/ 1015340 w 1886198"/>
                <a:gd name="connsiteY7" fmla="*/ 3780745 h 3954917"/>
                <a:gd name="connsiteX8" fmla="*/ 971798 w 1886198"/>
                <a:gd name="connsiteY8" fmla="*/ 3766231 h 3954917"/>
                <a:gd name="connsiteX9" fmla="*/ 870198 w 1886198"/>
                <a:gd name="connsiteY9" fmla="*/ 3737203 h 3954917"/>
                <a:gd name="connsiteX10" fmla="*/ 768598 w 1886198"/>
                <a:gd name="connsiteY10" fmla="*/ 3679145 h 3954917"/>
                <a:gd name="connsiteX11" fmla="*/ 681512 w 1886198"/>
                <a:gd name="connsiteY11" fmla="*/ 3650117 h 3954917"/>
                <a:gd name="connsiteX12" fmla="*/ 637969 w 1886198"/>
                <a:gd name="connsiteY12" fmla="*/ 3606574 h 3954917"/>
                <a:gd name="connsiteX13" fmla="*/ 550883 w 1886198"/>
                <a:gd name="connsiteY13" fmla="*/ 3548517 h 3954917"/>
                <a:gd name="connsiteX14" fmla="*/ 507340 w 1886198"/>
                <a:gd name="connsiteY14" fmla="*/ 3461431 h 3954917"/>
                <a:gd name="connsiteX15" fmla="*/ 463798 w 1886198"/>
                <a:gd name="connsiteY15" fmla="*/ 3432403 h 3954917"/>
                <a:gd name="connsiteX16" fmla="*/ 362198 w 1886198"/>
                <a:gd name="connsiteY16" fmla="*/ 3301774 h 3954917"/>
                <a:gd name="connsiteX17" fmla="*/ 304140 w 1886198"/>
                <a:gd name="connsiteY17" fmla="*/ 3229203 h 3954917"/>
                <a:gd name="connsiteX18" fmla="*/ 289626 w 1886198"/>
                <a:gd name="connsiteY18" fmla="*/ 3185660 h 3954917"/>
                <a:gd name="connsiteX19" fmla="*/ 260598 w 1886198"/>
                <a:gd name="connsiteY19" fmla="*/ 3142117 h 3954917"/>
                <a:gd name="connsiteX20" fmla="*/ 202540 w 1886198"/>
                <a:gd name="connsiteY20" fmla="*/ 3011488 h 3954917"/>
                <a:gd name="connsiteX21" fmla="*/ 188026 w 1886198"/>
                <a:gd name="connsiteY21" fmla="*/ 2953431 h 3954917"/>
                <a:gd name="connsiteX22" fmla="*/ 173512 w 1886198"/>
                <a:gd name="connsiteY22" fmla="*/ 2866345 h 3954917"/>
                <a:gd name="connsiteX23" fmla="*/ 129969 w 1886198"/>
                <a:gd name="connsiteY23" fmla="*/ 2779260 h 3954917"/>
                <a:gd name="connsiteX24" fmla="*/ 86426 w 1886198"/>
                <a:gd name="connsiteY24" fmla="*/ 2750231 h 3954917"/>
                <a:gd name="connsiteX25" fmla="*/ 57398 w 1886198"/>
                <a:gd name="connsiteY25" fmla="*/ 2663145 h 3954917"/>
                <a:gd name="connsiteX26" fmla="*/ 28369 w 1886198"/>
                <a:gd name="connsiteY26" fmla="*/ 2532517 h 3954917"/>
                <a:gd name="connsiteX27" fmla="*/ 28369 w 1886198"/>
                <a:gd name="connsiteY27" fmla="*/ 1893888 h 3954917"/>
                <a:gd name="connsiteX28" fmla="*/ 57398 w 1886198"/>
                <a:gd name="connsiteY28" fmla="*/ 1777774 h 3954917"/>
                <a:gd name="connsiteX29" fmla="*/ 71912 w 1886198"/>
                <a:gd name="connsiteY29" fmla="*/ 1719717 h 3954917"/>
                <a:gd name="connsiteX30" fmla="*/ 100940 w 1886198"/>
                <a:gd name="connsiteY30" fmla="*/ 1618117 h 3954917"/>
                <a:gd name="connsiteX31" fmla="*/ 115455 w 1886198"/>
                <a:gd name="connsiteY31" fmla="*/ 1487488 h 3954917"/>
                <a:gd name="connsiteX32" fmla="*/ 129969 w 1886198"/>
                <a:gd name="connsiteY32" fmla="*/ 1443945 h 3954917"/>
                <a:gd name="connsiteX33" fmla="*/ 144483 w 1886198"/>
                <a:gd name="connsiteY33" fmla="*/ 1371374 h 3954917"/>
                <a:gd name="connsiteX34" fmla="*/ 158998 w 1886198"/>
                <a:gd name="connsiteY34" fmla="*/ 1327831 h 3954917"/>
                <a:gd name="connsiteX35" fmla="*/ 202540 w 1886198"/>
                <a:gd name="connsiteY35" fmla="*/ 1182688 h 3954917"/>
                <a:gd name="connsiteX36" fmla="*/ 217055 w 1886198"/>
                <a:gd name="connsiteY36" fmla="*/ 1139145 h 3954917"/>
                <a:gd name="connsiteX37" fmla="*/ 231569 w 1886198"/>
                <a:gd name="connsiteY37" fmla="*/ 1095603 h 3954917"/>
                <a:gd name="connsiteX38" fmla="*/ 260598 w 1886198"/>
                <a:gd name="connsiteY38" fmla="*/ 1052060 h 3954917"/>
                <a:gd name="connsiteX39" fmla="*/ 304140 w 1886198"/>
                <a:gd name="connsiteY39" fmla="*/ 964974 h 3954917"/>
                <a:gd name="connsiteX40" fmla="*/ 333169 w 1886198"/>
                <a:gd name="connsiteY40" fmla="*/ 877888 h 3954917"/>
                <a:gd name="connsiteX41" fmla="*/ 347683 w 1886198"/>
                <a:gd name="connsiteY41" fmla="*/ 834345 h 3954917"/>
                <a:gd name="connsiteX42" fmla="*/ 376712 w 1886198"/>
                <a:gd name="connsiteY42" fmla="*/ 790803 h 3954917"/>
                <a:gd name="connsiteX43" fmla="*/ 434769 w 1886198"/>
                <a:gd name="connsiteY43" fmla="*/ 703717 h 3954917"/>
                <a:gd name="connsiteX44" fmla="*/ 492826 w 1886198"/>
                <a:gd name="connsiteY44" fmla="*/ 631145 h 3954917"/>
                <a:gd name="connsiteX45" fmla="*/ 565398 w 1886198"/>
                <a:gd name="connsiteY45" fmla="*/ 573088 h 3954917"/>
                <a:gd name="connsiteX46" fmla="*/ 652483 w 1886198"/>
                <a:gd name="connsiteY46" fmla="*/ 515031 h 3954917"/>
                <a:gd name="connsiteX47" fmla="*/ 681512 w 1886198"/>
                <a:gd name="connsiteY47" fmla="*/ 471488 h 3954917"/>
                <a:gd name="connsiteX48" fmla="*/ 725055 w 1886198"/>
                <a:gd name="connsiteY48" fmla="*/ 456974 h 3954917"/>
                <a:gd name="connsiteX49" fmla="*/ 768598 w 1886198"/>
                <a:gd name="connsiteY49" fmla="*/ 427945 h 3954917"/>
                <a:gd name="connsiteX50" fmla="*/ 812140 w 1886198"/>
                <a:gd name="connsiteY50" fmla="*/ 384403 h 3954917"/>
                <a:gd name="connsiteX51" fmla="*/ 855683 w 1886198"/>
                <a:gd name="connsiteY51" fmla="*/ 355374 h 3954917"/>
                <a:gd name="connsiteX52" fmla="*/ 899226 w 1886198"/>
                <a:gd name="connsiteY52" fmla="*/ 311831 h 3954917"/>
                <a:gd name="connsiteX53" fmla="*/ 928255 w 1886198"/>
                <a:gd name="connsiteY53" fmla="*/ 268288 h 3954917"/>
                <a:gd name="connsiteX54" fmla="*/ 1058883 w 1886198"/>
                <a:gd name="connsiteY54" fmla="*/ 195717 h 3954917"/>
                <a:gd name="connsiteX55" fmla="*/ 1145969 w 1886198"/>
                <a:gd name="connsiteY55" fmla="*/ 137660 h 3954917"/>
                <a:gd name="connsiteX56" fmla="*/ 1189512 w 1886198"/>
                <a:gd name="connsiteY56" fmla="*/ 108631 h 3954917"/>
                <a:gd name="connsiteX57" fmla="*/ 1233055 w 1886198"/>
                <a:gd name="connsiteY57" fmla="*/ 94117 h 3954917"/>
                <a:gd name="connsiteX58" fmla="*/ 1276598 w 1886198"/>
                <a:gd name="connsiteY58" fmla="*/ 65088 h 3954917"/>
                <a:gd name="connsiteX59" fmla="*/ 1726540 w 1886198"/>
                <a:gd name="connsiteY59" fmla="*/ 21545 h 3954917"/>
                <a:gd name="connsiteX60" fmla="*/ 1784598 w 1886198"/>
                <a:gd name="connsiteY60" fmla="*/ 36060 h 3954917"/>
                <a:gd name="connsiteX61" fmla="*/ 1871683 w 1886198"/>
                <a:gd name="connsiteY61" fmla="*/ 79603 h 3954917"/>
                <a:gd name="connsiteX62" fmla="*/ 1871683 w 1886198"/>
                <a:gd name="connsiteY62" fmla="*/ 79603 h 3954917"/>
                <a:gd name="connsiteX63" fmla="*/ 1886198 w 1886198"/>
                <a:gd name="connsiteY63" fmla="*/ 94117 h 395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886198" h="3954917">
                  <a:moveTo>
                    <a:pt x="1828140" y="108631"/>
                  </a:moveTo>
                  <a:lnTo>
                    <a:pt x="884712" y="1211717"/>
                  </a:lnTo>
                  <a:lnTo>
                    <a:pt x="1581398" y="3954917"/>
                  </a:lnTo>
                  <a:lnTo>
                    <a:pt x="1320140" y="3867831"/>
                  </a:lnTo>
                  <a:lnTo>
                    <a:pt x="1233055" y="3838803"/>
                  </a:lnTo>
                  <a:cubicBezTo>
                    <a:pt x="1218541" y="3833965"/>
                    <a:pt x="1204603" y="3826803"/>
                    <a:pt x="1189512" y="3824288"/>
                  </a:cubicBezTo>
                  <a:cubicBezTo>
                    <a:pt x="1160483" y="3819450"/>
                    <a:pt x="1130976" y="3816912"/>
                    <a:pt x="1102426" y="3809774"/>
                  </a:cubicBezTo>
                  <a:cubicBezTo>
                    <a:pt x="1072741" y="3802353"/>
                    <a:pt x="1044369" y="3790421"/>
                    <a:pt x="1015340" y="3780745"/>
                  </a:cubicBezTo>
                  <a:cubicBezTo>
                    <a:pt x="1000826" y="3775907"/>
                    <a:pt x="986640" y="3769941"/>
                    <a:pt x="971798" y="3766231"/>
                  </a:cubicBezTo>
                  <a:cubicBezTo>
                    <a:pt x="898898" y="3748007"/>
                    <a:pt x="932665" y="3758025"/>
                    <a:pt x="870198" y="3737203"/>
                  </a:cubicBezTo>
                  <a:cubicBezTo>
                    <a:pt x="830924" y="3711020"/>
                    <a:pt x="814633" y="3697559"/>
                    <a:pt x="768598" y="3679145"/>
                  </a:cubicBezTo>
                  <a:cubicBezTo>
                    <a:pt x="740188" y="3667781"/>
                    <a:pt x="681512" y="3650117"/>
                    <a:pt x="681512" y="3650117"/>
                  </a:cubicBezTo>
                  <a:cubicBezTo>
                    <a:pt x="666998" y="3635603"/>
                    <a:pt x="654172" y="3619176"/>
                    <a:pt x="637969" y="3606574"/>
                  </a:cubicBezTo>
                  <a:cubicBezTo>
                    <a:pt x="610430" y="3585155"/>
                    <a:pt x="550883" y="3548517"/>
                    <a:pt x="550883" y="3548517"/>
                  </a:cubicBezTo>
                  <a:cubicBezTo>
                    <a:pt x="539078" y="3513101"/>
                    <a:pt x="535477" y="3489568"/>
                    <a:pt x="507340" y="3461431"/>
                  </a:cubicBezTo>
                  <a:cubicBezTo>
                    <a:pt x="495005" y="3449096"/>
                    <a:pt x="478312" y="3442079"/>
                    <a:pt x="463798" y="3432403"/>
                  </a:cubicBezTo>
                  <a:cubicBezTo>
                    <a:pt x="394354" y="3328238"/>
                    <a:pt x="430409" y="3369987"/>
                    <a:pt x="362198" y="3301774"/>
                  </a:cubicBezTo>
                  <a:cubicBezTo>
                    <a:pt x="325713" y="3192325"/>
                    <a:pt x="379173" y="3322993"/>
                    <a:pt x="304140" y="3229203"/>
                  </a:cubicBezTo>
                  <a:cubicBezTo>
                    <a:pt x="294583" y="3217256"/>
                    <a:pt x="296468" y="3199344"/>
                    <a:pt x="289626" y="3185660"/>
                  </a:cubicBezTo>
                  <a:cubicBezTo>
                    <a:pt x="281825" y="3170058"/>
                    <a:pt x="267683" y="3158057"/>
                    <a:pt x="260598" y="3142117"/>
                  </a:cubicBezTo>
                  <a:cubicBezTo>
                    <a:pt x="191511" y="2986670"/>
                    <a:pt x="268234" y="3110028"/>
                    <a:pt x="202540" y="3011488"/>
                  </a:cubicBezTo>
                  <a:cubicBezTo>
                    <a:pt x="197702" y="2992136"/>
                    <a:pt x="191938" y="2972992"/>
                    <a:pt x="188026" y="2953431"/>
                  </a:cubicBezTo>
                  <a:cubicBezTo>
                    <a:pt x="182255" y="2924573"/>
                    <a:pt x="179896" y="2895073"/>
                    <a:pt x="173512" y="2866345"/>
                  </a:cubicBezTo>
                  <a:cubicBezTo>
                    <a:pt x="166766" y="2835989"/>
                    <a:pt x="152337" y="2801628"/>
                    <a:pt x="129969" y="2779260"/>
                  </a:cubicBezTo>
                  <a:cubicBezTo>
                    <a:pt x="117634" y="2766925"/>
                    <a:pt x="100940" y="2759907"/>
                    <a:pt x="86426" y="2750231"/>
                  </a:cubicBezTo>
                  <a:cubicBezTo>
                    <a:pt x="76750" y="2721202"/>
                    <a:pt x="63399" y="2693150"/>
                    <a:pt x="57398" y="2663145"/>
                  </a:cubicBezTo>
                  <a:cubicBezTo>
                    <a:pt x="38971" y="2571014"/>
                    <a:pt x="48866" y="2614507"/>
                    <a:pt x="28369" y="2532517"/>
                  </a:cubicBezTo>
                  <a:cubicBezTo>
                    <a:pt x="5519" y="2258309"/>
                    <a:pt x="0" y="2272144"/>
                    <a:pt x="28369" y="1893888"/>
                  </a:cubicBezTo>
                  <a:cubicBezTo>
                    <a:pt x="31353" y="1854104"/>
                    <a:pt x="47722" y="1816479"/>
                    <a:pt x="57398" y="1777774"/>
                  </a:cubicBezTo>
                  <a:cubicBezTo>
                    <a:pt x="62236" y="1758422"/>
                    <a:pt x="65604" y="1738641"/>
                    <a:pt x="71912" y="1719717"/>
                  </a:cubicBezTo>
                  <a:cubicBezTo>
                    <a:pt x="92734" y="1657250"/>
                    <a:pt x="82715" y="1691017"/>
                    <a:pt x="100940" y="1618117"/>
                  </a:cubicBezTo>
                  <a:cubicBezTo>
                    <a:pt x="105778" y="1574574"/>
                    <a:pt x="108252" y="1530703"/>
                    <a:pt x="115455" y="1487488"/>
                  </a:cubicBezTo>
                  <a:cubicBezTo>
                    <a:pt x="117970" y="1472397"/>
                    <a:pt x="126258" y="1458788"/>
                    <a:pt x="129969" y="1443945"/>
                  </a:cubicBezTo>
                  <a:cubicBezTo>
                    <a:pt x="135952" y="1420012"/>
                    <a:pt x="138500" y="1395307"/>
                    <a:pt x="144483" y="1371374"/>
                  </a:cubicBezTo>
                  <a:cubicBezTo>
                    <a:pt x="148194" y="1356531"/>
                    <a:pt x="154795" y="1342542"/>
                    <a:pt x="158998" y="1327831"/>
                  </a:cubicBezTo>
                  <a:cubicBezTo>
                    <a:pt x="202873" y="1174272"/>
                    <a:pt x="133550" y="1389658"/>
                    <a:pt x="202540" y="1182688"/>
                  </a:cubicBezTo>
                  <a:lnTo>
                    <a:pt x="217055" y="1139145"/>
                  </a:lnTo>
                  <a:cubicBezTo>
                    <a:pt x="221893" y="1124631"/>
                    <a:pt x="223083" y="1108333"/>
                    <a:pt x="231569" y="1095603"/>
                  </a:cubicBezTo>
                  <a:lnTo>
                    <a:pt x="260598" y="1052060"/>
                  </a:lnTo>
                  <a:cubicBezTo>
                    <a:pt x="313527" y="893269"/>
                    <a:pt x="229115" y="1133781"/>
                    <a:pt x="304140" y="964974"/>
                  </a:cubicBezTo>
                  <a:cubicBezTo>
                    <a:pt x="316567" y="937012"/>
                    <a:pt x="323493" y="906917"/>
                    <a:pt x="333169" y="877888"/>
                  </a:cubicBezTo>
                  <a:cubicBezTo>
                    <a:pt x="338007" y="863374"/>
                    <a:pt x="339196" y="847075"/>
                    <a:pt x="347683" y="834345"/>
                  </a:cubicBezTo>
                  <a:lnTo>
                    <a:pt x="376712" y="790803"/>
                  </a:lnTo>
                  <a:cubicBezTo>
                    <a:pt x="411223" y="687268"/>
                    <a:pt x="362288" y="812440"/>
                    <a:pt x="434769" y="703717"/>
                  </a:cubicBezTo>
                  <a:cubicBezTo>
                    <a:pt x="490855" y="619588"/>
                    <a:pt x="395443" y="696068"/>
                    <a:pt x="492826" y="631145"/>
                  </a:cubicBezTo>
                  <a:cubicBezTo>
                    <a:pt x="546463" y="550692"/>
                    <a:pt x="491167" y="614328"/>
                    <a:pt x="565398" y="573088"/>
                  </a:cubicBezTo>
                  <a:cubicBezTo>
                    <a:pt x="595895" y="556145"/>
                    <a:pt x="652483" y="515031"/>
                    <a:pt x="652483" y="515031"/>
                  </a:cubicBezTo>
                  <a:cubicBezTo>
                    <a:pt x="662159" y="500517"/>
                    <a:pt x="667890" y="482385"/>
                    <a:pt x="681512" y="471488"/>
                  </a:cubicBezTo>
                  <a:cubicBezTo>
                    <a:pt x="693459" y="461931"/>
                    <a:pt x="711371" y="463816"/>
                    <a:pt x="725055" y="456974"/>
                  </a:cubicBezTo>
                  <a:cubicBezTo>
                    <a:pt x="740657" y="449173"/>
                    <a:pt x="755197" y="439112"/>
                    <a:pt x="768598" y="427945"/>
                  </a:cubicBezTo>
                  <a:cubicBezTo>
                    <a:pt x="784366" y="414805"/>
                    <a:pt x="796372" y="397543"/>
                    <a:pt x="812140" y="384403"/>
                  </a:cubicBezTo>
                  <a:cubicBezTo>
                    <a:pt x="825541" y="373236"/>
                    <a:pt x="842282" y="366541"/>
                    <a:pt x="855683" y="355374"/>
                  </a:cubicBezTo>
                  <a:cubicBezTo>
                    <a:pt x="871452" y="342233"/>
                    <a:pt x="886085" y="327600"/>
                    <a:pt x="899226" y="311831"/>
                  </a:cubicBezTo>
                  <a:cubicBezTo>
                    <a:pt x="910393" y="298430"/>
                    <a:pt x="915127" y="279775"/>
                    <a:pt x="928255" y="268288"/>
                  </a:cubicBezTo>
                  <a:cubicBezTo>
                    <a:pt x="989681" y="214541"/>
                    <a:pt x="999077" y="215652"/>
                    <a:pt x="1058883" y="195717"/>
                  </a:cubicBezTo>
                  <a:lnTo>
                    <a:pt x="1145969" y="137660"/>
                  </a:lnTo>
                  <a:cubicBezTo>
                    <a:pt x="1160483" y="127984"/>
                    <a:pt x="1172963" y="114147"/>
                    <a:pt x="1189512" y="108631"/>
                  </a:cubicBezTo>
                  <a:lnTo>
                    <a:pt x="1233055" y="94117"/>
                  </a:lnTo>
                  <a:cubicBezTo>
                    <a:pt x="1247569" y="84441"/>
                    <a:pt x="1260657" y="72173"/>
                    <a:pt x="1276598" y="65088"/>
                  </a:cubicBezTo>
                  <a:cubicBezTo>
                    <a:pt x="1423045" y="0"/>
                    <a:pt x="1552573" y="28504"/>
                    <a:pt x="1726540" y="21545"/>
                  </a:cubicBezTo>
                  <a:cubicBezTo>
                    <a:pt x="1745893" y="26383"/>
                    <a:pt x="1765491" y="30328"/>
                    <a:pt x="1784598" y="36060"/>
                  </a:cubicBezTo>
                  <a:cubicBezTo>
                    <a:pt x="1876273" y="63563"/>
                    <a:pt x="1871683" y="34973"/>
                    <a:pt x="1871683" y="79603"/>
                  </a:cubicBezTo>
                  <a:lnTo>
                    <a:pt x="1871683" y="79603"/>
                  </a:lnTo>
                  <a:lnTo>
                    <a:pt x="1886198" y="94117"/>
                  </a:lnTo>
                </a:path>
              </a:pathLst>
            </a:custGeom>
            <a:solidFill>
              <a:schemeClr val="accent1">
                <a:lumMod val="40000"/>
                <a:lumOff val="6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9" name="Rectangle 3"/>
            <p:cNvSpPr>
              <a:spLocks noChangeArrowheads="1"/>
            </p:cNvSpPr>
            <p:nvPr/>
          </p:nvSpPr>
          <p:spPr bwMode="auto">
            <a:xfrm>
              <a:off x="2565854" y="3779611"/>
              <a:ext cx="300717" cy="701675"/>
            </a:xfrm>
            <a:prstGeom prst="rect">
              <a:avLst/>
            </a:prstGeom>
            <a:noFill/>
            <a:ln w="12700">
              <a:noFill/>
              <a:miter lim="800000"/>
              <a:headEnd/>
              <a:tailEnd/>
            </a:ln>
          </p:spPr>
          <p:txBody>
            <a:bodyPr wrap="none" anchor="ctr"/>
            <a:lstStyle/>
            <a:p>
              <a:r>
                <a:rPr lang="en-US" dirty="0"/>
                <a:t>3</a:t>
              </a:r>
            </a:p>
          </p:txBody>
        </p:sp>
      </p:grpSp>
      <p:sp>
        <p:nvSpPr>
          <p:cNvPr id="63490" name="Rectangle 2"/>
          <p:cNvSpPr>
            <a:spLocks noGrp="1" noChangeArrowheads="1"/>
          </p:cNvSpPr>
          <p:nvPr>
            <p:ph type="title"/>
          </p:nvPr>
        </p:nvSpPr>
        <p:spPr>
          <a:noFill/>
        </p:spPr>
        <p:txBody>
          <a:bodyPr lIns="90488" tIns="44450" rIns="90488" bIns="44450"/>
          <a:lstStyle/>
          <a:p>
            <a:pPr eaLnBrk="1" hangingPunct="1"/>
            <a:r>
              <a:rPr lang="en-US" dirty="0" smtClean="0"/>
              <a:t>Loop Example </a:t>
            </a:r>
          </a:p>
        </p:txBody>
      </p:sp>
      <p:sp>
        <p:nvSpPr>
          <p:cNvPr id="63492" name="Rectangle 4"/>
          <p:cNvSpPr>
            <a:spLocks noChangeArrowheads="1"/>
          </p:cNvSpPr>
          <p:nvPr/>
        </p:nvSpPr>
        <p:spPr bwMode="auto">
          <a:xfrm>
            <a:off x="4100513" y="1885950"/>
            <a:ext cx="1809750" cy="33337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1600" b="1" dirty="0">
                <a:solidFill>
                  <a:srgbClr val="B50069"/>
                </a:solidFill>
                <a:latin typeface="Times New Roman" pitchFamily="18" charset="0"/>
              </a:rPr>
              <a:t>credit rating &gt;= 4?</a:t>
            </a:r>
          </a:p>
        </p:txBody>
      </p:sp>
      <p:sp>
        <p:nvSpPr>
          <p:cNvPr id="63493" name="Oval 5"/>
          <p:cNvSpPr>
            <a:spLocks noChangeArrowheads="1"/>
          </p:cNvSpPr>
          <p:nvPr/>
        </p:nvSpPr>
        <p:spPr bwMode="auto">
          <a:xfrm>
            <a:off x="3549650" y="57213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4" name="Oval 6"/>
          <p:cNvSpPr>
            <a:spLocks noChangeArrowheads="1"/>
          </p:cNvSpPr>
          <p:nvPr/>
        </p:nvSpPr>
        <p:spPr bwMode="auto">
          <a:xfrm>
            <a:off x="3778250" y="19113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5" name="Oval 7"/>
          <p:cNvSpPr>
            <a:spLocks noChangeArrowheads="1"/>
          </p:cNvSpPr>
          <p:nvPr/>
        </p:nvSpPr>
        <p:spPr bwMode="auto">
          <a:xfrm>
            <a:off x="4483100" y="417830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6" name="Oval 8"/>
          <p:cNvSpPr>
            <a:spLocks noChangeArrowheads="1"/>
          </p:cNvSpPr>
          <p:nvPr/>
        </p:nvSpPr>
        <p:spPr bwMode="auto">
          <a:xfrm>
            <a:off x="4806950" y="30162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7" name="Oval 9"/>
          <p:cNvSpPr>
            <a:spLocks noChangeArrowheads="1"/>
          </p:cNvSpPr>
          <p:nvPr/>
        </p:nvSpPr>
        <p:spPr bwMode="auto">
          <a:xfrm>
            <a:off x="5949950" y="46545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8" name="Oval 10"/>
          <p:cNvSpPr>
            <a:spLocks noChangeArrowheads="1"/>
          </p:cNvSpPr>
          <p:nvPr/>
        </p:nvSpPr>
        <p:spPr bwMode="auto">
          <a:xfrm>
            <a:off x="2978150" y="3016250"/>
            <a:ext cx="254000" cy="254000"/>
          </a:xfrm>
          <a:prstGeom prst="ellipse">
            <a:avLst/>
          </a:prstGeom>
          <a:solidFill>
            <a:schemeClr val="accent1"/>
          </a:solidFill>
          <a:ln w="12700">
            <a:solidFill>
              <a:schemeClr val="tx1"/>
            </a:solidFill>
            <a:round/>
            <a:headEnd/>
            <a:tailEnd/>
          </a:ln>
        </p:spPr>
        <p:txBody>
          <a:bodyPr wrap="none" anchor="ctr"/>
          <a:lstStyle/>
          <a:p>
            <a:endParaRPr lang="en-US" dirty="0"/>
          </a:p>
        </p:txBody>
      </p:sp>
      <p:sp>
        <p:nvSpPr>
          <p:cNvPr id="63499" name="Rectangle 11"/>
          <p:cNvSpPr>
            <a:spLocks noChangeArrowheads="1"/>
          </p:cNvSpPr>
          <p:nvPr/>
        </p:nvSpPr>
        <p:spPr bwMode="auto">
          <a:xfrm>
            <a:off x="6234113" y="4495800"/>
            <a:ext cx="117475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Disapprove</a:t>
            </a:r>
          </a:p>
        </p:txBody>
      </p:sp>
      <p:sp>
        <p:nvSpPr>
          <p:cNvPr id="63500" name="Rectangle 12"/>
          <p:cNvSpPr>
            <a:spLocks noChangeArrowheads="1"/>
          </p:cNvSpPr>
          <p:nvPr/>
        </p:nvSpPr>
        <p:spPr bwMode="auto">
          <a:xfrm>
            <a:off x="3281363" y="2895600"/>
            <a:ext cx="9366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Approve</a:t>
            </a:r>
          </a:p>
        </p:txBody>
      </p:sp>
      <p:sp>
        <p:nvSpPr>
          <p:cNvPr id="63501" name="Line 13"/>
          <p:cNvSpPr>
            <a:spLocks noChangeShapeType="1"/>
          </p:cNvSpPr>
          <p:nvPr/>
        </p:nvSpPr>
        <p:spPr bwMode="auto">
          <a:xfrm>
            <a:off x="4014788" y="2147888"/>
            <a:ext cx="868362" cy="868362"/>
          </a:xfrm>
          <a:prstGeom prst="line">
            <a:avLst/>
          </a:prstGeom>
          <a:noFill/>
          <a:ln w="12700">
            <a:solidFill>
              <a:schemeClr val="tx1"/>
            </a:solidFill>
            <a:round/>
            <a:headEnd/>
            <a:tailEnd type="triangle" w="med" len="med"/>
          </a:ln>
        </p:spPr>
        <p:txBody>
          <a:bodyPr wrap="none" anchor="ctr"/>
          <a:lstStyle/>
          <a:p>
            <a:endParaRPr lang="en-US" dirty="0"/>
          </a:p>
        </p:txBody>
      </p:sp>
      <p:sp>
        <p:nvSpPr>
          <p:cNvPr id="63502" name="Rectangle 14"/>
          <p:cNvSpPr>
            <a:spLocks noChangeArrowheads="1"/>
          </p:cNvSpPr>
          <p:nvPr/>
        </p:nvSpPr>
        <p:spPr bwMode="auto">
          <a:xfrm>
            <a:off x="5167313" y="2971800"/>
            <a:ext cx="184785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income &gt;=100,000?</a:t>
            </a:r>
          </a:p>
        </p:txBody>
      </p:sp>
      <p:sp>
        <p:nvSpPr>
          <p:cNvPr id="63503" name="Rectangle 15"/>
          <p:cNvSpPr>
            <a:spLocks noChangeArrowheads="1"/>
          </p:cNvSpPr>
          <p:nvPr/>
        </p:nvSpPr>
        <p:spPr bwMode="auto">
          <a:xfrm>
            <a:off x="3948113" y="4514850"/>
            <a:ext cx="1325562"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children &lt; 3?</a:t>
            </a:r>
          </a:p>
        </p:txBody>
      </p:sp>
      <p:sp>
        <p:nvSpPr>
          <p:cNvPr id="63504" name="Rectangle 16"/>
          <p:cNvSpPr>
            <a:spLocks noChangeArrowheads="1"/>
          </p:cNvSpPr>
          <p:nvPr/>
        </p:nvSpPr>
        <p:spPr bwMode="auto">
          <a:xfrm>
            <a:off x="3795713" y="34861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3505" name="Rectangle 17"/>
          <p:cNvSpPr>
            <a:spLocks noChangeArrowheads="1"/>
          </p:cNvSpPr>
          <p:nvPr/>
        </p:nvSpPr>
        <p:spPr bwMode="auto">
          <a:xfrm>
            <a:off x="4748213" y="35242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3506" name="Rectangle 18"/>
          <p:cNvSpPr>
            <a:spLocks noChangeArrowheads="1"/>
          </p:cNvSpPr>
          <p:nvPr/>
        </p:nvSpPr>
        <p:spPr bwMode="auto">
          <a:xfrm>
            <a:off x="3243263" y="21145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Y</a:t>
            </a:r>
          </a:p>
        </p:txBody>
      </p:sp>
      <p:sp>
        <p:nvSpPr>
          <p:cNvPr id="63507" name="Line 19"/>
          <p:cNvSpPr>
            <a:spLocks noChangeShapeType="1"/>
          </p:cNvSpPr>
          <p:nvPr/>
        </p:nvSpPr>
        <p:spPr bwMode="auto">
          <a:xfrm flipH="1">
            <a:off x="3132138" y="2185988"/>
            <a:ext cx="709612" cy="830262"/>
          </a:xfrm>
          <a:prstGeom prst="line">
            <a:avLst/>
          </a:prstGeom>
          <a:noFill/>
          <a:ln w="12700">
            <a:solidFill>
              <a:schemeClr val="tx1"/>
            </a:solidFill>
            <a:round/>
            <a:headEnd/>
            <a:tailEnd type="triangle" w="med" len="med"/>
          </a:ln>
        </p:spPr>
        <p:txBody>
          <a:bodyPr wrap="none" anchor="ctr"/>
          <a:lstStyle/>
          <a:p>
            <a:endParaRPr lang="en-US" dirty="0"/>
          </a:p>
        </p:txBody>
      </p:sp>
      <p:sp>
        <p:nvSpPr>
          <p:cNvPr id="63508" name="Line 20"/>
          <p:cNvSpPr>
            <a:spLocks noChangeShapeType="1"/>
          </p:cNvSpPr>
          <p:nvPr/>
        </p:nvSpPr>
        <p:spPr bwMode="auto">
          <a:xfrm flipH="1">
            <a:off x="4598988" y="3309938"/>
            <a:ext cx="290512" cy="887412"/>
          </a:xfrm>
          <a:prstGeom prst="line">
            <a:avLst/>
          </a:prstGeom>
          <a:noFill/>
          <a:ln w="12700">
            <a:solidFill>
              <a:schemeClr val="tx1"/>
            </a:solidFill>
            <a:round/>
            <a:headEnd/>
            <a:tailEnd type="triangle" w="med" len="med"/>
          </a:ln>
        </p:spPr>
        <p:txBody>
          <a:bodyPr wrap="none" anchor="ctr"/>
          <a:lstStyle/>
          <a:p>
            <a:endParaRPr lang="en-US" dirty="0"/>
          </a:p>
        </p:txBody>
      </p:sp>
      <p:sp>
        <p:nvSpPr>
          <p:cNvPr id="63509" name="Line 21"/>
          <p:cNvSpPr>
            <a:spLocks noChangeShapeType="1"/>
          </p:cNvSpPr>
          <p:nvPr/>
        </p:nvSpPr>
        <p:spPr bwMode="auto">
          <a:xfrm flipH="1" flipV="1">
            <a:off x="3227388" y="3208338"/>
            <a:ext cx="1243012" cy="1090612"/>
          </a:xfrm>
          <a:prstGeom prst="line">
            <a:avLst/>
          </a:prstGeom>
          <a:noFill/>
          <a:ln w="12700">
            <a:solidFill>
              <a:schemeClr val="tx1"/>
            </a:solidFill>
            <a:round/>
            <a:headEnd/>
            <a:tailEnd type="triangle" w="med" len="med"/>
          </a:ln>
        </p:spPr>
        <p:txBody>
          <a:bodyPr wrap="none" anchor="ctr"/>
          <a:lstStyle/>
          <a:p>
            <a:endParaRPr lang="en-US" dirty="0"/>
          </a:p>
        </p:txBody>
      </p:sp>
      <p:sp>
        <p:nvSpPr>
          <p:cNvPr id="63510" name="Line 22"/>
          <p:cNvSpPr>
            <a:spLocks noChangeShapeType="1"/>
          </p:cNvSpPr>
          <p:nvPr/>
        </p:nvSpPr>
        <p:spPr bwMode="auto">
          <a:xfrm>
            <a:off x="3062288" y="3290888"/>
            <a:ext cx="563562" cy="2430462"/>
          </a:xfrm>
          <a:prstGeom prst="line">
            <a:avLst/>
          </a:prstGeom>
          <a:noFill/>
          <a:ln w="12700">
            <a:solidFill>
              <a:schemeClr val="tx1"/>
            </a:solidFill>
            <a:round/>
            <a:headEnd/>
            <a:tailEnd type="triangle" w="med" len="med"/>
          </a:ln>
        </p:spPr>
        <p:txBody>
          <a:bodyPr wrap="none" anchor="ctr"/>
          <a:lstStyle/>
          <a:p>
            <a:endParaRPr lang="en-US" dirty="0"/>
          </a:p>
        </p:txBody>
      </p:sp>
      <p:sp>
        <p:nvSpPr>
          <p:cNvPr id="63511" name="Line 23"/>
          <p:cNvSpPr>
            <a:spLocks noChangeShapeType="1"/>
          </p:cNvSpPr>
          <p:nvPr/>
        </p:nvSpPr>
        <p:spPr bwMode="auto">
          <a:xfrm>
            <a:off x="5024438" y="3290888"/>
            <a:ext cx="1020762" cy="1363662"/>
          </a:xfrm>
          <a:prstGeom prst="line">
            <a:avLst/>
          </a:prstGeom>
          <a:noFill/>
          <a:ln w="12700">
            <a:solidFill>
              <a:schemeClr val="tx1"/>
            </a:solidFill>
            <a:round/>
            <a:headEnd/>
            <a:tailEnd type="triangle" w="med" len="med"/>
          </a:ln>
        </p:spPr>
        <p:txBody>
          <a:bodyPr wrap="none" anchor="ctr"/>
          <a:lstStyle/>
          <a:p>
            <a:endParaRPr lang="en-US" dirty="0"/>
          </a:p>
        </p:txBody>
      </p:sp>
      <p:sp>
        <p:nvSpPr>
          <p:cNvPr id="63512" name="Line 24"/>
          <p:cNvSpPr>
            <a:spLocks noChangeShapeType="1"/>
          </p:cNvSpPr>
          <p:nvPr/>
        </p:nvSpPr>
        <p:spPr bwMode="auto">
          <a:xfrm>
            <a:off x="4738688" y="4376738"/>
            <a:ext cx="1173162" cy="354012"/>
          </a:xfrm>
          <a:prstGeom prst="line">
            <a:avLst/>
          </a:prstGeom>
          <a:noFill/>
          <a:ln w="12700">
            <a:solidFill>
              <a:schemeClr val="tx1"/>
            </a:solidFill>
            <a:round/>
            <a:headEnd/>
            <a:tailEnd type="triangle" w="med" len="med"/>
          </a:ln>
        </p:spPr>
        <p:txBody>
          <a:bodyPr wrap="none" anchor="ctr"/>
          <a:lstStyle/>
          <a:p>
            <a:endParaRPr lang="en-US" dirty="0"/>
          </a:p>
        </p:txBody>
      </p:sp>
      <p:sp>
        <p:nvSpPr>
          <p:cNvPr id="63513" name="Line 25"/>
          <p:cNvSpPr>
            <a:spLocks noChangeShapeType="1"/>
          </p:cNvSpPr>
          <p:nvPr/>
        </p:nvSpPr>
        <p:spPr bwMode="auto">
          <a:xfrm flipH="1">
            <a:off x="3798888" y="4910138"/>
            <a:ext cx="2176462" cy="887412"/>
          </a:xfrm>
          <a:prstGeom prst="line">
            <a:avLst/>
          </a:prstGeom>
          <a:noFill/>
          <a:ln w="12700">
            <a:solidFill>
              <a:schemeClr val="tx1"/>
            </a:solidFill>
            <a:round/>
            <a:headEnd/>
            <a:tailEnd type="triangle" w="med" len="med"/>
          </a:ln>
        </p:spPr>
        <p:txBody>
          <a:bodyPr wrap="none" anchor="ctr"/>
          <a:lstStyle/>
          <a:p>
            <a:endParaRPr lang="en-US" dirty="0"/>
          </a:p>
        </p:txBody>
      </p:sp>
      <p:sp>
        <p:nvSpPr>
          <p:cNvPr id="63514" name="Rectangle 26"/>
          <p:cNvSpPr>
            <a:spLocks noChangeArrowheads="1"/>
          </p:cNvSpPr>
          <p:nvPr/>
        </p:nvSpPr>
        <p:spPr bwMode="auto">
          <a:xfrm>
            <a:off x="5243513" y="426720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3515" name="Rectangle 27"/>
          <p:cNvSpPr>
            <a:spLocks noChangeArrowheads="1"/>
          </p:cNvSpPr>
          <p:nvPr/>
        </p:nvSpPr>
        <p:spPr bwMode="auto">
          <a:xfrm>
            <a:off x="5414963" y="36385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3516" name="Rectangle 28"/>
          <p:cNvSpPr>
            <a:spLocks noChangeArrowheads="1"/>
          </p:cNvSpPr>
          <p:nvPr/>
        </p:nvSpPr>
        <p:spPr bwMode="auto">
          <a:xfrm>
            <a:off x="4424363" y="2343150"/>
            <a:ext cx="327025"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N</a:t>
            </a:r>
          </a:p>
        </p:txBody>
      </p:sp>
      <p:sp>
        <p:nvSpPr>
          <p:cNvPr id="63518" name="Rectangle 30"/>
          <p:cNvSpPr>
            <a:spLocks noChangeArrowheads="1"/>
          </p:cNvSpPr>
          <p:nvPr/>
        </p:nvSpPr>
        <p:spPr bwMode="auto">
          <a:xfrm>
            <a:off x="3605213" y="5295900"/>
            <a:ext cx="757237"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B50069"/>
                </a:solidFill>
                <a:latin typeface="Times New Roman" pitchFamily="18" charset="0"/>
              </a:rPr>
              <a:t>More?</a:t>
            </a:r>
          </a:p>
        </p:txBody>
      </p:sp>
      <p:sp>
        <p:nvSpPr>
          <p:cNvPr id="63519" name="Arc 31"/>
          <p:cNvSpPr>
            <a:spLocks/>
          </p:cNvSpPr>
          <p:nvPr/>
        </p:nvSpPr>
        <p:spPr bwMode="auto">
          <a:xfrm>
            <a:off x="2111375" y="4095750"/>
            <a:ext cx="1435100" cy="17970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wrap="none" anchor="ctr"/>
          <a:lstStyle/>
          <a:p>
            <a:endParaRPr lang="en-US" dirty="0"/>
          </a:p>
        </p:txBody>
      </p:sp>
      <p:sp>
        <p:nvSpPr>
          <p:cNvPr id="63520" name="Arc 32"/>
          <p:cNvSpPr>
            <a:spLocks/>
          </p:cNvSpPr>
          <p:nvPr/>
        </p:nvSpPr>
        <p:spPr bwMode="auto">
          <a:xfrm>
            <a:off x="2111375" y="2016125"/>
            <a:ext cx="1663700" cy="21590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68"/>
                </a:moveTo>
                <a:cubicBezTo>
                  <a:pt x="17" y="9659"/>
                  <a:pt x="9670" y="11"/>
                  <a:pt x="21579" y="0"/>
                </a:cubicBezTo>
              </a:path>
              <a:path w="21600" h="21600" stroke="0" extrusionOk="0">
                <a:moveTo>
                  <a:pt x="0" y="21568"/>
                </a:moveTo>
                <a:cubicBezTo>
                  <a:pt x="17" y="9659"/>
                  <a:pt x="9670" y="11"/>
                  <a:pt x="21579" y="0"/>
                </a:cubicBezTo>
                <a:lnTo>
                  <a:pt x="21600" y="21600"/>
                </a:lnTo>
                <a:close/>
              </a:path>
            </a:pathLst>
          </a:custGeom>
          <a:noFill/>
          <a:ln w="12700" cap="rnd">
            <a:solidFill>
              <a:schemeClr val="tx1"/>
            </a:solidFill>
            <a:round/>
            <a:headEnd/>
            <a:tailEnd type="triangle" w="med" len="med"/>
          </a:ln>
        </p:spPr>
        <p:txBody>
          <a:bodyPr wrap="none" anchor="ctr"/>
          <a:lstStyle/>
          <a:p>
            <a:endParaRPr lang="en-US" dirty="0"/>
          </a:p>
        </p:txBody>
      </p:sp>
      <p:sp>
        <p:nvSpPr>
          <p:cNvPr id="63521" name="Line 33"/>
          <p:cNvSpPr>
            <a:spLocks noChangeShapeType="1"/>
          </p:cNvSpPr>
          <p:nvPr/>
        </p:nvSpPr>
        <p:spPr bwMode="auto">
          <a:xfrm>
            <a:off x="3733800" y="5943600"/>
            <a:ext cx="152400" cy="381000"/>
          </a:xfrm>
          <a:prstGeom prst="line">
            <a:avLst/>
          </a:prstGeom>
          <a:noFill/>
          <a:ln w="12700">
            <a:solidFill>
              <a:schemeClr val="tx1"/>
            </a:solidFill>
            <a:round/>
            <a:headEnd/>
            <a:tailEnd type="triangle" w="med" len="med"/>
          </a:ln>
        </p:spPr>
        <p:txBody>
          <a:bodyPr/>
          <a:lstStyle/>
          <a:p>
            <a:endParaRPr lang="en-US" dirty="0"/>
          </a:p>
        </p:txBody>
      </p:sp>
      <p:sp>
        <p:nvSpPr>
          <p:cNvPr id="34" name="TextBox 33"/>
          <p:cNvSpPr txBox="1"/>
          <p:nvPr/>
        </p:nvSpPr>
        <p:spPr>
          <a:xfrm>
            <a:off x="4385804" y="5589358"/>
            <a:ext cx="4330032" cy="584775"/>
          </a:xfrm>
          <a:prstGeom prst="rect">
            <a:avLst/>
          </a:prstGeom>
          <a:noFill/>
        </p:spPr>
        <p:txBody>
          <a:bodyPr wrap="none" rtlCol="0">
            <a:spAutoFit/>
          </a:bodyPr>
          <a:lstStyle/>
          <a:p>
            <a:r>
              <a:rPr lang="en-US" sz="3200" dirty="0" smtClean="0"/>
              <a:t>Now how many paths?</a:t>
            </a:r>
            <a:endParaRPr lang="en-US" sz="3200" dirty="0"/>
          </a:p>
        </p:txBody>
      </p:sp>
      <p:sp>
        <p:nvSpPr>
          <p:cNvPr id="37" name="Rectangle 3"/>
          <p:cNvSpPr>
            <a:spLocks noChangeArrowheads="1"/>
          </p:cNvSpPr>
          <p:nvPr/>
        </p:nvSpPr>
        <p:spPr bwMode="auto">
          <a:xfrm>
            <a:off x="1404711" y="3576410"/>
            <a:ext cx="300717" cy="701675"/>
          </a:xfrm>
          <a:prstGeom prst="rect">
            <a:avLst/>
          </a:prstGeom>
          <a:noFill/>
          <a:ln w="12700">
            <a:noFill/>
            <a:miter lim="800000"/>
            <a:headEnd/>
            <a:tailEnd/>
          </a:ln>
        </p:spPr>
        <p:txBody>
          <a:bodyPr wrap="none" anchor="ctr"/>
          <a:lstStyle/>
          <a:p>
            <a:r>
              <a:rPr lang="en-US" dirty="0"/>
              <a:t>5</a:t>
            </a:r>
          </a:p>
        </p:txBody>
      </p:sp>
      <p:grpSp>
        <p:nvGrpSpPr>
          <p:cNvPr id="3" name="Group 44"/>
          <p:cNvGrpSpPr/>
          <p:nvPr/>
        </p:nvGrpSpPr>
        <p:grpSpPr>
          <a:xfrm>
            <a:off x="4542971" y="3178629"/>
            <a:ext cx="1596572" cy="1582057"/>
            <a:chOff x="4542971" y="3178629"/>
            <a:chExt cx="1596572" cy="1582057"/>
          </a:xfrm>
        </p:grpSpPr>
        <p:sp>
          <p:nvSpPr>
            <p:cNvPr id="36" name="Freeform 35"/>
            <p:cNvSpPr/>
            <p:nvPr/>
          </p:nvSpPr>
          <p:spPr bwMode="auto">
            <a:xfrm>
              <a:off x="4542971" y="3178629"/>
              <a:ext cx="1596572" cy="1582057"/>
            </a:xfrm>
            <a:custGeom>
              <a:avLst/>
              <a:gdLst>
                <a:gd name="connsiteX0" fmla="*/ 406400 w 1596572"/>
                <a:gd name="connsiteY0" fmla="*/ 0 h 1582057"/>
                <a:gd name="connsiteX1" fmla="*/ 1596572 w 1596572"/>
                <a:gd name="connsiteY1" fmla="*/ 1582057 h 1582057"/>
                <a:gd name="connsiteX2" fmla="*/ 0 w 1596572"/>
                <a:gd name="connsiteY2" fmla="*/ 1103085 h 1582057"/>
                <a:gd name="connsiteX3" fmla="*/ 406400 w 1596572"/>
                <a:gd name="connsiteY3" fmla="*/ 0 h 1582057"/>
              </a:gdLst>
              <a:ahLst/>
              <a:cxnLst>
                <a:cxn ang="0">
                  <a:pos x="connsiteX0" y="connsiteY0"/>
                </a:cxn>
                <a:cxn ang="0">
                  <a:pos x="connsiteX1" y="connsiteY1"/>
                </a:cxn>
                <a:cxn ang="0">
                  <a:pos x="connsiteX2" y="connsiteY2"/>
                </a:cxn>
                <a:cxn ang="0">
                  <a:pos x="connsiteX3" y="connsiteY3"/>
                </a:cxn>
              </a:cxnLst>
              <a:rect l="l" t="t" r="r" b="b"/>
              <a:pathLst>
                <a:path w="1596572" h="1582057">
                  <a:moveTo>
                    <a:pt x="406400" y="0"/>
                  </a:moveTo>
                  <a:lnTo>
                    <a:pt x="1596572" y="1582057"/>
                  </a:lnTo>
                  <a:lnTo>
                    <a:pt x="0" y="1103085"/>
                  </a:lnTo>
                  <a:lnTo>
                    <a:pt x="406400" y="0"/>
                  </a:lnTo>
                  <a:close/>
                </a:path>
              </a:pathLst>
            </a:custGeom>
            <a:solidFill>
              <a:srgbClr val="C0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0" name="Rectangle 3"/>
            <p:cNvSpPr>
              <a:spLocks noChangeArrowheads="1"/>
            </p:cNvSpPr>
            <p:nvPr/>
          </p:nvSpPr>
          <p:spPr bwMode="auto">
            <a:xfrm>
              <a:off x="4967968" y="3598183"/>
              <a:ext cx="300717" cy="701675"/>
            </a:xfrm>
            <a:prstGeom prst="rect">
              <a:avLst/>
            </a:prstGeom>
            <a:noFill/>
            <a:ln w="12700">
              <a:noFill/>
              <a:miter lim="800000"/>
              <a:headEnd/>
              <a:tailEnd/>
            </a:ln>
          </p:spPr>
          <p:txBody>
            <a:bodyPr wrap="none" anchor="ctr"/>
            <a:lstStyle/>
            <a:p>
              <a:r>
                <a:rPr lang="en-US" dirty="0"/>
                <a:t>2</a:t>
              </a:r>
            </a:p>
          </p:txBody>
        </p:sp>
      </p:grpSp>
      <p:grpSp>
        <p:nvGrpSpPr>
          <p:cNvPr id="4" name="Group 43"/>
          <p:cNvGrpSpPr/>
          <p:nvPr/>
        </p:nvGrpSpPr>
        <p:grpSpPr>
          <a:xfrm>
            <a:off x="3033486" y="2046514"/>
            <a:ext cx="1886857" cy="2249715"/>
            <a:chOff x="3033486" y="2046514"/>
            <a:chExt cx="1886857" cy="2249715"/>
          </a:xfrm>
        </p:grpSpPr>
        <p:sp>
          <p:nvSpPr>
            <p:cNvPr id="35" name="Freeform 34"/>
            <p:cNvSpPr/>
            <p:nvPr/>
          </p:nvSpPr>
          <p:spPr bwMode="auto">
            <a:xfrm>
              <a:off x="3033486" y="2046514"/>
              <a:ext cx="1886857" cy="2249715"/>
            </a:xfrm>
            <a:custGeom>
              <a:avLst/>
              <a:gdLst>
                <a:gd name="connsiteX0" fmla="*/ 827314 w 1814286"/>
                <a:gd name="connsiteY0" fmla="*/ 29028 h 2177143"/>
                <a:gd name="connsiteX1" fmla="*/ 1814286 w 1814286"/>
                <a:gd name="connsiteY1" fmla="*/ 1030514 h 2177143"/>
                <a:gd name="connsiteX2" fmla="*/ 1407886 w 1814286"/>
                <a:gd name="connsiteY2" fmla="*/ 2177143 h 2177143"/>
                <a:gd name="connsiteX3" fmla="*/ 0 w 1814286"/>
                <a:gd name="connsiteY3" fmla="*/ 986971 h 2177143"/>
                <a:gd name="connsiteX4" fmla="*/ 928914 w 1814286"/>
                <a:gd name="connsiteY4" fmla="*/ 0 h 2177143"/>
                <a:gd name="connsiteX5" fmla="*/ 928914 w 1814286"/>
                <a:gd name="connsiteY5" fmla="*/ 0 h 217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286" h="2177143">
                  <a:moveTo>
                    <a:pt x="827314" y="29028"/>
                  </a:moveTo>
                  <a:lnTo>
                    <a:pt x="1814286" y="1030514"/>
                  </a:lnTo>
                  <a:lnTo>
                    <a:pt x="1407886" y="2177143"/>
                  </a:lnTo>
                  <a:lnTo>
                    <a:pt x="0" y="986971"/>
                  </a:lnTo>
                  <a:lnTo>
                    <a:pt x="928914" y="0"/>
                  </a:lnTo>
                  <a:lnTo>
                    <a:pt x="928914" y="0"/>
                  </a:lnTo>
                </a:path>
              </a:pathLst>
            </a:cu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3491" name="Rectangle 3"/>
            <p:cNvSpPr>
              <a:spLocks noChangeArrowheads="1"/>
            </p:cNvSpPr>
            <p:nvPr/>
          </p:nvSpPr>
          <p:spPr bwMode="auto">
            <a:xfrm>
              <a:off x="3864882" y="2669268"/>
              <a:ext cx="300717" cy="701675"/>
            </a:xfrm>
            <a:prstGeom prst="rect">
              <a:avLst/>
            </a:prstGeom>
            <a:noFill/>
            <a:ln w="12700">
              <a:noFill/>
              <a:miter lim="800000"/>
              <a:headEnd/>
              <a:tailEnd/>
            </a:ln>
          </p:spPr>
          <p:txBody>
            <a:bodyPr wrap="none" anchor="ctr"/>
            <a:lstStyle/>
            <a:p>
              <a:r>
                <a:rPr lang="en-US" dirty="0" smtClean="0"/>
                <a:t>1</a:t>
              </a:r>
              <a:endParaRPr lang="en-US" dirty="0"/>
            </a:p>
          </p:txBody>
        </p:sp>
      </p:grpSp>
      <p:grpSp>
        <p:nvGrpSpPr>
          <p:cNvPr id="5" name="Group 46"/>
          <p:cNvGrpSpPr/>
          <p:nvPr/>
        </p:nvGrpSpPr>
        <p:grpSpPr>
          <a:xfrm>
            <a:off x="3033486" y="3033486"/>
            <a:ext cx="3106057" cy="2772228"/>
            <a:chOff x="3033486" y="3033486"/>
            <a:chExt cx="3106057" cy="2772228"/>
          </a:xfrm>
        </p:grpSpPr>
        <p:sp>
          <p:nvSpPr>
            <p:cNvPr id="43" name="Freeform 42"/>
            <p:cNvSpPr/>
            <p:nvPr/>
          </p:nvSpPr>
          <p:spPr bwMode="auto">
            <a:xfrm>
              <a:off x="3033486" y="3033486"/>
              <a:ext cx="3106057" cy="2772228"/>
            </a:xfrm>
            <a:custGeom>
              <a:avLst/>
              <a:gdLst>
                <a:gd name="connsiteX0" fmla="*/ 0 w 3106057"/>
                <a:gd name="connsiteY0" fmla="*/ 0 h 2772228"/>
                <a:gd name="connsiteX1" fmla="*/ 1509485 w 3106057"/>
                <a:gd name="connsiteY1" fmla="*/ 1306285 h 2772228"/>
                <a:gd name="connsiteX2" fmla="*/ 3106057 w 3106057"/>
                <a:gd name="connsiteY2" fmla="*/ 1756228 h 2772228"/>
                <a:gd name="connsiteX3" fmla="*/ 624114 w 3106057"/>
                <a:gd name="connsiteY3" fmla="*/ 2772228 h 2772228"/>
                <a:gd name="connsiteX4" fmla="*/ 0 w 3106057"/>
                <a:gd name="connsiteY4" fmla="*/ 0 h 277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2772228">
                  <a:moveTo>
                    <a:pt x="0" y="0"/>
                  </a:moveTo>
                  <a:lnTo>
                    <a:pt x="1509485" y="1306285"/>
                  </a:lnTo>
                  <a:lnTo>
                    <a:pt x="3106057" y="1756228"/>
                  </a:lnTo>
                  <a:lnTo>
                    <a:pt x="624114" y="2772228"/>
                  </a:lnTo>
                  <a:lnTo>
                    <a:pt x="0" y="0"/>
                  </a:lnTo>
                  <a:close/>
                </a:path>
              </a:pathLst>
            </a:cu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8" name="Rectangle 3"/>
            <p:cNvSpPr>
              <a:spLocks noChangeArrowheads="1"/>
            </p:cNvSpPr>
            <p:nvPr/>
          </p:nvSpPr>
          <p:spPr bwMode="auto">
            <a:xfrm>
              <a:off x="3995512" y="4381954"/>
              <a:ext cx="300717" cy="701675"/>
            </a:xfrm>
            <a:prstGeom prst="rect">
              <a:avLst/>
            </a:prstGeom>
            <a:noFill/>
            <a:ln w="12700">
              <a:noFill/>
              <a:miter lim="800000"/>
              <a:headEnd/>
              <a:tailEnd/>
            </a:ln>
          </p:spPr>
          <p:txBody>
            <a:bodyPr wrap="none" anchor="ctr"/>
            <a:lstStyle/>
            <a:p>
              <a:r>
                <a:rPr lang="en-US" dirty="0"/>
                <a:t>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1000" fill="hold"/>
                                        <p:tgtEl>
                                          <p:spTgt spid="37"/>
                                        </p:tgtEl>
                                        <p:attrNameLst>
                                          <p:attrName>ppt_x</p:attrName>
                                        </p:attrNameLst>
                                      </p:cBhvr>
                                      <p:tavLst>
                                        <p:tav tm="0">
                                          <p:val>
                                            <p:strVal val="#ppt_x"/>
                                          </p:val>
                                        </p:tav>
                                        <p:tav tm="100000">
                                          <p:val>
                                            <p:strVal val="#ppt_x"/>
                                          </p:val>
                                        </p:tav>
                                      </p:tavLst>
                                    </p:anim>
                                    <p:anim calcmode="lin" valueType="num">
                                      <p:cBhvr additive="base">
                                        <p:cTn id="32"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vs. Code Coverage</a:t>
            </a:r>
            <a:endParaRPr lang="en-US" dirty="0"/>
          </a:p>
        </p:txBody>
      </p:sp>
      <p:sp>
        <p:nvSpPr>
          <p:cNvPr id="4" name="Content Placeholder 3"/>
          <p:cNvSpPr>
            <a:spLocks noGrp="1"/>
          </p:cNvSpPr>
          <p:nvPr>
            <p:ph idx="1"/>
          </p:nvPr>
        </p:nvSpPr>
        <p:spPr/>
        <p:txBody>
          <a:bodyPr/>
          <a:lstStyle/>
          <a:p>
            <a:r>
              <a:rPr lang="en-US" dirty="0" smtClean="0"/>
              <a:t>Path (or logic) coverage</a:t>
            </a:r>
          </a:p>
          <a:p>
            <a:pPr lvl="1"/>
            <a:r>
              <a:rPr lang="en-US" dirty="0" smtClean="0"/>
              <a:t>Requires a significant level of testing resources</a:t>
            </a:r>
          </a:p>
          <a:p>
            <a:pPr lvl="1"/>
            <a:r>
              <a:rPr lang="en-US" dirty="0" smtClean="0"/>
              <a:t>Often required for safety critical systems</a:t>
            </a:r>
          </a:p>
          <a:p>
            <a:r>
              <a:rPr lang="en-US" dirty="0" smtClean="0"/>
              <a:t>Many commercial </a:t>
            </a:r>
            <a:br>
              <a:rPr lang="en-US" dirty="0" smtClean="0"/>
            </a:br>
            <a:r>
              <a:rPr lang="en-US" dirty="0" smtClean="0"/>
              <a:t>systems struggle</a:t>
            </a:r>
            <a:br>
              <a:rPr lang="en-US" dirty="0" smtClean="0"/>
            </a:br>
            <a:r>
              <a:rPr lang="en-US" dirty="0" smtClean="0"/>
              <a:t>to even achieve </a:t>
            </a:r>
            <a:br>
              <a:rPr lang="en-US" dirty="0" smtClean="0"/>
            </a:br>
            <a:r>
              <a:rPr lang="en-US" dirty="0" smtClean="0"/>
              <a:t>adequate code</a:t>
            </a:r>
            <a:br>
              <a:rPr lang="en-US" dirty="0" smtClean="0"/>
            </a:br>
            <a:r>
              <a:rPr lang="en-US" dirty="0" smtClean="0"/>
              <a:t>coverage levels</a:t>
            </a:r>
            <a:endParaRPr lang="en-US" dirty="0"/>
          </a:p>
        </p:txBody>
      </p:sp>
      <p:pic>
        <p:nvPicPr>
          <p:cNvPr id="1548290" name="Picture 2" descr="C:\Users\Tim\AppData\Local\Microsoft\Windows\Temporary Internet Files\Low\Content.IE5\FHGBI059\phpunit_code_coverage_repor[1].jpg"/>
          <p:cNvPicPr>
            <a:picLocks noChangeAspect="1" noChangeArrowheads="1"/>
          </p:cNvPicPr>
          <p:nvPr/>
        </p:nvPicPr>
        <p:blipFill>
          <a:blip r:embed="rId2" cstate="print"/>
          <a:srcRect/>
          <a:stretch>
            <a:fillRect/>
          </a:stretch>
        </p:blipFill>
        <p:spPr bwMode="auto">
          <a:xfrm>
            <a:off x="3643313" y="3543016"/>
            <a:ext cx="4948238" cy="267204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4294967295"/>
          </p:nvPr>
        </p:nvSpPr>
        <p:spPr>
          <a:xfrm>
            <a:off x="6781800" y="6248400"/>
            <a:ext cx="1905000" cy="457200"/>
          </a:xfrm>
          <a:prstGeom prst="rect">
            <a:avLst/>
          </a:prstGeom>
          <a:noFill/>
        </p:spPr>
        <p:txBody>
          <a:bodyPr/>
          <a:lstStyle/>
          <a:p>
            <a:fld id="{E1338CBE-C1A1-45E6-AD4D-4D6F95397BD3}" type="slidenum">
              <a:rPr lang="en-US" altLang="en-US" smtClean="0"/>
              <a:pPr/>
              <a:t>17</a:t>
            </a:fld>
            <a:endParaRPr lang="en-US" altLang="en-US" dirty="0" smtClean="0"/>
          </a:p>
        </p:txBody>
      </p:sp>
      <p:sp>
        <p:nvSpPr>
          <p:cNvPr id="33796" name="Rectangle 2"/>
          <p:cNvSpPr>
            <a:spLocks noGrp="1" noChangeArrowheads="1"/>
          </p:cNvSpPr>
          <p:nvPr>
            <p:ph type="title"/>
          </p:nvPr>
        </p:nvSpPr>
        <p:spPr/>
        <p:txBody>
          <a:bodyPr/>
          <a:lstStyle/>
          <a:p>
            <a:pPr eaLnBrk="1" hangingPunct="1"/>
            <a:r>
              <a:rPr lang="en-US" sz="3500" dirty="0" smtClean="0"/>
              <a:t>Code Coverage Tools </a:t>
            </a:r>
            <a:br>
              <a:rPr lang="en-US" sz="3500" dirty="0" smtClean="0"/>
            </a:br>
            <a:r>
              <a:rPr lang="en-US" sz="3500" dirty="0" smtClean="0"/>
              <a:t>Example Summary Report</a:t>
            </a:r>
          </a:p>
        </p:txBody>
      </p:sp>
      <p:pic>
        <p:nvPicPr>
          <p:cNvPr id="33797" name="Picture 3" descr="code coverage"/>
          <p:cNvPicPr>
            <a:picLocks noChangeAspect="1" noChangeArrowheads="1"/>
          </p:cNvPicPr>
          <p:nvPr/>
        </p:nvPicPr>
        <p:blipFill>
          <a:blip r:embed="rId2" cstate="print"/>
          <a:srcRect/>
          <a:stretch>
            <a:fillRect/>
          </a:stretch>
        </p:blipFill>
        <p:spPr bwMode="auto">
          <a:xfrm>
            <a:off x="704850" y="2114550"/>
            <a:ext cx="7734300" cy="2628900"/>
          </a:xfrm>
          <a:prstGeom prst="rect">
            <a:avLst/>
          </a:prstGeom>
          <a:noFill/>
          <a:ln w="9525">
            <a:noFill/>
            <a:miter lim="800000"/>
            <a:headEnd/>
            <a:tailEnd/>
          </a:ln>
        </p:spPr>
      </p:pic>
      <p:sp>
        <p:nvSpPr>
          <p:cNvPr id="33798" name="Text Box 4"/>
          <p:cNvSpPr txBox="1">
            <a:spLocks noChangeArrowheads="1"/>
          </p:cNvSpPr>
          <p:nvPr/>
        </p:nvSpPr>
        <p:spPr bwMode="auto">
          <a:xfrm>
            <a:off x="6545263" y="5607050"/>
            <a:ext cx="2017712" cy="457200"/>
          </a:xfrm>
          <a:prstGeom prst="rect">
            <a:avLst/>
          </a:prstGeom>
          <a:noFill/>
          <a:ln w="9525">
            <a:noFill/>
            <a:miter lim="800000"/>
            <a:headEnd/>
            <a:tailEnd/>
          </a:ln>
        </p:spPr>
        <p:txBody>
          <a:bodyPr wrap="none">
            <a:spAutoFit/>
          </a:bodyPr>
          <a:lstStyle/>
          <a:p>
            <a:pPr eaLnBrk="0" hangingPunct="0"/>
            <a:r>
              <a:rPr lang="en-US" sz="2400" dirty="0">
                <a:latin typeface="Stencil" pitchFamily="82" charset="0"/>
              </a:rPr>
              <a:t>Cobertura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dirty="0" smtClean="0"/>
              <a:t>Coverage</a:t>
            </a:r>
          </a:p>
        </p:txBody>
      </p:sp>
      <p:sp>
        <p:nvSpPr>
          <p:cNvPr id="32773" name="Rectangle 3"/>
          <p:cNvSpPr>
            <a:spLocks noGrp="1" noChangeArrowheads="1"/>
          </p:cNvSpPr>
          <p:nvPr>
            <p:ph type="body" idx="1"/>
          </p:nvPr>
        </p:nvSpPr>
        <p:spPr>
          <a:xfrm>
            <a:off x="769256" y="1719263"/>
            <a:ext cx="7917543" cy="3805237"/>
          </a:xfrm>
        </p:spPr>
        <p:txBody>
          <a:bodyPr/>
          <a:lstStyle/>
          <a:p>
            <a:pPr eaLnBrk="1" hangingPunct="1">
              <a:lnSpc>
                <a:spcPct val="90000"/>
              </a:lnSpc>
            </a:pPr>
            <a:r>
              <a:rPr lang="en-US" sz="2600" dirty="0" smtClean="0"/>
              <a:t>At the Primitive Component Level </a:t>
            </a:r>
          </a:p>
          <a:p>
            <a:pPr lvl="1" eaLnBrk="1" hangingPunct="1">
              <a:lnSpc>
                <a:spcPct val="90000"/>
              </a:lnSpc>
            </a:pPr>
            <a:r>
              <a:rPr lang="en-US" sz="2200" dirty="0" smtClean="0"/>
              <a:t>Require 100% coverage</a:t>
            </a:r>
          </a:p>
          <a:p>
            <a:pPr eaLnBrk="1" hangingPunct="1">
              <a:lnSpc>
                <a:spcPct val="90000"/>
              </a:lnSpc>
            </a:pPr>
            <a:r>
              <a:rPr lang="en-US" sz="2600" dirty="0" smtClean="0"/>
              <a:t>As integration proceeds try to keep to 100% until it become infeasible</a:t>
            </a:r>
          </a:p>
          <a:p>
            <a:pPr eaLnBrk="1" hangingPunct="1">
              <a:lnSpc>
                <a:spcPct val="90000"/>
              </a:lnSpc>
            </a:pPr>
            <a:r>
              <a:rPr lang="en-US" sz="2600" dirty="0" smtClean="0"/>
              <a:t>100% coverage at the system level for today’s complex distributed systems is nearly impossible, </a:t>
            </a:r>
            <a:r>
              <a:rPr lang="en-US" sz="2600" b="1" dirty="0" smtClean="0"/>
              <a:t>however</a:t>
            </a:r>
          </a:p>
          <a:p>
            <a:pPr eaLnBrk="1" hangingPunct="1">
              <a:lnSpc>
                <a:spcPct val="90000"/>
              </a:lnSpc>
            </a:pPr>
            <a:r>
              <a:rPr lang="en-US" sz="2600" dirty="0" smtClean="0"/>
              <a:t>50% coverage at the system level is insufficient! But it is common.</a:t>
            </a:r>
          </a:p>
        </p:txBody>
      </p:sp>
      <p:pic>
        <p:nvPicPr>
          <p:cNvPr id="32774" name="Picture 4" descr="100_percent_override-782395"/>
          <p:cNvPicPr>
            <a:picLocks noChangeAspect="1" noChangeArrowheads="1"/>
          </p:cNvPicPr>
          <p:nvPr/>
        </p:nvPicPr>
        <p:blipFill>
          <a:blip r:embed="rId2" cstate="print"/>
          <a:srcRect/>
          <a:stretch>
            <a:fillRect/>
          </a:stretch>
        </p:blipFill>
        <p:spPr bwMode="auto">
          <a:xfrm>
            <a:off x="6342742" y="1749198"/>
            <a:ext cx="1030515" cy="772659"/>
          </a:xfrm>
          <a:prstGeom prst="rect">
            <a:avLst/>
          </a:prstGeom>
          <a:noFill/>
          <a:ln w="9525">
            <a:noFill/>
            <a:miter lim="800000"/>
            <a:headEnd/>
            <a:tailEnd/>
          </a:ln>
        </p:spPr>
      </p:pic>
      <p:pic>
        <p:nvPicPr>
          <p:cNvPr id="32775" name="Picture 5" descr="no excuse"/>
          <p:cNvPicPr>
            <a:picLocks noChangeAspect="1" noChangeArrowheads="1"/>
          </p:cNvPicPr>
          <p:nvPr/>
        </p:nvPicPr>
        <p:blipFill>
          <a:blip r:embed="rId3" cstate="print"/>
          <a:srcRect/>
          <a:stretch>
            <a:fillRect/>
          </a:stretch>
        </p:blipFill>
        <p:spPr bwMode="auto">
          <a:xfrm>
            <a:off x="6453052" y="5096600"/>
            <a:ext cx="1974169" cy="1044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Ratio in C</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If Subsystem C has 1000 lines of code and 12 defects have been found in C. Then we say that the defect ratio in C is 12/1000 = 1.2%</a:t>
            </a:r>
            <a:endParaRPr lang="en-US" dirty="0"/>
          </a:p>
        </p:txBody>
      </p:sp>
      <p:pic>
        <p:nvPicPr>
          <p:cNvPr id="4" name="Picture 3" descr="http://www.dcs.qmul.ac.uk/~norman/papers/qa_metrics_article/images/p_p_r_table.gif"/>
          <p:cNvPicPr/>
          <p:nvPr/>
        </p:nvPicPr>
        <p:blipFill>
          <a:blip r:embed="rId2" cstate="print"/>
          <a:srcRect/>
          <a:stretch>
            <a:fillRect/>
          </a:stretch>
        </p:blipFill>
        <p:spPr bwMode="auto">
          <a:xfrm>
            <a:off x="2335866" y="2271991"/>
            <a:ext cx="4118722" cy="20579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Information in the Code of Interest to Testers</a:t>
            </a:r>
            <a:endParaRPr lang="en-US" dirty="0"/>
          </a:p>
        </p:txBody>
      </p:sp>
      <p:sp>
        <p:nvSpPr>
          <p:cNvPr id="3" name="Content Placeholder 2"/>
          <p:cNvSpPr>
            <a:spLocks noGrp="1"/>
          </p:cNvSpPr>
          <p:nvPr>
            <p:ph idx="1"/>
          </p:nvPr>
        </p:nvSpPr>
        <p:spPr/>
        <p:txBody>
          <a:bodyPr/>
          <a:lstStyle/>
          <a:p>
            <a:r>
              <a:rPr lang="en-US" dirty="0" smtClean="0"/>
              <a:t>Complexity </a:t>
            </a:r>
            <a:br>
              <a:rPr lang="en-US" dirty="0" smtClean="0"/>
            </a:br>
            <a:r>
              <a:rPr lang="en-US" dirty="0" smtClean="0"/>
              <a:t>information</a:t>
            </a:r>
          </a:p>
          <a:p>
            <a:r>
              <a:rPr lang="en-US" dirty="0" smtClean="0"/>
              <a:t>Memory </a:t>
            </a:r>
            <a:br>
              <a:rPr lang="en-US" dirty="0" smtClean="0"/>
            </a:br>
            <a:r>
              <a:rPr lang="en-US" dirty="0" smtClean="0"/>
              <a:t>Management </a:t>
            </a:r>
            <a:br>
              <a:rPr lang="en-US" dirty="0" smtClean="0"/>
            </a:br>
            <a:r>
              <a:rPr lang="en-US" dirty="0" smtClean="0"/>
              <a:t>Information</a:t>
            </a:r>
          </a:p>
          <a:p>
            <a:r>
              <a:rPr lang="en-US" dirty="0" smtClean="0"/>
              <a:t>Type mismatch  </a:t>
            </a:r>
            <a:br>
              <a:rPr lang="en-US" dirty="0" smtClean="0"/>
            </a:br>
            <a:r>
              <a:rPr lang="en-US" dirty="0" smtClean="0"/>
              <a:t>information</a:t>
            </a:r>
          </a:p>
          <a:p>
            <a:pPr>
              <a:buNone/>
            </a:pPr>
            <a:endParaRPr lang="en-US" dirty="0"/>
          </a:p>
        </p:txBody>
      </p:sp>
      <p:pic>
        <p:nvPicPr>
          <p:cNvPr id="2050" name="Picture 2" descr="http://www2.umassd.edu/cisw3/coursepages/pages/CIS311/LectureMat/test/average.GIF"/>
          <p:cNvPicPr>
            <a:picLocks noChangeAspect="1" noChangeArrowheads="1"/>
          </p:cNvPicPr>
          <p:nvPr/>
        </p:nvPicPr>
        <p:blipFill>
          <a:blip r:embed="rId2" cstate="print"/>
          <a:srcRect/>
          <a:stretch>
            <a:fillRect/>
          </a:stretch>
        </p:blipFill>
        <p:spPr bwMode="auto">
          <a:xfrm>
            <a:off x="4383741" y="1822338"/>
            <a:ext cx="2893545" cy="436069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As Synonyms</a:t>
            </a:r>
            <a:endParaRPr lang="en-US" dirty="0"/>
          </a:p>
        </p:txBody>
      </p:sp>
      <p:sp>
        <p:nvSpPr>
          <p:cNvPr id="3" name="Content Placeholder 2"/>
          <p:cNvSpPr>
            <a:spLocks noGrp="1"/>
          </p:cNvSpPr>
          <p:nvPr>
            <p:ph idx="1"/>
          </p:nvPr>
        </p:nvSpPr>
        <p:spPr/>
        <p:txBody>
          <a:bodyPr/>
          <a:lstStyle/>
          <a:p>
            <a:r>
              <a:rPr lang="en-US" dirty="0" smtClean="0"/>
              <a:t>Defect ratio</a:t>
            </a:r>
          </a:p>
          <a:p>
            <a:r>
              <a:rPr lang="en-US" dirty="0" smtClean="0"/>
              <a:t>Defect density</a:t>
            </a:r>
          </a:p>
          <a:p>
            <a:r>
              <a:rPr lang="en-US" dirty="0" smtClean="0"/>
              <a:t>Defect rate</a:t>
            </a:r>
          </a:p>
          <a:p>
            <a:r>
              <a:rPr lang="en-US" dirty="0" smtClean="0"/>
              <a:t>Fault rate</a:t>
            </a:r>
          </a:p>
          <a:p>
            <a:r>
              <a:rPr lang="en-US" dirty="0" smtClean="0"/>
              <a:t>Fault density</a:t>
            </a:r>
          </a:p>
        </p:txBody>
      </p:sp>
      <p:grpSp>
        <p:nvGrpSpPr>
          <p:cNvPr id="7" name="Group 6"/>
          <p:cNvGrpSpPr/>
          <p:nvPr/>
        </p:nvGrpSpPr>
        <p:grpSpPr>
          <a:xfrm>
            <a:off x="2635624" y="3237122"/>
            <a:ext cx="5916706" cy="2461817"/>
            <a:chOff x="2635624" y="3237122"/>
            <a:chExt cx="5916706" cy="2461817"/>
          </a:xfrm>
        </p:grpSpPr>
        <p:pic>
          <p:nvPicPr>
            <p:cNvPr id="179202" name="Picture 2" descr="http://languagearts.pppst.com/banner_word_analysis_synonyms.gif"/>
            <p:cNvPicPr>
              <a:picLocks noChangeAspect="1" noChangeArrowheads="1"/>
            </p:cNvPicPr>
            <p:nvPr/>
          </p:nvPicPr>
          <p:blipFill>
            <a:blip r:embed="rId2" cstate="print"/>
            <a:srcRect/>
            <a:stretch>
              <a:fillRect/>
            </a:stretch>
          </p:blipFill>
          <p:spPr bwMode="auto">
            <a:xfrm>
              <a:off x="2635624" y="3237122"/>
              <a:ext cx="5916706" cy="2461817"/>
            </a:xfrm>
            <a:prstGeom prst="rect">
              <a:avLst/>
            </a:prstGeom>
            <a:noFill/>
          </p:spPr>
        </p:pic>
        <p:sp>
          <p:nvSpPr>
            <p:cNvPr id="5" name="Rectangle 4"/>
            <p:cNvSpPr/>
            <p:nvPr/>
          </p:nvSpPr>
          <p:spPr bwMode="auto">
            <a:xfrm rot="298495">
              <a:off x="5378184" y="4273327"/>
              <a:ext cx="1922200" cy="276999"/>
            </a:xfrm>
            <a:prstGeom prst="rect">
              <a:avLst/>
            </a:prstGeom>
            <a:solidFill>
              <a:schemeClr val="bg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1" u="none" strike="noStrike" cap="none" normalizeH="0" baseline="0" smtClean="0">
                <a:ln>
                  <a:noFill/>
                </a:ln>
                <a:solidFill>
                  <a:schemeClr val="tx1"/>
                </a:solidFill>
                <a:effectLst/>
                <a:latin typeface="Tekton" pitchFamily="34" charset="0"/>
              </a:endParaRPr>
            </a:p>
          </p:txBody>
        </p:sp>
        <p:sp>
          <p:nvSpPr>
            <p:cNvPr id="6" name="Rectangle 5"/>
            <p:cNvSpPr/>
            <p:nvPr/>
          </p:nvSpPr>
          <p:spPr bwMode="auto">
            <a:xfrm>
              <a:off x="5351929" y="4262718"/>
              <a:ext cx="1048871" cy="430306"/>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1" u="none" strike="noStrike" cap="none" normalizeH="0" baseline="0" smtClean="0">
                <a:ln>
                  <a:noFill/>
                </a:ln>
                <a:solidFill>
                  <a:schemeClr val="tx1"/>
                </a:solidFill>
                <a:effectLst/>
                <a:latin typeface="Tekton"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Faults, and Failures</a:t>
            </a:r>
            <a:endParaRPr lang="en-US" dirty="0"/>
          </a:p>
        </p:txBody>
      </p:sp>
      <p:sp>
        <p:nvSpPr>
          <p:cNvPr id="3" name="Content Placeholder 2"/>
          <p:cNvSpPr>
            <a:spLocks noGrp="1"/>
          </p:cNvSpPr>
          <p:nvPr>
            <p:ph idx="1"/>
          </p:nvPr>
        </p:nvSpPr>
        <p:spPr/>
        <p:txBody>
          <a:bodyPr/>
          <a:lstStyle/>
          <a:p>
            <a:r>
              <a:rPr lang="en-US" dirty="0" smtClean="0"/>
              <a:t>IEEE standard 729 – Vocabulary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2000" dirty="0" smtClean="0"/>
          </a:p>
          <a:p>
            <a:r>
              <a:rPr lang="en-US" sz="2000" dirty="0" smtClean="0"/>
              <a:t>Systems containing many faults may be very reliable, because the conditions that trigger the faults may be very rare.</a:t>
            </a:r>
            <a:endParaRPr lang="en-US" sz="2000" dirty="0"/>
          </a:p>
        </p:txBody>
      </p:sp>
      <p:pic>
        <p:nvPicPr>
          <p:cNvPr id="4" name="Picture 3" descr="http://www.dcs.qmul.ac.uk/~norman/papers/qa_metrics_article/images/faults_failures.gif"/>
          <p:cNvPicPr/>
          <p:nvPr/>
        </p:nvPicPr>
        <p:blipFill>
          <a:blip r:embed="rId2" cstate="print"/>
          <a:srcRect/>
          <a:stretch>
            <a:fillRect/>
          </a:stretch>
        </p:blipFill>
        <p:spPr bwMode="auto">
          <a:xfrm>
            <a:off x="1129552" y="2823884"/>
            <a:ext cx="7059706" cy="2339787"/>
          </a:xfrm>
          <a:prstGeom prst="rect">
            <a:avLst/>
          </a:prstGeom>
          <a:noFill/>
          <a:ln w="9525">
            <a:noFill/>
            <a:miter lim="800000"/>
            <a:headEnd/>
            <a:tailEnd/>
          </a:ln>
        </p:spPr>
      </p:pic>
      <p:sp>
        <p:nvSpPr>
          <p:cNvPr id="5" name="TextBox 4"/>
          <p:cNvSpPr txBox="1"/>
          <p:nvPr/>
        </p:nvSpPr>
        <p:spPr>
          <a:xfrm>
            <a:off x="6884895" y="5042647"/>
            <a:ext cx="1223413" cy="369332"/>
          </a:xfrm>
          <a:prstGeom prst="rect">
            <a:avLst/>
          </a:prstGeom>
          <a:noFill/>
        </p:spPr>
        <p:txBody>
          <a:bodyPr wrap="none" rtlCol="0">
            <a:spAutoFit/>
          </a:bodyPr>
          <a:lstStyle/>
          <a:p>
            <a:r>
              <a:rPr lang="en-US" sz="1800" b="1" dirty="0" smtClean="0"/>
              <a:t>(Incident)</a:t>
            </a:r>
            <a:endParaRPr lang="en-US" sz="1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Areas of the code with the highest complexity will have the highest defect density</a:t>
            </a:r>
            <a:endParaRPr lang="en-US" dirty="0"/>
          </a:p>
        </p:txBody>
      </p:sp>
      <p:pic>
        <p:nvPicPr>
          <p:cNvPr id="164866" name="Picture 2" descr="http://www.stsc.hill.af.mil/crosstalk/1994/12/Complex_fig3.gif"/>
          <p:cNvPicPr>
            <a:picLocks noChangeAspect="1" noChangeArrowheads="1"/>
          </p:cNvPicPr>
          <p:nvPr/>
        </p:nvPicPr>
        <p:blipFill>
          <a:blip r:embed="rId2" cstate="print"/>
          <a:srcRect/>
          <a:stretch>
            <a:fillRect/>
          </a:stretch>
        </p:blipFill>
        <p:spPr bwMode="auto">
          <a:xfrm>
            <a:off x="1836360" y="3039035"/>
            <a:ext cx="1485063" cy="2931765"/>
          </a:xfrm>
          <a:prstGeom prst="rect">
            <a:avLst/>
          </a:prstGeom>
          <a:noFill/>
        </p:spPr>
      </p:pic>
      <p:pic>
        <p:nvPicPr>
          <p:cNvPr id="164868" name="Picture 4" descr="http://www.urlsinternetcafe.com/coffeebar/exhibit5/bugs2.gif"/>
          <p:cNvPicPr>
            <a:picLocks noChangeAspect="1" noChangeArrowheads="1"/>
          </p:cNvPicPr>
          <p:nvPr/>
        </p:nvPicPr>
        <p:blipFill>
          <a:blip r:embed="rId3" cstate="print"/>
          <a:srcRect/>
          <a:stretch>
            <a:fillRect/>
          </a:stretch>
        </p:blipFill>
        <p:spPr bwMode="auto">
          <a:xfrm>
            <a:off x="4787152" y="3202079"/>
            <a:ext cx="2550085" cy="2550085"/>
          </a:xfrm>
          <a:prstGeom prst="rect">
            <a:avLst/>
          </a:prstGeom>
          <a:noFill/>
        </p:spPr>
      </p:pic>
      <p:sp>
        <p:nvSpPr>
          <p:cNvPr id="6" name="Right Arrow 5"/>
          <p:cNvSpPr/>
          <p:nvPr/>
        </p:nvSpPr>
        <p:spPr bwMode="auto">
          <a:xfrm>
            <a:off x="3482788" y="4182035"/>
            <a:ext cx="1143000" cy="497541"/>
          </a:xfrm>
          <a:prstGeom prst="rightArrow">
            <a:avLst/>
          </a:prstGeom>
          <a:solidFill>
            <a:schemeClr val="accent2">
              <a:lumMod val="40000"/>
              <a:lumOff val="60000"/>
            </a:schemeClr>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1" u="none" strike="noStrike" cap="none" normalizeH="0" baseline="0" smtClean="0">
              <a:ln>
                <a:noFill/>
              </a:ln>
              <a:solidFill>
                <a:schemeClr val="tx1"/>
              </a:solidFill>
              <a:effectLst/>
              <a:latin typeface="Tekton"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Density</a:t>
            </a:r>
            <a:endParaRPr lang="en-US" dirty="0"/>
          </a:p>
        </p:txBody>
      </p:sp>
      <p:sp>
        <p:nvSpPr>
          <p:cNvPr id="3" name="Content Placeholder 2"/>
          <p:cNvSpPr>
            <a:spLocks noGrp="1"/>
          </p:cNvSpPr>
          <p:nvPr>
            <p:ph idx="1"/>
          </p:nvPr>
        </p:nvSpPr>
        <p:spPr/>
        <p:txBody>
          <a:bodyPr/>
          <a:lstStyle/>
          <a:p>
            <a:r>
              <a:rPr lang="en-US" dirty="0" smtClean="0"/>
              <a:t>may even be more an indicator of </a:t>
            </a:r>
            <a:r>
              <a:rPr lang="en-US" i="1" dirty="0" smtClean="0"/>
              <a:t>testing severity</a:t>
            </a:r>
            <a:r>
              <a:rPr lang="en-US" dirty="0" smtClean="0"/>
              <a:t> than quality.</a:t>
            </a:r>
          </a:p>
          <a:p>
            <a:endParaRPr lang="en-US" dirty="0"/>
          </a:p>
        </p:txBody>
      </p:sp>
      <p:pic>
        <p:nvPicPr>
          <p:cNvPr id="4" name="Picture 3" descr="http://www.dcs.qmul.ac.uk/~norman/papers/qa_metrics_article/images/p_p_r_table.gif"/>
          <p:cNvPicPr/>
          <p:nvPr/>
        </p:nvPicPr>
        <p:blipFill>
          <a:blip r:embed="rId2" cstate="print"/>
          <a:srcRect/>
          <a:stretch>
            <a:fillRect/>
          </a:stretch>
        </p:blipFill>
        <p:spPr bwMode="auto">
          <a:xfrm>
            <a:off x="2322419" y="3428438"/>
            <a:ext cx="4118722" cy="2057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Suppose the defect density in component  A is 10 defects per KLOC and the defect density in component B is 25 defects per KLOC.</a:t>
            </a:r>
          </a:p>
          <a:p>
            <a:pPr lvl="1"/>
            <a:r>
              <a:rPr lang="en-US" dirty="0" smtClean="0"/>
              <a:t>B might be more faulty than A</a:t>
            </a:r>
          </a:p>
          <a:p>
            <a:r>
              <a:rPr lang="en-US" dirty="0" smtClean="0"/>
              <a:t>List at least 5 additional reasons why B might have a higher defect density than A</a:t>
            </a:r>
          </a:p>
          <a:p>
            <a:pPr marL="914400" lvl="1" indent="-457200">
              <a:buFont typeface="+mj-lt"/>
              <a:buAutoNum type="arabicPeriod"/>
            </a:pPr>
            <a:r>
              <a:rPr lang="en-US" dirty="0" smtClean="0"/>
              <a:t> </a:t>
            </a:r>
          </a:p>
          <a:p>
            <a:pPr marL="914400" lvl="1" indent="-457200">
              <a:buFont typeface="+mj-lt"/>
              <a:buAutoNum type="arabicPeriod"/>
            </a:pPr>
            <a:r>
              <a:rPr lang="en-US" dirty="0" smtClean="0"/>
              <a:t> </a:t>
            </a:r>
          </a:p>
          <a:p>
            <a:pPr marL="914400" lvl="1" indent="-457200">
              <a:buFont typeface="+mj-lt"/>
              <a:buAutoNum type="arabicPeriod"/>
            </a:pPr>
            <a:r>
              <a:rPr lang="en-US" dirty="0" smtClean="0"/>
              <a:t> </a:t>
            </a:r>
          </a:p>
          <a:p>
            <a:pPr marL="914400" lvl="1" indent="-457200">
              <a:buFont typeface="+mj-lt"/>
              <a:buAutoNum type="arabicPeriod"/>
            </a:pPr>
            <a:r>
              <a:rPr lang="en-US" dirty="0" smtClean="0"/>
              <a:t> </a:t>
            </a:r>
          </a:p>
          <a:p>
            <a:pPr marL="914400" lvl="1" indent="-457200">
              <a:buFont typeface="+mj-lt"/>
              <a:buAutoNum type="arabicPeriod"/>
            </a:pPr>
            <a:r>
              <a:rPr lang="en-US" dirty="0" smtClean="0"/>
              <a:t> </a:t>
            </a:r>
          </a:p>
        </p:txBody>
      </p:sp>
      <p:pic>
        <p:nvPicPr>
          <p:cNvPr id="4" name="Picture 3" descr="http://www.dcs.qmul.ac.uk/~norman/papers/qa_metrics_article/images/p_p_r_table.gif"/>
          <p:cNvPicPr/>
          <p:nvPr/>
        </p:nvPicPr>
        <p:blipFill>
          <a:blip r:embed="rId2" cstate="print"/>
          <a:srcRect/>
          <a:stretch>
            <a:fillRect/>
          </a:stretch>
        </p:blipFill>
        <p:spPr bwMode="auto">
          <a:xfrm>
            <a:off x="5325034" y="4679575"/>
            <a:ext cx="2958353" cy="1196787"/>
          </a:xfrm>
          <a:prstGeom prst="rect">
            <a:avLst/>
          </a:prstGeom>
          <a:noFill/>
          <a:ln w="9525">
            <a:noFill/>
            <a:miter lim="800000"/>
            <a:headEnd/>
            <a:tailEnd/>
          </a:ln>
        </p:spPr>
      </p:pic>
      <p:sp>
        <p:nvSpPr>
          <p:cNvPr id="5" name="Rounded Rectangle 4"/>
          <p:cNvSpPr/>
          <p:nvPr/>
        </p:nvSpPr>
        <p:spPr bwMode="auto">
          <a:xfrm>
            <a:off x="6925235" y="4787153"/>
            <a:ext cx="927847" cy="376518"/>
          </a:xfrm>
          <a:prstGeom prst="roundRect">
            <a:avLst/>
          </a:prstGeom>
          <a:solidFill>
            <a:srgbClr val="FF0066">
              <a:alpha val="31000"/>
            </a:srgbClr>
          </a:solidFill>
          <a:ln w="9525" cap="flat" cmpd="sng" algn="ctr">
            <a:no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1" u="none" strike="noStrike" cap="none" normalizeH="0" baseline="0" smtClean="0">
              <a:ln>
                <a:noFill/>
              </a:ln>
              <a:solidFill>
                <a:schemeClr val="tx1"/>
              </a:solidFill>
              <a:effectLst/>
              <a:latin typeface="Tekton"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Defect?</a:t>
            </a:r>
            <a:endParaRPr lang="en-US" dirty="0"/>
          </a:p>
        </p:txBody>
      </p:sp>
      <p:sp>
        <p:nvSpPr>
          <p:cNvPr id="3" name="Content Placeholder 2"/>
          <p:cNvSpPr>
            <a:spLocks noGrp="1"/>
          </p:cNvSpPr>
          <p:nvPr>
            <p:ph idx="1"/>
          </p:nvPr>
        </p:nvSpPr>
        <p:spPr/>
        <p:txBody>
          <a:bodyPr/>
          <a:lstStyle/>
          <a:p>
            <a:r>
              <a:rPr lang="en-US" dirty="0" smtClean="0"/>
              <a:t>In some studies defects means </a:t>
            </a:r>
          </a:p>
          <a:p>
            <a:pPr lvl="1"/>
            <a:r>
              <a:rPr lang="en-US" dirty="0" smtClean="0"/>
              <a:t>just post-release failures</a:t>
            </a:r>
          </a:p>
          <a:p>
            <a:pPr lvl="1"/>
            <a:r>
              <a:rPr lang="en-US" dirty="0" smtClean="0"/>
              <a:t>in others it means all known faults</a:t>
            </a:r>
          </a:p>
          <a:p>
            <a:pPr lvl="1"/>
            <a:r>
              <a:rPr lang="en-US" dirty="0" smtClean="0"/>
              <a:t>in others it is the set of faults discovered after some arbitrary fixed point in the software life-cycle (e.g. after unit testing).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Defects</a:t>
            </a:r>
            <a:endParaRPr lang="en-US" dirty="0"/>
          </a:p>
        </p:txBody>
      </p:sp>
      <p:sp>
        <p:nvSpPr>
          <p:cNvPr id="3" name="Content Placeholder 2"/>
          <p:cNvSpPr>
            <a:spLocks noGrp="1"/>
          </p:cNvSpPr>
          <p:nvPr>
            <p:ph idx="1"/>
          </p:nvPr>
        </p:nvSpPr>
        <p:spPr/>
        <p:txBody>
          <a:bodyPr/>
          <a:lstStyle/>
          <a:p>
            <a:r>
              <a:rPr lang="en-US" dirty="0" smtClean="0"/>
              <a:t>Critical Failures</a:t>
            </a:r>
          </a:p>
          <a:p>
            <a:r>
              <a:rPr lang="en-US" dirty="0" smtClean="0"/>
              <a:t>Non-Critical Failure that has a work around</a:t>
            </a:r>
          </a:p>
          <a:p>
            <a:r>
              <a:rPr lang="en-US" dirty="0" smtClean="0"/>
              <a:t>Issue with performance, scalability</a:t>
            </a:r>
          </a:p>
          <a:p>
            <a:r>
              <a:rPr lang="en-US" dirty="0" smtClean="0"/>
              <a:t>Vulnerability to attack</a:t>
            </a:r>
          </a:p>
          <a:p>
            <a:r>
              <a:rPr lang="en-US" dirty="0" smtClean="0"/>
              <a:t>Lack of information security – failure to encrypt</a:t>
            </a:r>
          </a:p>
          <a:p>
            <a:r>
              <a:rPr lang="en-US" dirty="0" smtClean="0"/>
              <a:t>Usability</a:t>
            </a:r>
          </a:p>
          <a:p>
            <a:pPr lvl="1"/>
            <a:r>
              <a:rPr lang="en-US" dirty="0" smtClean="0"/>
              <a:t>Workflow</a:t>
            </a:r>
          </a:p>
          <a:p>
            <a:pPr lvl="1"/>
            <a:r>
              <a:rPr lang="en-US" dirty="0" smtClean="0"/>
              <a:t>Organization</a:t>
            </a:r>
          </a:p>
          <a:p>
            <a:pPr lvl="1"/>
            <a:r>
              <a:rPr lang="en-US" dirty="0" smtClean="0"/>
              <a:t>Inconsistencies</a:t>
            </a:r>
          </a:p>
          <a:p>
            <a:pPr lvl="1"/>
            <a:r>
              <a:rPr lang="en-US" dirty="0" smtClean="0"/>
              <a:t>Missing functionality </a:t>
            </a:r>
            <a:endParaRPr lang="en-US" dirty="0"/>
          </a:p>
        </p:txBody>
      </p:sp>
      <p:sp>
        <p:nvSpPr>
          <p:cNvPr id="5" name="TextBox 4"/>
          <p:cNvSpPr txBox="1"/>
          <p:nvPr/>
        </p:nvSpPr>
        <p:spPr>
          <a:xfrm>
            <a:off x="4289612" y="4639235"/>
            <a:ext cx="4126451" cy="1692771"/>
          </a:xfrm>
          <a:prstGeom prst="rect">
            <a:avLst/>
          </a:prstGeom>
          <a:noFill/>
        </p:spPr>
        <p:txBody>
          <a:bodyPr wrap="none" rtlCol="0">
            <a:spAutoFit/>
          </a:bodyPr>
          <a:lstStyle/>
          <a:p>
            <a:pPr marL="742950" lvl="1" indent="-285750" algn="l">
              <a:spcBef>
                <a:spcPct val="20000"/>
              </a:spcBef>
              <a:buChar char="–"/>
            </a:pPr>
            <a:r>
              <a:rPr lang="en-US" sz="2000" i="0" dirty="0" smtClean="0">
                <a:latin typeface="+mn-lt"/>
              </a:rPr>
              <a:t>Poor GUI design</a:t>
            </a:r>
          </a:p>
          <a:p>
            <a:pPr marL="742950" lvl="1" indent="-285750" algn="l">
              <a:spcBef>
                <a:spcPct val="20000"/>
              </a:spcBef>
              <a:buChar char="–"/>
            </a:pPr>
            <a:r>
              <a:rPr lang="en-US" sz="2000" i="0" dirty="0" smtClean="0">
                <a:latin typeface="+mn-lt"/>
              </a:rPr>
              <a:t>Bad Grammar in the GUI</a:t>
            </a:r>
          </a:p>
          <a:p>
            <a:pPr marL="742950" lvl="1" indent="-285750" algn="l">
              <a:spcBef>
                <a:spcPct val="20000"/>
              </a:spcBef>
              <a:buChar char="–"/>
            </a:pPr>
            <a:r>
              <a:rPr lang="en-US" sz="2000" i="0" dirty="0" smtClean="0">
                <a:latin typeface="+mn-lt"/>
              </a:rPr>
              <a:t>Misspelled words in the GUI</a:t>
            </a:r>
          </a:p>
          <a:p>
            <a:pPr marL="742950" lvl="1" indent="-285750" algn="l">
              <a:spcBef>
                <a:spcPct val="20000"/>
              </a:spcBef>
              <a:buChar char="–"/>
            </a:pPr>
            <a:r>
              <a:rPr lang="en-US" sz="2000" i="0" dirty="0" smtClean="0">
                <a:latin typeface="+mn-lt"/>
              </a:rPr>
              <a:t>GUI standards not followed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all Defects Bugs?</a:t>
            </a:r>
            <a:endParaRPr lang="en-US" dirty="0"/>
          </a:p>
        </p:txBody>
      </p:sp>
      <p:sp>
        <p:nvSpPr>
          <p:cNvPr id="3" name="Content Placeholder 2"/>
          <p:cNvSpPr>
            <a:spLocks noGrp="1"/>
          </p:cNvSpPr>
          <p:nvPr>
            <p:ph idx="1"/>
          </p:nvPr>
        </p:nvSpPr>
        <p:spPr/>
        <p:txBody>
          <a:bodyPr/>
          <a:lstStyle/>
          <a:p>
            <a:r>
              <a:rPr lang="en-US" i="1" dirty="0" smtClean="0"/>
              <a:t>Errors </a:t>
            </a:r>
            <a:endParaRPr lang="en-US" dirty="0" smtClean="0"/>
          </a:p>
          <a:p>
            <a:r>
              <a:rPr lang="en-US" b="1" i="1" dirty="0" smtClean="0"/>
              <a:t>Issues</a:t>
            </a:r>
          </a:p>
          <a:p>
            <a:r>
              <a:rPr lang="en-US" i="1" dirty="0" smtClean="0"/>
              <a:t>Anomalies</a:t>
            </a:r>
            <a:endParaRPr lang="en-US" dirty="0" smtClean="0"/>
          </a:p>
          <a:p>
            <a:r>
              <a:rPr lang="en-US" i="1" dirty="0" smtClean="0"/>
              <a:t>Defects</a:t>
            </a:r>
            <a:endParaRPr lang="en-US" dirty="0" smtClean="0"/>
          </a:p>
          <a:p>
            <a:r>
              <a:rPr lang="en-US" i="1" dirty="0" smtClean="0"/>
              <a:t>Bugs</a:t>
            </a:r>
            <a:endParaRPr lang="en-US" dirty="0" smtClean="0"/>
          </a:p>
          <a:p>
            <a:r>
              <a:rPr lang="en-US" i="1" dirty="0" smtClean="0"/>
              <a:t>Crashes</a:t>
            </a:r>
            <a:endParaRPr lang="en-US" dirty="0" smtClean="0"/>
          </a:p>
          <a:p>
            <a:endParaRPr lang="en-US" dirty="0"/>
          </a:p>
        </p:txBody>
      </p:sp>
      <p:pic>
        <p:nvPicPr>
          <p:cNvPr id="1513474" name="Picture 2" descr="http://farm1.static.flickr.com/113/282707058_02305d3cce_o.jpg"/>
          <p:cNvPicPr>
            <a:picLocks noChangeAspect="1" noChangeArrowheads="1"/>
          </p:cNvPicPr>
          <p:nvPr/>
        </p:nvPicPr>
        <p:blipFill>
          <a:blip r:embed="rId2" cstate="print"/>
          <a:srcRect/>
          <a:stretch>
            <a:fillRect/>
          </a:stretch>
        </p:blipFill>
        <p:spPr bwMode="auto">
          <a:xfrm>
            <a:off x="3617259" y="2104260"/>
            <a:ext cx="4375524" cy="385017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Count Metrics</a:t>
            </a:r>
            <a:endParaRPr lang="en-US" dirty="0"/>
          </a:p>
        </p:txBody>
      </p:sp>
      <p:sp>
        <p:nvSpPr>
          <p:cNvPr id="3" name="Content Placeholder 2"/>
          <p:cNvSpPr>
            <a:spLocks noGrp="1"/>
          </p:cNvSpPr>
          <p:nvPr>
            <p:ph idx="1"/>
          </p:nvPr>
        </p:nvSpPr>
        <p:spPr/>
        <p:txBody>
          <a:bodyPr/>
          <a:lstStyle/>
          <a:p>
            <a:r>
              <a:rPr lang="en-US" dirty="0" smtClean="0"/>
              <a:t>It is important for developers to measure those aspects of software quality that can be useful for determining </a:t>
            </a:r>
          </a:p>
          <a:p>
            <a:pPr lvl="1"/>
            <a:r>
              <a:rPr lang="en-US" dirty="0" smtClean="0"/>
              <a:t>how many problems have been found with a product </a:t>
            </a:r>
          </a:p>
          <a:p>
            <a:pPr lvl="1"/>
            <a:r>
              <a:rPr lang="en-US" dirty="0" smtClean="0"/>
              <a:t>how effective are the prevention, detection and removal processes </a:t>
            </a:r>
          </a:p>
          <a:p>
            <a:pPr lvl="1"/>
            <a:r>
              <a:rPr lang="en-US" dirty="0" smtClean="0"/>
              <a:t>when the product is ready for release to the next development stage or to the customer </a:t>
            </a:r>
          </a:p>
          <a:p>
            <a:pPr lvl="1"/>
            <a:r>
              <a:rPr lang="en-US" dirty="0" smtClean="0"/>
              <a:t>how the current version of a product compares in quality with previous or competing versions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Size?</a:t>
            </a:r>
            <a:endParaRPr lang="en-US" dirty="0"/>
          </a:p>
        </p:txBody>
      </p:sp>
      <p:sp>
        <p:nvSpPr>
          <p:cNvPr id="3" name="Content Placeholder 2"/>
          <p:cNvSpPr>
            <a:spLocks noGrp="1"/>
          </p:cNvSpPr>
          <p:nvPr>
            <p:ph idx="1"/>
          </p:nvPr>
        </p:nvSpPr>
        <p:spPr/>
        <p:txBody>
          <a:bodyPr/>
          <a:lstStyle/>
          <a:p>
            <a:r>
              <a:rPr lang="en-US" dirty="0" smtClean="0"/>
              <a:t>There is no consensus about how to measure software size in a consistent and comparable way. Even when using the most  common size measure (LOC or KLOC) for the same programming language, deviations in counting rules can result in variations by factors of one to five.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Metrics</a:t>
            </a:r>
            <a:endParaRPr lang="en-US" dirty="0"/>
          </a:p>
        </p:txBody>
      </p:sp>
      <p:sp>
        <p:nvSpPr>
          <p:cNvPr id="3" name="Content Placeholder 2"/>
          <p:cNvSpPr>
            <a:spLocks noGrp="1"/>
          </p:cNvSpPr>
          <p:nvPr>
            <p:ph idx="1"/>
          </p:nvPr>
        </p:nvSpPr>
        <p:spPr/>
        <p:txBody>
          <a:bodyPr>
            <a:normAutofit fontScale="92500"/>
          </a:bodyPr>
          <a:lstStyle/>
          <a:p>
            <a:r>
              <a:rPr lang="en-US" dirty="0" smtClean="0"/>
              <a:t>Prominent in the history of software metrics has been the search for measures of complexity. This search has been inspired by the belief that only by measuring complexity can we truly understand and conquer it. </a:t>
            </a:r>
          </a:p>
          <a:p>
            <a:r>
              <a:rPr lang="en-US" dirty="0" smtClean="0"/>
              <a:t>Because it is a high-level notion made up of many different attributes, there can never be a single measure of software </a:t>
            </a:r>
            <a:r>
              <a:rPr lang="en-US" i="1" dirty="0" smtClean="0"/>
              <a:t>complexity</a:t>
            </a:r>
            <a:r>
              <a:rPr lang="en-US" dirty="0" smtClean="0"/>
              <a:t> [Fenton 1992]. Yet in the sense described above there have been hundreds of proposed complexity </a:t>
            </a:r>
            <a:r>
              <a:rPr lang="en-US" i="1" dirty="0" smtClean="0"/>
              <a:t>metrics</a:t>
            </a:r>
            <a:r>
              <a:rPr lang="en-US" dirty="0" smtClean="0"/>
              <a:t>. Most of these are also restricted to code. The best known are </a:t>
            </a:r>
            <a:r>
              <a:rPr lang="en-US" b="1" dirty="0" smtClean="0"/>
              <a:t>Halstead's software science</a:t>
            </a:r>
            <a:r>
              <a:rPr lang="en-US" dirty="0" smtClean="0"/>
              <a:t> and </a:t>
            </a:r>
            <a:r>
              <a:rPr lang="en-US" b="1" dirty="0" smtClean="0"/>
              <a:t>McCabe's cyclomatic number</a:t>
            </a:r>
            <a:r>
              <a:rPr lang="en-US" dirty="0" smtClean="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sp>
        <p:nvSpPr>
          <p:cNvPr id="3" name="Content Placeholder 2"/>
          <p:cNvSpPr>
            <a:spLocks noGrp="1"/>
          </p:cNvSpPr>
          <p:nvPr>
            <p:ph idx="1"/>
          </p:nvPr>
        </p:nvSpPr>
        <p:spPr/>
        <p:txBody>
          <a:bodyPr/>
          <a:lstStyle/>
          <a:p>
            <a:r>
              <a:rPr lang="en-US" dirty="0" smtClean="0"/>
              <a:t>in the USA and Europe the average defect density (based on number of known post-release defects) appears to be between 5 and 10 per KLOC</a:t>
            </a:r>
          </a:p>
          <a:p>
            <a:endParaRPr lang="en-US" dirty="0" smtClean="0"/>
          </a:p>
          <a:p>
            <a:pPr>
              <a:buNone/>
            </a:pPr>
            <a:r>
              <a:rPr lang="en-US" sz="1600" b="1" dirty="0" smtClean="0"/>
              <a:t>Reference for this and the next few slides:</a:t>
            </a:r>
          </a:p>
          <a:p>
            <a:pPr lvl="1">
              <a:buNone/>
            </a:pPr>
            <a:r>
              <a:rPr lang="en-US" b="1" dirty="0" smtClean="0"/>
              <a:t>Quality Assurance and Metrics </a:t>
            </a:r>
            <a:br>
              <a:rPr lang="en-US" b="1" dirty="0" smtClean="0"/>
            </a:br>
            <a:r>
              <a:rPr lang="en-US" dirty="0" smtClean="0"/>
              <a:t>by Norman Fenton</a:t>
            </a:r>
          </a:p>
          <a:p>
            <a:pPr lvl="1">
              <a:buNone/>
            </a:pPr>
            <a:endParaRPr lang="en-US" dirty="0" smtClean="0"/>
          </a:p>
          <a:p>
            <a:pPr lvl="1">
              <a:buNone/>
            </a:pPr>
            <a:endParaRPr lang="en-US" dirty="0" smtClean="0"/>
          </a:p>
          <a:p>
            <a:pPr lvl="1">
              <a:buNone/>
            </a:pPr>
            <a:endParaRPr lang="en-US" dirty="0" smtClean="0"/>
          </a:p>
          <a:p>
            <a:pPr>
              <a:buNone/>
            </a:pPr>
            <a:r>
              <a:rPr lang="en-US" sz="1000" dirty="0" smtClean="0"/>
              <a:t>http://www.dcs.qmul.ac.uk/~norman/papers/qa_metrics_article/index_qa_met.htm  </a:t>
            </a:r>
            <a:endParaRPr lang="en-US" sz="1000" dirty="0"/>
          </a:p>
        </p:txBody>
      </p:sp>
      <p:pic>
        <p:nvPicPr>
          <p:cNvPr id="55298" name="Picture 2" descr="Norman.jpg (18421 bytes)"/>
          <p:cNvPicPr>
            <a:picLocks noChangeAspect="1" noChangeArrowheads="1"/>
          </p:cNvPicPr>
          <p:nvPr/>
        </p:nvPicPr>
        <p:blipFill>
          <a:blip r:embed="rId2" cstate="print"/>
          <a:srcRect/>
          <a:stretch>
            <a:fillRect/>
          </a:stretch>
        </p:blipFill>
        <p:spPr bwMode="auto">
          <a:xfrm>
            <a:off x="5661211" y="3274746"/>
            <a:ext cx="2433918" cy="272367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De-facto Industry Standard</a:t>
            </a:r>
            <a:endParaRPr lang="en-US" dirty="0"/>
          </a:p>
        </p:txBody>
      </p:sp>
      <p:sp>
        <p:nvSpPr>
          <p:cNvPr id="3" name="Content Placeholder 2"/>
          <p:cNvSpPr>
            <a:spLocks noGrp="1"/>
          </p:cNvSpPr>
          <p:nvPr>
            <p:ph idx="1"/>
          </p:nvPr>
        </p:nvSpPr>
        <p:spPr/>
        <p:txBody>
          <a:bodyPr/>
          <a:lstStyle/>
          <a:p>
            <a:r>
              <a:rPr lang="en-US" dirty="0" smtClean="0"/>
              <a:t>Despite the serious problems is calculating standard values we accept that defect density has become the de-facto industry standard measure of software quality. </a:t>
            </a:r>
          </a:p>
          <a:p>
            <a:r>
              <a:rPr lang="en-US" dirty="0" smtClean="0"/>
              <a:t>Commercial organizations argue that they avoid many problems by having formal definitions which are consistent in their own environment. In other words, it works for them, but you should not try to make comparisons outside of the source environment. This is sensible advice.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and Predicting</a:t>
            </a:r>
            <a:endParaRPr lang="en-US" dirty="0"/>
          </a:p>
        </p:txBody>
      </p:sp>
      <p:sp>
        <p:nvSpPr>
          <p:cNvPr id="3" name="Content Placeholder 2"/>
          <p:cNvSpPr>
            <a:spLocks noGrp="1"/>
          </p:cNvSpPr>
          <p:nvPr>
            <p:ph idx="1"/>
          </p:nvPr>
        </p:nvSpPr>
        <p:spPr/>
        <p:txBody>
          <a:bodyPr/>
          <a:lstStyle/>
          <a:p>
            <a:r>
              <a:rPr lang="en-US" dirty="0" smtClean="0"/>
              <a:t>It is inevitable that organizations are hungry both for benchmarking data on defect densities and for predictive models of defect density. </a:t>
            </a:r>
          </a:p>
          <a:p>
            <a:r>
              <a:rPr lang="en-US" dirty="0" smtClean="0"/>
              <a:t>For both benchmarking and predicting, we do have to make cross project comparisons and inferences. It is important, therefore for broader QA issues, that we review what is known about defect density benchmarks.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Numbers</a:t>
            </a:r>
            <a:endParaRPr lang="en-US" dirty="0"/>
          </a:p>
        </p:txBody>
      </p:sp>
      <p:sp>
        <p:nvSpPr>
          <p:cNvPr id="3" name="Content Placeholder 2"/>
          <p:cNvSpPr>
            <a:spLocks noGrp="1"/>
          </p:cNvSpPr>
          <p:nvPr>
            <p:ph idx="1"/>
          </p:nvPr>
        </p:nvSpPr>
        <p:spPr/>
        <p:txBody>
          <a:bodyPr/>
          <a:lstStyle/>
          <a:p>
            <a:r>
              <a:rPr lang="en-US" dirty="0" smtClean="0"/>
              <a:t>It is widely believed that a (delivered) defect density of below 2 per KLOC is good going.</a:t>
            </a:r>
          </a:p>
          <a:p>
            <a:r>
              <a:rPr lang="en-US" dirty="0" smtClean="0"/>
              <a:t>In one of the more revealing of the published papers [</a:t>
            </a:r>
            <a:r>
              <a:rPr lang="en-US" dirty="0" err="1" smtClean="0"/>
              <a:t>Daskalantonakis</a:t>
            </a:r>
            <a:r>
              <a:rPr lang="en-US" dirty="0" smtClean="0"/>
              <a:t> 1992] reports that Motorola’s </a:t>
            </a:r>
            <a:r>
              <a:rPr lang="en-US" i="1" dirty="0" smtClean="0"/>
              <a:t>six sigma quality goal</a:t>
            </a:r>
            <a:r>
              <a:rPr lang="en-US" dirty="0" smtClean="0"/>
              <a:t> is to have ‘no more than 3.4 defects per million of output units from a project’. This translates to a an exceptionally low defect density of 0.0034 per KLOC. The paper seems to suggest that the actual defect density lay between 1 and 6 per KLOC on projects in 1990</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1426" name="Picture 2"/>
          <p:cNvPicPr>
            <a:picLocks noChangeAspect="1" noChangeArrowheads="1"/>
          </p:cNvPicPr>
          <p:nvPr/>
        </p:nvPicPr>
        <p:blipFill>
          <a:blip r:embed="rId2" cstate="print"/>
          <a:srcRect/>
          <a:stretch>
            <a:fillRect/>
          </a:stretch>
        </p:blipFill>
        <p:spPr bwMode="auto">
          <a:xfrm>
            <a:off x="983597" y="820273"/>
            <a:ext cx="7323164" cy="520597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2450" name="Picture 2"/>
          <p:cNvPicPr>
            <a:picLocks noChangeAspect="1" noChangeArrowheads="1"/>
          </p:cNvPicPr>
          <p:nvPr/>
        </p:nvPicPr>
        <p:blipFill>
          <a:blip r:embed="rId2" cstate="print"/>
          <a:srcRect/>
          <a:stretch>
            <a:fillRect/>
          </a:stretch>
        </p:blipFill>
        <p:spPr bwMode="auto">
          <a:xfrm>
            <a:off x="1010209" y="739588"/>
            <a:ext cx="7192497" cy="542881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that Calculate the  Halstead Software Metrics</a:t>
            </a:r>
            <a:endParaRPr lang="en-US" dirty="0"/>
          </a:p>
        </p:txBody>
      </p:sp>
      <p:sp>
        <p:nvSpPr>
          <p:cNvPr id="3" name="Content Placeholder 2"/>
          <p:cNvSpPr>
            <a:spLocks noGrp="1"/>
          </p:cNvSpPr>
          <p:nvPr>
            <p:ph idx="1"/>
          </p:nvPr>
        </p:nvSpPr>
        <p:spPr/>
        <p:txBody>
          <a:bodyPr/>
          <a:lstStyle/>
          <a:p>
            <a:r>
              <a:rPr lang="en-US" dirty="0" smtClean="0"/>
              <a:t>Krakatau Professional </a:t>
            </a:r>
          </a:p>
          <a:p>
            <a:r>
              <a:rPr lang="en-US" dirty="0" smtClean="0"/>
              <a:t>McCabe IQ Developers Edition</a:t>
            </a:r>
          </a:p>
          <a:p>
            <a:r>
              <a:rPr lang="en-US" dirty="0" err="1" smtClean="0"/>
              <a:t>Testwell</a:t>
            </a:r>
            <a:r>
              <a:rPr lang="en-US" dirty="0" smtClean="0"/>
              <a:t> CMT++ and </a:t>
            </a:r>
            <a:r>
              <a:rPr lang="en-US" dirty="0" err="1" smtClean="0"/>
              <a:t>CMTJava</a:t>
            </a:r>
            <a:endParaRPr lang="en-US" dirty="0" smtClean="0"/>
          </a:p>
          <a:p>
            <a:r>
              <a:rPr lang="en-US" dirty="0" err="1" smtClean="0"/>
              <a:t>JStyle</a:t>
            </a:r>
            <a:r>
              <a:rPr lang="en-US" baseline="30000" dirty="0" err="1" smtClean="0"/>
              <a:t>TM</a:t>
            </a:r>
            <a:endParaRPr lang="en-US" baseline="30000" dirty="0" smtClean="0"/>
          </a:p>
          <a:p>
            <a:r>
              <a:rPr lang="en-US" dirty="0" err="1" smtClean="0"/>
              <a:t>npath</a:t>
            </a:r>
            <a:endParaRPr lang="en-US" dirty="0" smtClean="0"/>
          </a:p>
          <a:p>
            <a:r>
              <a:rPr lang="en-US" dirty="0" err="1" smtClean="0"/>
              <a:t>nag_metrics</a:t>
            </a:r>
            <a:endParaRPr lang="en-US" dirty="0"/>
          </a:p>
        </p:txBody>
      </p:sp>
      <p:pic>
        <p:nvPicPr>
          <p:cNvPr id="125954" name="Picture 2" descr="http://www.islandnet.com/~rcarr/TOOLS_button.jpg"/>
          <p:cNvPicPr>
            <a:picLocks noChangeAspect="1" noChangeArrowheads="1"/>
          </p:cNvPicPr>
          <p:nvPr/>
        </p:nvPicPr>
        <p:blipFill>
          <a:blip r:embed="rId2" cstate="print"/>
          <a:srcRect/>
          <a:stretch>
            <a:fillRect/>
          </a:stretch>
        </p:blipFill>
        <p:spPr bwMode="auto">
          <a:xfrm>
            <a:off x="3227294" y="3502770"/>
            <a:ext cx="5301129" cy="265056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Halstead Software Science</a:t>
            </a:r>
            <a:endParaRPr lang="en-US" dirty="0"/>
          </a:p>
        </p:txBody>
      </p:sp>
      <p:sp>
        <p:nvSpPr>
          <p:cNvPr id="3" name="Content Placeholder 2"/>
          <p:cNvSpPr>
            <a:spLocks noGrp="1"/>
          </p:cNvSpPr>
          <p:nvPr>
            <p:ph idx="1"/>
          </p:nvPr>
        </p:nvSpPr>
        <p:spPr/>
        <p:txBody>
          <a:bodyPr>
            <a:noAutofit/>
          </a:bodyPr>
          <a:lstStyle/>
          <a:p>
            <a:r>
              <a:rPr lang="en-US" sz="1600" dirty="0" smtClean="0"/>
              <a:t>The program length (N) is the sum of the total number of </a:t>
            </a:r>
            <a:r>
              <a:rPr lang="en-US" sz="1600" dirty="0" smtClean="0">
                <a:hlinkClick r:id="rId2" action="ppaction://hlinkfile"/>
              </a:rPr>
              <a:t>operators and </a:t>
            </a:r>
            <a:r>
              <a:rPr lang="en-US" sz="1600" dirty="0" smtClean="0">
                <a:hlinkClick r:id="rId3" action="ppaction://hlinkfile"/>
              </a:rPr>
              <a:t>operands</a:t>
            </a:r>
            <a:r>
              <a:rPr lang="en-US" sz="1600" dirty="0" smtClean="0"/>
              <a:t>:	</a:t>
            </a:r>
          </a:p>
          <a:p>
            <a:pPr lvl="1"/>
            <a:r>
              <a:rPr lang="en-US" sz="1600" dirty="0" smtClean="0"/>
              <a:t>N = N1 + N2 </a:t>
            </a:r>
          </a:p>
          <a:p>
            <a:r>
              <a:rPr lang="en-US" sz="1600" dirty="0" smtClean="0"/>
              <a:t>The vocabulary size (n) is the sum of the number of unique </a:t>
            </a:r>
            <a:r>
              <a:rPr lang="en-US" sz="1600" dirty="0" smtClean="0">
                <a:hlinkClick r:id="rId4" action="ppaction://hlinkfile"/>
              </a:rPr>
              <a:t>operators and </a:t>
            </a:r>
            <a:r>
              <a:rPr lang="en-US" sz="1600" dirty="0" smtClean="0">
                <a:hlinkClick r:id="rId5" action="ppaction://hlinkfile"/>
              </a:rPr>
              <a:t>operands</a:t>
            </a:r>
            <a:r>
              <a:rPr lang="en-US" sz="1600" dirty="0" smtClean="0"/>
              <a:t>:</a:t>
            </a:r>
          </a:p>
          <a:p>
            <a:pPr lvl="1"/>
            <a:r>
              <a:rPr lang="en-US" sz="1600" dirty="0" smtClean="0"/>
              <a:t>n = n1 + n2 </a:t>
            </a:r>
          </a:p>
          <a:p>
            <a:r>
              <a:rPr lang="en-US" sz="1600" dirty="0" smtClean="0"/>
              <a:t>The program volume (V) is the information contents of the program, measured in mathematical bits. (V) describes the size of the implementation of an algorithm:</a:t>
            </a:r>
          </a:p>
          <a:p>
            <a:pPr lvl="1"/>
            <a:r>
              <a:rPr lang="en-US" sz="1600" dirty="0" smtClean="0"/>
              <a:t>V = N * log2(n) </a:t>
            </a:r>
          </a:p>
          <a:p>
            <a:r>
              <a:rPr lang="en-US" sz="1600" dirty="0" smtClean="0"/>
              <a:t>The volume of a function should be </a:t>
            </a:r>
            <a:r>
              <a:rPr lang="en-US" sz="1600" b="1" dirty="0" smtClean="0"/>
              <a:t>at least 20 and at most 1000</a:t>
            </a:r>
            <a:r>
              <a:rPr lang="en-US" sz="1600" dirty="0" smtClean="0"/>
              <a:t>. The volume of a </a:t>
            </a:r>
            <a:r>
              <a:rPr lang="en-US" sz="1600" dirty="0" err="1" smtClean="0"/>
              <a:t>parameterless</a:t>
            </a:r>
            <a:r>
              <a:rPr lang="en-US" sz="1600" dirty="0" smtClean="0"/>
              <a:t> one-line function that is not empty is about 20. </a:t>
            </a:r>
          </a:p>
          <a:p>
            <a:r>
              <a:rPr lang="en-US" sz="1600" dirty="0" smtClean="0"/>
              <a:t>The volume of a file should be at least 100 and at most 8000. These limits are based on volumes measured for files whose </a:t>
            </a:r>
            <a:r>
              <a:rPr lang="en-US" sz="1600" dirty="0" err="1" smtClean="0">
                <a:hlinkClick r:id="rId6" action="ppaction://hlinkfile"/>
              </a:rPr>
              <a:t>LOCpro</a:t>
            </a:r>
            <a:r>
              <a:rPr lang="en-US" sz="1600" dirty="0" smtClean="0"/>
              <a:t> and </a:t>
            </a:r>
            <a:r>
              <a:rPr lang="en-US" sz="1600" dirty="0" smtClean="0">
                <a:hlinkClick r:id="rId7" action="ppaction://hlinkfile"/>
              </a:rPr>
              <a:t>v(G)</a:t>
            </a:r>
            <a:r>
              <a:rPr lang="en-US" sz="1600" dirty="0" smtClean="0"/>
              <a:t> are near their recommended limits. </a:t>
            </a:r>
          </a:p>
          <a:p>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Halstead Software Science</a:t>
            </a:r>
            <a:endParaRPr lang="en-US" dirty="0"/>
          </a:p>
        </p:txBody>
      </p:sp>
      <p:sp>
        <p:nvSpPr>
          <p:cNvPr id="3" name="Content Placeholder 2"/>
          <p:cNvSpPr>
            <a:spLocks noGrp="1"/>
          </p:cNvSpPr>
          <p:nvPr>
            <p:ph idx="1"/>
          </p:nvPr>
        </p:nvSpPr>
        <p:spPr/>
        <p:txBody>
          <a:bodyPr>
            <a:noAutofit/>
          </a:bodyPr>
          <a:lstStyle/>
          <a:p>
            <a:r>
              <a:rPr lang="en-US" sz="1600" dirty="0" smtClean="0"/>
              <a:t>The program length (N) is the sum of the total number of </a:t>
            </a:r>
            <a:r>
              <a:rPr lang="en-US" sz="1600" dirty="0" smtClean="0">
                <a:hlinkClick r:id="rId2" action="ppaction://hlinkfile"/>
              </a:rPr>
              <a:t>operators and </a:t>
            </a:r>
            <a:r>
              <a:rPr lang="en-US" sz="1600" dirty="0" smtClean="0">
                <a:hlinkClick r:id="rId3" action="ppaction://hlinkfile"/>
              </a:rPr>
              <a:t>operands</a:t>
            </a:r>
            <a:r>
              <a:rPr lang="en-US" sz="1600" dirty="0" smtClean="0"/>
              <a:t>:	</a:t>
            </a:r>
          </a:p>
          <a:p>
            <a:pPr lvl="1"/>
            <a:r>
              <a:rPr lang="en-US" sz="1600" dirty="0" smtClean="0"/>
              <a:t>N = N1 + N2  </a:t>
            </a:r>
          </a:p>
          <a:p>
            <a:pPr lvl="1"/>
            <a:r>
              <a:rPr lang="en-US" sz="1600" dirty="0" smtClean="0"/>
              <a:t>(Suppose we have 100 symbols to encode)</a:t>
            </a:r>
          </a:p>
          <a:p>
            <a:r>
              <a:rPr lang="en-US" sz="1600" dirty="0" smtClean="0"/>
              <a:t>The vocabulary size (n) is the sum of the number of unique </a:t>
            </a:r>
            <a:r>
              <a:rPr lang="en-US" sz="1600" dirty="0" smtClean="0">
                <a:hlinkClick r:id="rId4" action="ppaction://hlinkfile"/>
              </a:rPr>
              <a:t>operators and </a:t>
            </a:r>
            <a:r>
              <a:rPr lang="en-US" sz="1600" dirty="0" smtClean="0">
                <a:hlinkClick r:id="rId5" action="ppaction://hlinkfile"/>
              </a:rPr>
              <a:t>operands</a:t>
            </a:r>
            <a:r>
              <a:rPr lang="en-US" sz="1600" dirty="0" smtClean="0"/>
              <a:t>:</a:t>
            </a:r>
          </a:p>
          <a:p>
            <a:pPr lvl="1"/>
            <a:r>
              <a:rPr lang="en-US" sz="1600" dirty="0" smtClean="0"/>
              <a:t>n = n1 + n2 </a:t>
            </a:r>
          </a:p>
          <a:p>
            <a:pPr lvl="1"/>
            <a:r>
              <a:rPr lang="en-US" sz="1600" dirty="0" smtClean="0"/>
              <a:t>(Suppose we have 32 unique variables and operators)</a:t>
            </a:r>
          </a:p>
          <a:p>
            <a:pPr lvl="1"/>
            <a:r>
              <a:rPr lang="en-US" sz="1600" dirty="0" smtClean="0"/>
              <a:t>(Each program token will need 5 bits to encode it. 2</a:t>
            </a:r>
            <a:r>
              <a:rPr lang="en-US" sz="1600" baseline="30000" dirty="0" smtClean="0"/>
              <a:t>5</a:t>
            </a:r>
            <a:r>
              <a:rPr lang="en-US" sz="1600" dirty="0" smtClean="0"/>
              <a:t> = 32 or 5=log2(32))</a:t>
            </a:r>
          </a:p>
          <a:p>
            <a:r>
              <a:rPr lang="en-US" sz="1600" dirty="0" smtClean="0"/>
              <a:t>The program volume (V) is the information contents of the program, measured in mathematical bits. (V) describes the size of the implementation of an algorithm:</a:t>
            </a:r>
          </a:p>
          <a:p>
            <a:pPr lvl="1"/>
            <a:r>
              <a:rPr lang="en-US" sz="1600" dirty="0" smtClean="0"/>
              <a:t>V = N * log2(n) </a:t>
            </a:r>
          </a:p>
          <a:p>
            <a:pPr lvl="1"/>
            <a:r>
              <a:rPr lang="en-US" sz="1600" dirty="0" smtClean="0"/>
              <a:t>(then the program would take 100 * 5 = 500 bits to encode)</a:t>
            </a:r>
          </a:p>
          <a:p>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3724835"/>
            <a:ext cx="7726680" cy="2371164"/>
          </a:xfrm>
        </p:spPr>
        <p:txBody>
          <a:bodyPr/>
          <a:lstStyle/>
          <a:p>
            <a:r>
              <a:rPr lang="en-US" dirty="0" smtClean="0"/>
              <a:t>In spite of the theoretical popularity of the Halstead Software Science</a:t>
            </a:r>
          </a:p>
          <a:p>
            <a:pPr lvl="1"/>
            <a:r>
              <a:rPr lang="en-US" dirty="0" smtClean="0"/>
              <a:t>It is not widely supported in tools</a:t>
            </a:r>
          </a:p>
          <a:p>
            <a:pPr lvl="1"/>
            <a:r>
              <a:rPr lang="en-US" dirty="0" smtClean="0"/>
              <a:t>It is not widely used by commercial software developers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18422" y="742950"/>
            <a:ext cx="5734050" cy="2628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Halstead's Software Science</a:t>
            </a:r>
            <a:endParaRPr lang="en-US" dirty="0"/>
          </a:p>
        </p:txBody>
      </p:sp>
      <p:pic>
        <p:nvPicPr>
          <p:cNvPr id="4" name="Picture 3" descr="http://www.dcs.qmul.ac.uk/~norman/papers/qa_metrics_article/images/halstead.gif"/>
          <p:cNvPicPr/>
          <p:nvPr/>
        </p:nvPicPr>
        <p:blipFill>
          <a:blip r:embed="rId2" cstate="print"/>
          <a:srcRect/>
          <a:stretch>
            <a:fillRect/>
          </a:stretch>
        </p:blipFill>
        <p:spPr bwMode="auto">
          <a:xfrm>
            <a:off x="1827119" y="2306568"/>
            <a:ext cx="5543550" cy="37778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7791"/>
            <a:ext cx="3940791" cy="1083211"/>
          </a:xfrm>
        </p:spPr>
        <p:txBody>
          <a:bodyPr/>
          <a:lstStyle/>
          <a:p>
            <a:r>
              <a:rPr lang="en-US" dirty="0" smtClean="0"/>
              <a:t>COCOMO</a:t>
            </a:r>
            <a:endParaRPr lang="en-US" dirty="0"/>
          </a:p>
        </p:txBody>
      </p:sp>
      <p:pic>
        <p:nvPicPr>
          <p:cNvPr id="166914" name="Picture 2" descr="http://www.informit.com/ShowCover.aspx?isbn=0137025769"/>
          <p:cNvPicPr>
            <a:picLocks noChangeAspect="1" noChangeArrowheads="1"/>
          </p:cNvPicPr>
          <p:nvPr/>
        </p:nvPicPr>
        <p:blipFill>
          <a:blip r:embed="rId2" cstate="print"/>
          <a:srcRect/>
          <a:stretch>
            <a:fillRect/>
          </a:stretch>
        </p:blipFill>
        <p:spPr bwMode="auto">
          <a:xfrm>
            <a:off x="4708478" y="645531"/>
            <a:ext cx="3944866" cy="5559604"/>
          </a:xfrm>
          <a:prstGeom prst="rect">
            <a:avLst/>
          </a:prstGeom>
          <a:noFill/>
        </p:spPr>
      </p:pic>
      <p:pic>
        <p:nvPicPr>
          <p:cNvPr id="166916" name="Picture 4" descr="http://www.lisisoft.com/imglisi/7/HelpfileTools/84090SCEPDisplayExample.jpg"/>
          <p:cNvPicPr>
            <a:picLocks noChangeAspect="1" noChangeArrowheads="1"/>
          </p:cNvPicPr>
          <p:nvPr/>
        </p:nvPicPr>
        <p:blipFill>
          <a:blip r:embed="rId3" cstate="print"/>
          <a:srcRect/>
          <a:stretch>
            <a:fillRect/>
          </a:stretch>
        </p:blipFill>
        <p:spPr bwMode="auto">
          <a:xfrm>
            <a:off x="914400" y="2559050"/>
            <a:ext cx="3431084" cy="257331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5903"/>
            <a:ext cx="3476767" cy="1969057"/>
          </a:xfrm>
        </p:spPr>
        <p:txBody>
          <a:bodyPr/>
          <a:lstStyle/>
          <a:p>
            <a:r>
              <a:rPr lang="en-US" dirty="0" smtClean="0"/>
              <a:t>Function Points vs. LOC</a:t>
            </a:r>
            <a:endParaRPr lang="en-US" dirty="0"/>
          </a:p>
        </p:txBody>
      </p:sp>
      <p:pic>
        <p:nvPicPr>
          <p:cNvPr id="168962" name="Picture 2" descr="http://ceh.nasa.gov/ceh_2008/files/image253.jpg"/>
          <p:cNvPicPr>
            <a:picLocks noChangeAspect="1" noChangeArrowheads="1"/>
          </p:cNvPicPr>
          <p:nvPr/>
        </p:nvPicPr>
        <p:blipFill>
          <a:blip r:embed="rId2" cstate="print"/>
          <a:srcRect/>
          <a:stretch>
            <a:fillRect/>
          </a:stretch>
        </p:blipFill>
        <p:spPr bwMode="auto">
          <a:xfrm>
            <a:off x="4171476" y="873409"/>
            <a:ext cx="4410075" cy="3324225"/>
          </a:xfrm>
          <a:prstGeom prst="rect">
            <a:avLst/>
          </a:prstGeom>
          <a:noFill/>
        </p:spPr>
      </p:pic>
      <p:pic>
        <p:nvPicPr>
          <p:cNvPr id="168964" name="Picture 4" descr="http://www.newfreedownloads.com/imgs/11024-w520.jpg"/>
          <p:cNvPicPr>
            <a:picLocks noChangeAspect="1" noChangeArrowheads="1"/>
          </p:cNvPicPr>
          <p:nvPr/>
        </p:nvPicPr>
        <p:blipFill>
          <a:blip r:embed="rId3" cstate="print"/>
          <a:srcRect/>
          <a:stretch>
            <a:fillRect/>
          </a:stretch>
        </p:blipFill>
        <p:spPr bwMode="auto">
          <a:xfrm>
            <a:off x="0" y="2895600"/>
            <a:ext cx="4953000" cy="3962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000" dirty="0" smtClean="0"/>
              <a:t>Albrecht A.J, Measuring Application Development, Proceedings of IBM Applications Development joint SHARE/GUIDE symposium. Monterey CA, pp 83-92, 1979.</a:t>
            </a:r>
          </a:p>
          <a:p>
            <a:r>
              <a:rPr lang="en-US" sz="1000" dirty="0" smtClean="0"/>
              <a:t>Barnard J and Price A, Managing code inspection information, IEEE Software, 59-69, March, 1994.</a:t>
            </a:r>
          </a:p>
          <a:p>
            <a:r>
              <a:rPr lang="en-US" sz="1000" dirty="0" err="1" smtClean="0"/>
              <a:t>Basili</a:t>
            </a:r>
            <a:r>
              <a:rPr lang="en-US" sz="1000" dirty="0" smtClean="0"/>
              <a:t> VR and </a:t>
            </a:r>
            <a:r>
              <a:rPr lang="en-US" sz="1000" dirty="0" err="1" smtClean="0"/>
              <a:t>Rombach</a:t>
            </a:r>
            <a:r>
              <a:rPr lang="en-US" sz="1000" dirty="0" smtClean="0"/>
              <a:t> HD, The TAME project: Towards improvement-oriented software environments, IEEE Transactions on Software Engineering 14(6), pp 758-773, 1988.</a:t>
            </a:r>
          </a:p>
          <a:p>
            <a:r>
              <a:rPr lang="en-US" sz="1000" dirty="0" smtClean="0"/>
              <a:t>Boehm BW, Software Engineering Economics, Prentice-Hall, New York, 1981.</a:t>
            </a:r>
          </a:p>
          <a:p>
            <a:r>
              <a:rPr lang="en-US" sz="1000" dirty="0" smtClean="0"/>
              <a:t>Bollinger TB and McGowan C, A critical look at software capability evaluations, IEEE Software, 25-41, July, 1991.</a:t>
            </a:r>
          </a:p>
          <a:p>
            <a:r>
              <a:rPr lang="en-US" sz="1000" dirty="0" smtClean="0"/>
              <a:t>Cox G, Sustaining a metrics </a:t>
            </a:r>
            <a:r>
              <a:rPr lang="en-US" sz="1000" dirty="0" err="1" smtClean="0"/>
              <a:t>programme</a:t>
            </a:r>
            <a:r>
              <a:rPr lang="en-US" sz="1000" dirty="0" smtClean="0"/>
              <a:t> in industry, in Software Reliability and Metrics (</a:t>
            </a:r>
            <a:r>
              <a:rPr lang="en-US" sz="1000" dirty="0" err="1" smtClean="0"/>
              <a:t>eds</a:t>
            </a:r>
            <a:r>
              <a:rPr lang="en-US" sz="1000" dirty="0" smtClean="0"/>
              <a:t> Fenton NE and </a:t>
            </a:r>
            <a:r>
              <a:rPr lang="en-US" sz="1000" dirty="0" err="1" smtClean="0"/>
              <a:t>Littlewood</a:t>
            </a:r>
            <a:r>
              <a:rPr lang="en-US" sz="1000" dirty="0" smtClean="0"/>
              <a:t> B), Elsevier, 1991, pp 1-15, 1991.</a:t>
            </a:r>
          </a:p>
          <a:p>
            <a:r>
              <a:rPr lang="en-US" sz="1000" dirty="0" err="1" smtClean="0"/>
              <a:t>Daskalantonakis</a:t>
            </a:r>
            <a:r>
              <a:rPr lang="en-US" sz="1000" dirty="0" smtClean="0"/>
              <a:t>, MK, A practical view of software measurement and implementation experiences within Motorola, IEEE Trans Software Eng, 18 (11) 998--1010, 1992.</a:t>
            </a:r>
          </a:p>
          <a:p>
            <a:r>
              <a:rPr lang="en-US" sz="1000" dirty="0" smtClean="0"/>
              <a:t>Fenton NE, Software Metrics: A Rigorous Approach, Chapman and Hall, 1991.</a:t>
            </a:r>
          </a:p>
          <a:p>
            <a:r>
              <a:rPr lang="en-US" sz="1000" dirty="0" smtClean="0"/>
              <a:t>Fenton NE, When a </a:t>
            </a:r>
            <a:r>
              <a:rPr lang="en-US" sz="1000" dirty="0" err="1" smtClean="0"/>
              <a:t>sofware</a:t>
            </a:r>
            <a:r>
              <a:rPr lang="en-US" sz="1000" dirty="0" smtClean="0"/>
              <a:t> measure is not a measure, Software Eng J 7 (5), 357-362, 1992.</a:t>
            </a:r>
          </a:p>
          <a:p>
            <a:r>
              <a:rPr lang="en-US" sz="1000" dirty="0" smtClean="0"/>
              <a:t>Fenton NE and </a:t>
            </a:r>
            <a:r>
              <a:rPr lang="en-US" sz="1000" dirty="0" err="1" smtClean="0"/>
              <a:t>Pfleeger</a:t>
            </a:r>
            <a:r>
              <a:rPr lang="en-US" sz="1000" dirty="0" smtClean="0"/>
              <a:t> SL, Software Metrics: A Rigorous and Practical Approach (2nd Edition), International Thomson Computer Press, 1996.</a:t>
            </a:r>
          </a:p>
          <a:p>
            <a:r>
              <a:rPr lang="en-US" sz="1000" dirty="0" smtClean="0"/>
              <a:t>Fenton NE, </a:t>
            </a:r>
            <a:r>
              <a:rPr lang="en-US" sz="1000" dirty="0" err="1" smtClean="0"/>
              <a:t>Littlewood</a:t>
            </a:r>
            <a:r>
              <a:rPr lang="en-US" sz="1000" dirty="0" smtClean="0"/>
              <a:t> B, and Page S, Evaluating software engineering standards and methods, in Software Engineering: A European Perspective (Ed: Thayer R, </a:t>
            </a:r>
            <a:r>
              <a:rPr lang="en-US" sz="1000" dirty="0" err="1" smtClean="0"/>
              <a:t>McGettrick</a:t>
            </a:r>
            <a:r>
              <a:rPr lang="en-US" sz="1000" dirty="0" smtClean="0"/>
              <a:t> AD), </a:t>
            </a:r>
          </a:p>
          <a:p>
            <a:r>
              <a:rPr lang="en-US" sz="1000" dirty="0" smtClean="0"/>
              <a:t>IEEE Computer Society Press, pp 463--470, 1993.</a:t>
            </a:r>
          </a:p>
          <a:p>
            <a:r>
              <a:rPr lang="en-US" sz="1000" dirty="0" smtClean="0"/>
              <a:t>Halstead M, Elements of Software Science, North Holland, , 1977.</a:t>
            </a:r>
          </a:p>
          <a:p>
            <a:r>
              <a:rPr lang="en-US" sz="1000" dirty="0" err="1" smtClean="0"/>
              <a:t>Harel</a:t>
            </a:r>
            <a:r>
              <a:rPr lang="en-US" sz="1000" dirty="0" smtClean="0"/>
              <a:t> D, </a:t>
            </a:r>
            <a:r>
              <a:rPr lang="en-US" sz="1000" dirty="0" err="1" smtClean="0"/>
              <a:t>Algorithmics</a:t>
            </a:r>
            <a:r>
              <a:rPr lang="en-US" sz="1000" dirty="0" smtClean="0"/>
              <a:t>, 2nd Edition, Addison Wesley, 1992.</a:t>
            </a:r>
          </a:p>
          <a:p>
            <a:r>
              <a:rPr lang="en-US" sz="1000" dirty="0" smtClean="0"/>
              <a:t>Hatton, L., &amp; Hopkins, T. R, Experiences with Flint, a software metrication tool for Fortran 77, In Symposium on Software Tools, Napier Polytechnic, Edinburgh, 1989.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000" dirty="0" smtClean="0"/>
              <a:t>Henry S and </a:t>
            </a:r>
            <a:r>
              <a:rPr lang="en-US" sz="1000" dirty="0" err="1" smtClean="0"/>
              <a:t>Kafura</a:t>
            </a:r>
            <a:r>
              <a:rPr lang="en-US" sz="1000" dirty="0" smtClean="0"/>
              <a:t> D, The evaluation of software system's </a:t>
            </a:r>
            <a:r>
              <a:rPr lang="en-US" sz="1000" dirty="0" err="1" smtClean="0"/>
              <a:t>struc</a:t>
            </a:r>
            <a:r>
              <a:rPr lang="en-US" sz="1000" dirty="0" smtClean="0"/>
              <a:t>- </a:t>
            </a:r>
            <a:r>
              <a:rPr lang="en-US" sz="1000" dirty="0" err="1" smtClean="0"/>
              <a:t>ture</a:t>
            </a:r>
            <a:r>
              <a:rPr lang="en-US" sz="1000" dirty="0" smtClean="0"/>
              <a:t> using quantitative software metrics, Software Practice and Experience 14(6), pp.561-573 (June), 1984.</a:t>
            </a:r>
          </a:p>
          <a:p>
            <a:r>
              <a:rPr lang="en-US" sz="1000" dirty="0" smtClean="0"/>
              <a:t>Humphrey WS, Managing the Software Process, Addison-Wesley, Reading, Massachusetts, 1989.</a:t>
            </a:r>
          </a:p>
          <a:p>
            <a:r>
              <a:rPr lang="en-US" sz="1000" dirty="0" smtClean="0"/>
              <a:t>IEEE, Standard 729: Glossary of software engineering terminology, IEEE Computer Society Press, 1983.</a:t>
            </a:r>
          </a:p>
          <a:p>
            <a:r>
              <a:rPr lang="en-US" sz="1000" dirty="0" smtClean="0"/>
              <a:t>IEEE, Software quality metrics methodology Standard P-1061/D20, IEEE Computer Society, 1989.</a:t>
            </a:r>
          </a:p>
          <a:p>
            <a:r>
              <a:rPr lang="en-US" sz="1000" dirty="0" smtClean="0"/>
              <a:t>IEEE, Standard 1061: Software Quality Metrics Methodology, , 1992.</a:t>
            </a:r>
          </a:p>
          <a:p>
            <a:r>
              <a:rPr lang="en-US" sz="1000" dirty="0" smtClean="0"/>
              <a:t>IEEE P1044, A standard classification for software </a:t>
            </a:r>
            <a:r>
              <a:rPr lang="en-US" sz="1000" dirty="0" err="1" smtClean="0"/>
              <a:t>anomolies</a:t>
            </a:r>
            <a:r>
              <a:rPr lang="en-US" sz="1000" dirty="0" smtClean="0"/>
              <a:t> (draft), IEEE Computer Society, 1992.</a:t>
            </a:r>
          </a:p>
          <a:p>
            <a:r>
              <a:rPr lang="en-US" sz="1000" dirty="0" smtClean="0"/>
              <a:t>International </a:t>
            </a:r>
            <a:r>
              <a:rPr lang="en-US" sz="1000" dirty="0" err="1" smtClean="0"/>
              <a:t>Organisation</a:t>
            </a:r>
            <a:r>
              <a:rPr lang="en-US" sz="1000" dirty="0" smtClean="0"/>
              <a:t> for </a:t>
            </a:r>
            <a:r>
              <a:rPr lang="en-US" sz="1000" dirty="0" err="1" smtClean="0"/>
              <a:t>Standardisation</a:t>
            </a:r>
            <a:r>
              <a:rPr lang="en-US" sz="1000" dirty="0" smtClean="0"/>
              <a:t> , Quality Management and Quality Assurance Standards - Part 3: Guidelines for the Application of ISO 9001 to the Development, Supply and Maintenance of, ISO/IS 9000-3, 1990.</a:t>
            </a:r>
          </a:p>
          <a:p>
            <a:r>
              <a:rPr lang="en-US" sz="1000" dirty="0" smtClean="0"/>
              <a:t>International </a:t>
            </a:r>
            <a:r>
              <a:rPr lang="en-US" sz="1000" dirty="0" err="1" smtClean="0"/>
              <a:t>Organisation</a:t>
            </a:r>
            <a:r>
              <a:rPr lang="en-US" sz="1000" dirty="0" smtClean="0"/>
              <a:t> for </a:t>
            </a:r>
            <a:r>
              <a:rPr lang="en-US" sz="1000" dirty="0" err="1" smtClean="0"/>
              <a:t>Standardisation</a:t>
            </a:r>
            <a:r>
              <a:rPr lang="en-US" sz="1000" dirty="0" smtClean="0"/>
              <a:t> , Information technology - Software product evaluation - Quality characteristics and guide lines for their use, ISO/IEC IS 9126, 1991.</a:t>
            </a:r>
          </a:p>
          <a:p>
            <a:r>
              <a:rPr lang="en-US" sz="1000" dirty="0" smtClean="0"/>
              <a:t>International Standards </a:t>
            </a:r>
            <a:r>
              <a:rPr lang="en-US" sz="1000" dirty="0" err="1" smtClean="0"/>
              <a:t>Organisation</a:t>
            </a:r>
            <a:r>
              <a:rPr lang="en-US" sz="1000" dirty="0" smtClean="0"/>
              <a:t>, SPICE Baseline Practice Guide, Product Description, Issue 0.03 (Draft), July , 1993.</a:t>
            </a:r>
          </a:p>
          <a:p>
            <a:r>
              <a:rPr lang="en-US" sz="1000" dirty="0" smtClean="0"/>
              <a:t>International Standards </a:t>
            </a:r>
            <a:r>
              <a:rPr lang="en-US" sz="1000" dirty="0" err="1" smtClean="0"/>
              <a:t>Organisation</a:t>
            </a:r>
            <a:r>
              <a:rPr lang="en-US" sz="1000" dirty="0" smtClean="0"/>
              <a:t>., ISO 9001: Quality Systems - Model for Quality Assurance in Design, Development, Production, Installation and Servicing, International Standards </a:t>
            </a:r>
            <a:r>
              <a:rPr lang="en-US" sz="1000" dirty="0" err="1" smtClean="0"/>
              <a:t>Organisation</a:t>
            </a:r>
            <a:r>
              <a:rPr lang="en-US" sz="1000" dirty="0" smtClean="0"/>
              <a:t>., 1987.</a:t>
            </a:r>
          </a:p>
          <a:p>
            <a:r>
              <a:rPr lang="en-US" sz="1000" dirty="0" smtClean="0"/>
              <a:t>Jeffery DR, Low GC and Barnes M, A comparison of function point counting techniques, IEEE Trans Software Eng, 19(5), 529--532, 1993.</a:t>
            </a:r>
          </a:p>
          <a:p>
            <a:r>
              <a:rPr lang="en-US" sz="1000" dirty="0" err="1" smtClean="0"/>
              <a:t>Juran</a:t>
            </a:r>
            <a:r>
              <a:rPr lang="en-US" sz="1000" dirty="0" smtClean="0"/>
              <a:t> JM, </a:t>
            </a:r>
            <a:r>
              <a:rPr lang="en-US" sz="1000" dirty="0" err="1" smtClean="0"/>
              <a:t>Gryna</a:t>
            </a:r>
            <a:r>
              <a:rPr lang="en-US" sz="1000" dirty="0" smtClean="0"/>
              <a:t> FM </a:t>
            </a:r>
            <a:r>
              <a:rPr lang="en-US" sz="1000" dirty="0" err="1" smtClean="0"/>
              <a:t>Jr</a:t>
            </a:r>
            <a:r>
              <a:rPr lang="en-US" sz="1000" dirty="0" smtClean="0"/>
              <a:t>, Bingham FM (</a:t>
            </a:r>
            <a:r>
              <a:rPr lang="en-US" sz="1000" dirty="0" err="1" smtClean="0"/>
              <a:t>eds</a:t>
            </a:r>
            <a:r>
              <a:rPr lang="en-US" sz="1000" dirty="0" smtClean="0"/>
              <a:t>), Quality Control Handbook (3rd </a:t>
            </a:r>
            <a:r>
              <a:rPr lang="en-US" sz="1000" dirty="0" err="1" smtClean="0"/>
              <a:t>edn</a:t>
            </a:r>
            <a:r>
              <a:rPr lang="en-US" sz="1000" dirty="0" smtClean="0"/>
              <a:t>), McGraw Hill, New York, 1979.</a:t>
            </a:r>
          </a:p>
          <a:p>
            <a:r>
              <a:rPr lang="en-US" sz="1000" dirty="0" smtClean="0"/>
              <a:t>Keller, T , Measurements role in providing ``error-free'' onboard shuttle software, 3rd Intl Applications of Software Metrics Conference, La Jolla, California", pp 2.154-2.166, Proceedings available from Software Quality Engineering, 1992.</a:t>
            </a:r>
          </a:p>
          <a:p>
            <a:r>
              <a:rPr lang="en-US" sz="1000" dirty="0" err="1" smtClean="0"/>
              <a:t>Kitchenham</a:t>
            </a:r>
            <a:r>
              <a:rPr lang="en-US" sz="1000" dirty="0" smtClean="0"/>
              <a:t> BA and de Neumann B, Cost </a:t>
            </a:r>
            <a:r>
              <a:rPr lang="en-US" sz="1000" dirty="0" err="1" smtClean="0"/>
              <a:t>modelling</a:t>
            </a:r>
            <a:r>
              <a:rPr lang="en-US" sz="1000" dirty="0" smtClean="0"/>
              <a:t> and estimation, in Software Reliability Handbook, (</a:t>
            </a:r>
            <a:r>
              <a:rPr lang="en-US" sz="1000" dirty="0" err="1" smtClean="0"/>
              <a:t>ed</a:t>
            </a:r>
            <a:r>
              <a:rPr lang="en-US" sz="1000" dirty="0" smtClean="0"/>
              <a:t> Rook P), Elsevier Applied Science, 333--376, 1990.</a:t>
            </a:r>
          </a:p>
          <a:p>
            <a:r>
              <a:rPr lang="en-US" sz="1000" dirty="0" err="1" smtClean="0"/>
              <a:t>Littlewood</a:t>
            </a:r>
            <a:r>
              <a:rPr lang="en-US" sz="1000" dirty="0" smtClean="0"/>
              <a:t> B, Forecasting software reliability, in Software Reliability, </a:t>
            </a:r>
            <a:r>
              <a:rPr lang="en-US" sz="1000" dirty="0" err="1" smtClean="0"/>
              <a:t>Modelling</a:t>
            </a:r>
            <a:r>
              <a:rPr lang="en-US" sz="1000" dirty="0" smtClean="0"/>
              <a:t> and Identification, (Ed. </a:t>
            </a:r>
            <a:r>
              <a:rPr lang="en-US" sz="1000" dirty="0" err="1" smtClean="0"/>
              <a:t>Bittanti</a:t>
            </a:r>
            <a:r>
              <a:rPr lang="en-US" sz="1000" dirty="0" smtClean="0"/>
              <a:t> S), Lecture Notes in Computer Science 341Springer-Verlag, 141-209, 1988.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000" dirty="0" err="1" smtClean="0"/>
              <a:t>Lyu</a:t>
            </a:r>
            <a:r>
              <a:rPr lang="en-US" sz="1000" dirty="0" smtClean="0"/>
              <a:t> MR (</a:t>
            </a:r>
            <a:r>
              <a:rPr lang="en-US" sz="1000" dirty="0" err="1" smtClean="0"/>
              <a:t>ed</a:t>
            </a:r>
            <a:r>
              <a:rPr lang="en-US" sz="1000" dirty="0" smtClean="0"/>
              <a:t>), The Handbook of Software Reliability Engineering, McGraw Hill, 1996.</a:t>
            </a:r>
          </a:p>
          <a:p>
            <a:r>
              <a:rPr lang="en-US" sz="1000" dirty="0" smtClean="0"/>
              <a:t>McCabe T, A Software Complexity Measure, IEEE Trans. Software Engineering SE-2(4), 308-320, 1976.</a:t>
            </a:r>
          </a:p>
          <a:p>
            <a:r>
              <a:rPr lang="en-US" sz="1000" dirty="0" smtClean="0"/>
              <a:t>McCall JA, Richards PK, Walters GF, Factors in Software Quality, RADC TR-77-369, 1977. </a:t>
            </a:r>
            <a:r>
              <a:rPr lang="en-US" sz="1000" dirty="0" err="1" smtClean="0"/>
              <a:t>Vols</a:t>
            </a:r>
            <a:r>
              <a:rPr lang="en-US" sz="1000" dirty="0" smtClean="0"/>
              <a:t> I,II,III', US Rome Air Development Center Reports NTIS AD/A-049 014, 015, 055, 1977.</a:t>
            </a:r>
          </a:p>
          <a:p>
            <a:r>
              <a:rPr lang="en-US" sz="1000" dirty="0" smtClean="0"/>
              <a:t>Oviedo EI, Control flow, data flow, and program complexity, In Proc COMPSAC 80, IEEE Computer Society Press, New York, 146-152, 1980.</a:t>
            </a:r>
          </a:p>
          <a:p>
            <a:r>
              <a:rPr lang="en-US" sz="1000" dirty="0" err="1" smtClean="0"/>
              <a:t>Paulk</a:t>
            </a:r>
            <a:r>
              <a:rPr lang="en-US" sz="1000" dirty="0" smtClean="0"/>
              <a:t> M, Weber CV, Curtis B, The Capability Maturity Model for Software: Guidelines for Improving the Software Process, Addison Wesley, 1994.</a:t>
            </a:r>
          </a:p>
          <a:p>
            <a:r>
              <a:rPr lang="en-US" sz="1000" dirty="0" err="1" smtClean="0"/>
              <a:t>Pfleeger</a:t>
            </a:r>
            <a:r>
              <a:rPr lang="en-US" sz="1000" dirty="0" smtClean="0"/>
              <a:t> SL, Fenton NE, Page P, Evaluating software engineering standards, IEEE Computer, 27(9), 71-79, Sept, 1994.</a:t>
            </a:r>
          </a:p>
          <a:p>
            <a:r>
              <a:rPr lang="en-US" sz="1000" dirty="0" smtClean="0"/>
              <a:t>Riley P, Towards safe and reliable software for </a:t>
            </a:r>
            <a:r>
              <a:rPr lang="en-US" sz="1000" dirty="0" err="1" smtClean="0"/>
              <a:t>Eurostar</a:t>
            </a:r>
            <a:r>
              <a:rPr lang="en-US" sz="1000" dirty="0" smtClean="0"/>
              <a:t>, GEC Journal of Research 12 (1), 3-12, 1995.</a:t>
            </a:r>
          </a:p>
          <a:p>
            <a:r>
              <a:rPr lang="en-US" sz="1000" dirty="0" err="1" smtClean="0"/>
              <a:t>Woda</a:t>
            </a:r>
            <a:r>
              <a:rPr lang="en-US" sz="1000" dirty="0" smtClean="0"/>
              <a:t>, H. and </a:t>
            </a:r>
            <a:r>
              <a:rPr lang="en-US" sz="1000" dirty="0" err="1" smtClean="0"/>
              <a:t>Schynoll</a:t>
            </a:r>
            <a:r>
              <a:rPr lang="en-US" sz="1000" dirty="0" smtClean="0"/>
              <a:t>, W. (</a:t>
            </a:r>
            <a:r>
              <a:rPr lang="en-US" sz="1000" dirty="0" err="1" smtClean="0"/>
              <a:t>eds</a:t>
            </a:r>
            <a:r>
              <a:rPr lang="en-US" sz="1000" dirty="0" smtClean="0"/>
              <a:t>) , Lean Software Development, ESPRIT BOOTSTRAP conference proceedings, Stuttgart, Germany, 1992.</a:t>
            </a:r>
          </a:p>
          <a:p>
            <a:r>
              <a:rPr lang="en-US" sz="1000" dirty="0" smtClean="0"/>
              <a:t>Woodward MR, </a:t>
            </a:r>
            <a:r>
              <a:rPr lang="en-US" sz="1000" dirty="0" err="1" smtClean="0"/>
              <a:t>Hennell</a:t>
            </a:r>
            <a:r>
              <a:rPr lang="en-US" sz="1000" dirty="0" smtClean="0"/>
              <a:t> MA, Hedley D, A measure of control flow complexity in program text, IEEE Trans Soft. Eng, SE-5 (1), 45-50, 1979.</a:t>
            </a:r>
          </a:p>
          <a:p>
            <a:r>
              <a:rPr lang="en-US" sz="1000" dirty="0" err="1" smtClean="0"/>
              <a:t>Zuse</a:t>
            </a:r>
            <a:r>
              <a:rPr lang="en-US" sz="1000" dirty="0" smtClean="0"/>
              <a:t> H, Software Complexity: Measures and Methods, De </a:t>
            </a:r>
            <a:r>
              <a:rPr lang="en-US" sz="1000" dirty="0" err="1" smtClean="0"/>
              <a:t>Gruyter</a:t>
            </a:r>
            <a:r>
              <a:rPr lang="en-US" sz="1000" dirty="0" smtClean="0"/>
              <a:t>. Berlin, 1991.</a:t>
            </a:r>
          </a:p>
          <a:p>
            <a:endParaRPr lang="en-US" sz="1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Modeling change requests due to faults in a large-scale telecommunication system </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Ho-Won </a:t>
            </a:r>
            <a:r>
              <a:rPr lang="en-US" b="1" dirty="0" smtClean="0">
                <a:hlinkClick r:id="rId2" action="ppaction://hlinkfile"/>
              </a:rPr>
              <a:t>Jung</a:t>
            </a:r>
            <a:r>
              <a:rPr lang="en-US" b="1" baseline="30000" dirty="0" smtClean="0"/>
              <a:t>, , </a:t>
            </a:r>
            <a:r>
              <a:rPr lang="en-US" b="1" baseline="30000" dirty="0" smtClean="0">
                <a:hlinkClick r:id="rId3" action="ppaction://hlinkfile"/>
              </a:rPr>
              <a:t>a</a:t>
            </a:r>
            <a:r>
              <a:rPr lang="en-US" b="1" dirty="0" smtClean="0"/>
              <a:t>, </a:t>
            </a:r>
            <a:r>
              <a:rPr lang="en-US" b="1" dirty="0" err="1" smtClean="0"/>
              <a:t>YiKyong</a:t>
            </a:r>
            <a:r>
              <a:rPr lang="en-US" b="1" dirty="0" smtClean="0"/>
              <a:t> </a:t>
            </a:r>
            <a:r>
              <a:rPr lang="en-US" b="1" dirty="0" smtClean="0">
                <a:hlinkClick r:id="rId4" action="ppaction://hlinkfile"/>
              </a:rPr>
              <a:t>Lim</a:t>
            </a:r>
            <a:r>
              <a:rPr lang="en-US" b="1" baseline="30000" dirty="0" smtClean="0"/>
              <a:t>, </a:t>
            </a:r>
            <a:r>
              <a:rPr lang="en-US" b="1" baseline="30000" dirty="0" smtClean="0">
                <a:hlinkClick r:id="rId5" action="ppaction://hlinkfile"/>
              </a:rPr>
              <a:t>b</a:t>
            </a:r>
            <a:r>
              <a:rPr lang="en-US" b="1" dirty="0" smtClean="0"/>
              <a:t> and Chang-Shin </a:t>
            </a:r>
            <a:r>
              <a:rPr lang="en-US" b="1" dirty="0" smtClean="0">
                <a:hlinkClick r:id="rId6" action="ppaction://hlinkfile"/>
              </a:rPr>
              <a:t>Chung</a:t>
            </a:r>
            <a:r>
              <a:rPr lang="en-US" b="1" baseline="30000" dirty="0" smtClean="0"/>
              <a:t>, </a:t>
            </a:r>
            <a:r>
              <a:rPr lang="en-US" b="1" baseline="30000" dirty="0" smtClean="0">
                <a:hlinkClick r:id="rId7" action="ppaction://hlinkfile"/>
              </a:rPr>
              <a:t>c</a:t>
            </a:r>
            <a:endParaRPr lang="en-US" b="1" dirty="0" smtClean="0"/>
          </a:p>
          <a:p>
            <a:r>
              <a:rPr lang="en-US" b="1" dirty="0" smtClean="0"/>
              <a:t>Abstract</a:t>
            </a:r>
          </a:p>
          <a:p>
            <a:r>
              <a:rPr lang="en-US" dirty="0" smtClean="0"/>
              <a:t>It is widely known that a small number of modules in any system are likely to contain the majority of faults. Early identification and consequent attention to such modules may mitigate or prevent many defects. The objective of this study is to use product metrics to build a prediction model of the number of change requests (CRs) that are likely to occur in individual modules during testing. The study first empirically validates eight product metrics, while considering the confounding effects of code size (lines of code). Next, a prediction model of CR outcomes is developed with the validated metrics by utilizing a negative binomial regression that allows over-dispersion. In total, 816 modules written in the Chill programming language were analyzed in a large-scale telecommunication system. There is a positive association between the number of CRs and four product metrics (number of unique operators, unique operands, signals, and library calls) after considering the confounding effect of code size. A prediction model that includes only code size and the number of unique operands provides the best empirical fit.</a:t>
            </a:r>
          </a:p>
          <a:p>
            <a:r>
              <a:rPr lang="en-US" b="1" dirty="0" smtClean="0"/>
              <a:t>Author Keywords: </a:t>
            </a:r>
            <a:r>
              <a:rPr lang="en-US" dirty="0" smtClean="0"/>
              <a:t>Complexity; Metric validation; Negative binomial regression; </a:t>
            </a:r>
            <a:r>
              <a:rPr lang="en-US" dirty="0" err="1" smtClean="0"/>
              <a:t>Overdispersion</a:t>
            </a:r>
            <a:r>
              <a:rPr lang="en-US" dirty="0" smtClean="0"/>
              <a:t>; Pareto principle; Prediction model; Software metrics</a:t>
            </a:r>
          </a:p>
          <a:p>
            <a:r>
              <a:rPr lang="en-US" b="1" dirty="0" smtClean="0">
                <a:hlinkClick r:id="rId8" action="ppaction://hlinkfile"/>
              </a:rPr>
              <a:t>Journal of Systems and Software</a:t>
            </a:r>
            <a:r>
              <a:rPr lang="en-US" dirty="0" smtClean="0"/>
              <a:t/>
            </a:r>
            <a:br>
              <a:rPr lang="en-US" dirty="0" smtClean="0"/>
            </a:br>
            <a:r>
              <a:rPr lang="en-US" dirty="0" smtClean="0">
                <a:hlinkClick r:id="rId9" action="ppaction://hlinkfile"/>
              </a:rPr>
              <a:t>Volume 72, Issue 2</a:t>
            </a:r>
            <a:r>
              <a:rPr lang="en-US" dirty="0" smtClean="0"/>
              <a:t>, July 2004, Pages 235-247 </a:t>
            </a:r>
          </a:p>
          <a:p>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 Investigation into the Functional Form of the Size-Defect Relationship for Software Modules</a:t>
            </a:r>
            <a:endParaRPr lang="en-US" dirty="0"/>
          </a:p>
        </p:txBody>
      </p:sp>
      <p:sp>
        <p:nvSpPr>
          <p:cNvPr id="3" name="Content Placeholder 2"/>
          <p:cNvSpPr>
            <a:spLocks noGrp="1"/>
          </p:cNvSpPr>
          <p:nvPr>
            <p:ph idx="1"/>
          </p:nvPr>
        </p:nvSpPr>
        <p:spPr/>
        <p:txBody>
          <a:bodyPr/>
          <a:lstStyle/>
          <a:p>
            <a:r>
              <a:rPr lang="en-US" dirty="0" smtClean="0">
                <a:hlinkClick r:id="rId2"/>
              </a:rPr>
              <a:t>A. </a:t>
            </a:r>
            <a:r>
              <a:rPr lang="en-US" dirty="0" err="1" smtClean="0">
                <a:hlinkClick r:id="rId2"/>
              </a:rPr>
              <a:t>Güneş</a:t>
            </a:r>
            <a:r>
              <a:rPr lang="en-US" dirty="0" smtClean="0">
                <a:hlinkClick r:id="rId2"/>
              </a:rPr>
              <a:t> Koru</a:t>
            </a:r>
            <a:r>
              <a:rPr lang="en-US" dirty="0" smtClean="0"/>
              <a:t>, University of Maryland Baltimore County, Baltimore</a:t>
            </a:r>
          </a:p>
          <a:p>
            <a:r>
              <a:rPr lang="en-US" dirty="0" err="1" smtClean="0">
                <a:hlinkClick r:id="rId3"/>
              </a:rPr>
              <a:t>Dongsong</a:t>
            </a:r>
            <a:r>
              <a:rPr lang="en-US" dirty="0" smtClean="0">
                <a:hlinkClick r:id="rId3"/>
              </a:rPr>
              <a:t> Zhang</a:t>
            </a:r>
            <a:r>
              <a:rPr lang="en-US" dirty="0" smtClean="0"/>
              <a:t>, University of Maryland Baltimore County, Baltimore</a:t>
            </a:r>
          </a:p>
          <a:p>
            <a:r>
              <a:rPr lang="en-US" dirty="0" err="1" smtClean="0">
                <a:hlinkClick r:id="rId4"/>
              </a:rPr>
              <a:t>Khaled</a:t>
            </a:r>
            <a:r>
              <a:rPr lang="en-US" dirty="0" smtClean="0">
                <a:hlinkClick r:id="rId4"/>
              </a:rPr>
              <a:t> El </a:t>
            </a:r>
            <a:r>
              <a:rPr lang="en-US" dirty="0" err="1" smtClean="0">
                <a:hlinkClick r:id="rId4"/>
              </a:rPr>
              <a:t>Emam</a:t>
            </a:r>
            <a:r>
              <a:rPr lang="en-US" dirty="0" smtClean="0"/>
              <a:t>, University of Ottawa, Ottawa</a:t>
            </a:r>
          </a:p>
          <a:p>
            <a:r>
              <a:rPr lang="en-US" dirty="0" err="1" smtClean="0">
                <a:hlinkClick r:id="rId5"/>
              </a:rPr>
              <a:t>Hongfang</a:t>
            </a:r>
            <a:r>
              <a:rPr lang="en-US" dirty="0" smtClean="0">
                <a:hlinkClick r:id="rId5"/>
              </a:rPr>
              <a:t> Liu</a:t>
            </a:r>
            <a:r>
              <a:rPr lang="en-US" dirty="0" smtClean="0"/>
              <a:t>, Georgetown University, Washington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1842" name="Picture 2"/>
          <p:cNvPicPr>
            <a:picLocks noChangeAspect="1" noChangeArrowheads="1"/>
          </p:cNvPicPr>
          <p:nvPr/>
        </p:nvPicPr>
        <p:blipFill>
          <a:blip r:embed="rId2" cstate="print"/>
          <a:srcRect/>
          <a:stretch>
            <a:fillRect/>
          </a:stretch>
        </p:blipFill>
        <p:spPr bwMode="auto">
          <a:xfrm>
            <a:off x="1506072" y="678894"/>
            <a:ext cx="6024282" cy="5537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McCabe Metrics </a:t>
            </a:r>
            <a:endParaRPr lang="en-US" dirty="0"/>
          </a:p>
        </p:txBody>
      </p:sp>
      <p:sp>
        <p:nvSpPr>
          <p:cNvPr id="4" name="Content Placeholder 3"/>
          <p:cNvSpPr>
            <a:spLocks noGrp="1"/>
          </p:cNvSpPr>
          <p:nvPr>
            <p:ph idx="1"/>
          </p:nvPr>
        </p:nvSpPr>
        <p:spPr/>
        <p:txBody>
          <a:bodyPr/>
          <a:lstStyle/>
          <a:p>
            <a:r>
              <a:rPr lang="en-US" sz="1600" dirty="0" smtClean="0"/>
              <a:t>Cyclomatic Complexity Metric (v(G)) </a:t>
            </a:r>
            <a:br>
              <a:rPr lang="en-US" sz="1600" dirty="0" smtClean="0"/>
            </a:br>
            <a:r>
              <a:rPr lang="en-US" sz="1600" dirty="0" smtClean="0"/>
              <a:t>Cyclomatic Complexity (v(G)) is a measure of the complexity of a module's decision structure. It is the number of linearly independent paths and therefore, the minimum number of paths that should be tested. </a:t>
            </a:r>
          </a:p>
          <a:p>
            <a:r>
              <a:rPr lang="en-US" sz="1600" dirty="0" smtClean="0"/>
              <a:t>Essential Complexity Metric (</a:t>
            </a:r>
            <a:r>
              <a:rPr lang="en-US" sz="1600" dirty="0" err="1" smtClean="0"/>
              <a:t>ev</a:t>
            </a:r>
            <a:r>
              <a:rPr lang="en-US" sz="1600" dirty="0" smtClean="0"/>
              <a:t>(G)) </a:t>
            </a:r>
            <a:br>
              <a:rPr lang="en-US" sz="1600" dirty="0" smtClean="0"/>
            </a:br>
            <a:r>
              <a:rPr lang="en-US" sz="1600" dirty="0" smtClean="0"/>
              <a:t>Essential Complexity (</a:t>
            </a:r>
            <a:r>
              <a:rPr lang="en-US" sz="1600" dirty="0" err="1" smtClean="0"/>
              <a:t>ev</a:t>
            </a:r>
            <a:r>
              <a:rPr lang="en-US" sz="1600" dirty="0" smtClean="0"/>
              <a:t>(G)) is a measure of the degree to which a module contains unstructured constructs. This metric measures the degree of </a:t>
            </a:r>
            <a:r>
              <a:rPr lang="en-US" sz="1600" dirty="0" err="1" smtClean="0"/>
              <a:t>structuredness</a:t>
            </a:r>
            <a:r>
              <a:rPr lang="en-US" sz="1600" dirty="0" smtClean="0"/>
              <a:t> and the quality of the code. It is used to predict the maintenance effort and to help in the modularization process. </a:t>
            </a:r>
          </a:p>
          <a:p>
            <a:r>
              <a:rPr lang="en-US" sz="1600" dirty="0" smtClean="0"/>
              <a:t>Module Design Complexity Metric (iv(G)) </a:t>
            </a:r>
            <a:br>
              <a:rPr lang="en-US" sz="1600" dirty="0" smtClean="0"/>
            </a:br>
            <a:r>
              <a:rPr lang="en-US" sz="1600" dirty="0" smtClean="0"/>
              <a:t>Module Design Complexity (iv(G)) is the complexity of the design-reduced module and reflects the complexity of the module's calling patterns to its immediate subordinate modules. This metric differentiates between modules which will seriously complicate the design of any program they are part of and modules which simply contain complex computational logic. It is the basis upon which program design and integration complexities (S0 and S1) are calculated.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McCabe Metrics </a:t>
            </a:r>
            <a:endParaRPr lang="en-US" dirty="0"/>
          </a:p>
        </p:txBody>
      </p:sp>
      <p:sp>
        <p:nvSpPr>
          <p:cNvPr id="4" name="Content Placeholder 3"/>
          <p:cNvSpPr>
            <a:spLocks noGrp="1"/>
          </p:cNvSpPr>
          <p:nvPr>
            <p:ph idx="1"/>
          </p:nvPr>
        </p:nvSpPr>
        <p:spPr/>
        <p:txBody>
          <a:bodyPr/>
          <a:lstStyle/>
          <a:p>
            <a:r>
              <a:rPr lang="en-US" sz="1600" dirty="0" smtClean="0"/>
              <a:t>Pathological Complexity Metric (</a:t>
            </a:r>
            <a:r>
              <a:rPr lang="en-US" sz="1600" dirty="0" err="1" smtClean="0"/>
              <a:t>pv</a:t>
            </a:r>
            <a:r>
              <a:rPr lang="en-US" sz="1600" dirty="0" smtClean="0"/>
              <a:t>(G)) </a:t>
            </a:r>
            <a:br>
              <a:rPr lang="en-US" sz="1600" dirty="0" smtClean="0"/>
            </a:br>
            <a:r>
              <a:rPr lang="en-US" sz="1600" dirty="0" err="1" smtClean="0"/>
              <a:t>pv</a:t>
            </a:r>
            <a:r>
              <a:rPr lang="en-US" sz="1600" dirty="0" smtClean="0"/>
              <a:t>(G) is a measure of the degree to which a module contains extremely unstructured constructs. </a:t>
            </a:r>
          </a:p>
          <a:p>
            <a:r>
              <a:rPr lang="en-US" sz="1600" dirty="0" smtClean="0"/>
              <a:t>Design Complexity Metric (S0) </a:t>
            </a:r>
            <a:br>
              <a:rPr lang="en-US" sz="1600" dirty="0" smtClean="0"/>
            </a:br>
            <a:r>
              <a:rPr lang="en-US" sz="1600" dirty="0" smtClean="0"/>
              <a:t>S0 measures the amount of interaction between modules in a system. </a:t>
            </a:r>
          </a:p>
          <a:p>
            <a:r>
              <a:rPr lang="en-US" sz="1600" dirty="0" smtClean="0"/>
              <a:t>Integration Complexity Metric (S1) </a:t>
            </a:r>
            <a:br>
              <a:rPr lang="en-US" sz="1600" dirty="0" smtClean="0"/>
            </a:br>
            <a:r>
              <a:rPr lang="en-US" sz="1600" dirty="0" smtClean="0"/>
              <a:t>S1 measures the amount of integration testing necessary to guard against errors. </a:t>
            </a:r>
          </a:p>
          <a:p>
            <a:r>
              <a:rPr lang="en-US" sz="1600" dirty="0" smtClean="0"/>
              <a:t>Object Integration Complexity Metric (OS1) </a:t>
            </a:r>
            <a:br>
              <a:rPr lang="en-US" sz="1600" dirty="0" smtClean="0"/>
            </a:br>
            <a:r>
              <a:rPr lang="en-US" sz="1600" dirty="0" smtClean="0"/>
              <a:t>OS1 quantifies the number of tests necessary to fully integrate an object or class into an OO system. </a:t>
            </a:r>
          </a:p>
          <a:p>
            <a:r>
              <a:rPr lang="en-US" sz="1600" dirty="0" smtClean="0"/>
              <a:t>Global Data Complexity Metric (</a:t>
            </a:r>
            <a:r>
              <a:rPr lang="en-US" sz="1600" dirty="0" err="1" smtClean="0"/>
              <a:t>gdv</a:t>
            </a:r>
            <a:r>
              <a:rPr lang="en-US" sz="1600" dirty="0" smtClean="0"/>
              <a:t>(G)) </a:t>
            </a:r>
            <a:br>
              <a:rPr lang="en-US" sz="1600" dirty="0" smtClean="0"/>
            </a:br>
            <a:r>
              <a:rPr lang="en-US" sz="1600" dirty="0" err="1" smtClean="0"/>
              <a:t>gdv</a:t>
            </a:r>
            <a:r>
              <a:rPr lang="en-US" sz="1600" dirty="0" smtClean="0"/>
              <a:t>(G) quantifies the cyclomatic complexity of a module's structure as it relates to global/parameter data. It can be no less than one and no more than the cyclomatic complexity of the original </a:t>
            </a:r>
            <a:r>
              <a:rPr lang="en-US" sz="1600" dirty="0" err="1" smtClean="0"/>
              <a:t>flowgraph</a:t>
            </a:r>
            <a:r>
              <a:rPr lang="en-US" sz="1600" dirty="0" smtClean="0"/>
              <a:t>. </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rmAutofit fontScale="92500"/>
          </a:bodyPr>
          <a:lstStyle/>
          <a:p>
            <a:r>
              <a:rPr lang="en-US" dirty="0" smtClean="0"/>
              <a:t>Despite their widespread use, the Halstead and McCabe metrics have been criticized on both empirical and theoretical grounds. </a:t>
            </a:r>
          </a:p>
          <a:p>
            <a:r>
              <a:rPr lang="en-US" dirty="0" smtClean="0"/>
              <a:t>Empirically it has been claimed that they are no better indicators of complexity than LOC since they are no better at predicting effort, reliability, or maintainability. </a:t>
            </a:r>
          </a:p>
          <a:p>
            <a:r>
              <a:rPr lang="en-US" dirty="0" smtClean="0"/>
              <a:t>Theoretically, it has been argued that the metrics are too simplistic; for example, McCabe's metric is criticized for failing to take account of data-flow complexity or the complexity of unstructured programs.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Metrics for Everyone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Developers should use code analysis tools extensively to help them develop high quality code.</a:t>
            </a:r>
          </a:p>
          <a:p>
            <a:r>
              <a:rPr lang="en-US" dirty="0" smtClean="0"/>
              <a:t>Managers will want to see reports and trends from code analysis tools to know what risk reduction measures to take</a:t>
            </a:r>
          </a:p>
          <a:p>
            <a:r>
              <a:rPr lang="en-US" dirty="0" smtClean="0"/>
              <a:t>System testers will want to use reports from code metrics tools to help them determine if additional testing is necessary, and if so, which areas of the code need more testing. In some cases the tools can help pinpoint specific additional test cases that should be run.</a:t>
            </a:r>
          </a:p>
          <a:p>
            <a:r>
              <a:rPr lang="en-US" dirty="0" smtClean="0"/>
              <a:t>Clients may want to include various metrics thresholds as  part of the acceptance criteria for delivered systems</a:t>
            </a:r>
            <a:endParaRPr lang="en-US" dirty="0"/>
          </a:p>
        </p:txBody>
      </p:sp>
    </p:spTree>
  </p:cSld>
  <p:clrMapOvr>
    <a:masterClrMapping/>
  </p:clrMapOvr>
</p:sld>
</file>

<file path=ppt/theme/theme1.xml><?xml version="1.0" encoding="utf-8"?>
<a:theme xmlns:a="http://schemas.openxmlformats.org/drawingml/2006/main" name="SA-Templat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62699"/>
      </a:hlink>
      <a:folHlink>
        <a:srgbClr val="B2B2B2"/>
      </a:folHlink>
    </a:clrScheme>
    <a:fontScheme name="SA-Template">
      <a:majorFont>
        <a:latin typeface="Tekton"/>
        <a:ea typeface=""/>
        <a:cs typeface=""/>
      </a:majorFont>
      <a:minorFont>
        <a:latin typeface="Tekto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1" u="none" strike="noStrike" cap="none" normalizeH="0" baseline="0" smtClean="0">
            <a:ln>
              <a:noFill/>
            </a:ln>
            <a:solidFill>
              <a:schemeClr val="tx1"/>
            </a:solidFill>
            <a:effectLst/>
            <a:latin typeface="Tekton"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1" u="none" strike="noStrike" cap="none" normalizeH="0" baseline="0" smtClean="0">
            <a:ln>
              <a:noFill/>
            </a:ln>
            <a:solidFill>
              <a:schemeClr val="tx1"/>
            </a:solidFill>
            <a:effectLst/>
            <a:latin typeface="Tekton" pitchFamily="34" charset="0"/>
          </a:defRPr>
        </a:defPPr>
      </a:lstStyle>
    </a:lnDef>
  </a:objectDefaults>
  <a:extraClrSchemeLst>
    <a:extraClrScheme>
      <a:clrScheme name="SA-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46208</TotalTime>
  <Words>2729</Words>
  <Application>Microsoft Office PowerPoint</Application>
  <PresentationFormat>On-screen Show (4:3)</PresentationFormat>
  <Paragraphs>287</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SA-Template</vt:lpstr>
      <vt:lpstr>Metrics</vt:lpstr>
      <vt:lpstr>There is Information in the Code of Interest to Testers</vt:lpstr>
      <vt:lpstr>Complexity Metrics</vt:lpstr>
      <vt:lpstr>Halstead's Software Science</vt:lpstr>
      <vt:lpstr>Slide 5</vt:lpstr>
      <vt:lpstr>McCabe Metrics </vt:lpstr>
      <vt:lpstr>McCabe Metrics </vt:lpstr>
      <vt:lpstr>Criticism</vt:lpstr>
      <vt:lpstr>Code Metrics for Everyone</vt:lpstr>
      <vt:lpstr>Smoke Test</vt:lpstr>
      <vt:lpstr>Standards</vt:lpstr>
      <vt:lpstr>GQM</vt:lpstr>
      <vt:lpstr>Program Complexity</vt:lpstr>
      <vt:lpstr>How Many Paths Through the Program?</vt:lpstr>
      <vt:lpstr>Loop Example </vt:lpstr>
      <vt:lpstr>Path vs. Code Coverage</vt:lpstr>
      <vt:lpstr>Code Coverage Tools  Example Summary Report</vt:lpstr>
      <vt:lpstr>Coverage</vt:lpstr>
      <vt:lpstr>Defect Ratio in C</vt:lpstr>
      <vt:lpstr>Used As Synonyms</vt:lpstr>
      <vt:lpstr>Errors, Faults, and Failures</vt:lpstr>
      <vt:lpstr>Hypothesis</vt:lpstr>
      <vt:lpstr>Defect Density</vt:lpstr>
      <vt:lpstr>Exercise</vt:lpstr>
      <vt:lpstr>What is a Defect?</vt:lpstr>
      <vt:lpstr>Types of Defects</vt:lpstr>
      <vt:lpstr>Are all Defects Bugs?</vt:lpstr>
      <vt:lpstr>Incident Count Metrics</vt:lpstr>
      <vt:lpstr>Software Size?</vt:lpstr>
      <vt:lpstr>What Does This Mean?</vt:lpstr>
      <vt:lpstr>De-facto Industry Standard</vt:lpstr>
      <vt:lpstr>Benchmarking and Predicting</vt:lpstr>
      <vt:lpstr>Industry Numbers</vt:lpstr>
      <vt:lpstr>Slide 34</vt:lpstr>
      <vt:lpstr>Slide 35</vt:lpstr>
      <vt:lpstr>Tools that Calculate the  Halstead Software Metrics</vt:lpstr>
      <vt:lpstr>Halstead Software Science</vt:lpstr>
      <vt:lpstr>Halstead Software Science</vt:lpstr>
      <vt:lpstr>Slide 39</vt:lpstr>
      <vt:lpstr>COCOMO</vt:lpstr>
      <vt:lpstr>Function Points vs. LOC</vt:lpstr>
      <vt:lpstr>References</vt:lpstr>
      <vt:lpstr>References</vt:lpstr>
      <vt:lpstr>References</vt:lpstr>
      <vt:lpstr>Modeling change requests due to faults in a large-scale telecommunication system </vt:lpstr>
      <vt:lpstr>An Investigation into the Functional Form of the Size-Defect Relationship for Software Modules</vt:lpstr>
    </vt:vector>
  </TitlesOfParts>
  <Company>Software Technology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M. Bremer</dc:creator>
  <cp:lastModifiedBy>Tim</cp:lastModifiedBy>
  <cp:revision>399</cp:revision>
  <dcterms:created xsi:type="dcterms:W3CDTF">2002-01-09T03:06:33Z</dcterms:created>
  <dcterms:modified xsi:type="dcterms:W3CDTF">2010-03-08T16:47:29Z</dcterms:modified>
</cp:coreProperties>
</file>