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3" r:id="rId5"/>
    <p:sldId id="298" r:id="rId6"/>
    <p:sldId id="287" r:id="rId7"/>
    <p:sldId id="297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879" autoAdjust="0"/>
  </p:normalViewPr>
  <p:slideViewPr>
    <p:cSldViewPr snapToGrid="0" showGuides="1">
      <p:cViewPr varScale="1">
        <p:scale>
          <a:sx n="64" d="100"/>
          <a:sy n="64" d="100"/>
        </p:scale>
        <p:origin x="97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48" y="3647937"/>
            <a:ext cx="8644467" cy="169502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MAPE, JACQUELINE _TABASAN, RODARY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SALUDARES, NORALYN_QUEJADO, TEODIE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AUGUST 05, 2025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by TRACK GROUP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863AB-B15B-4DC6-9C74-AD75AC0EA502}"/>
              </a:ext>
            </a:extLst>
          </p:cNvPr>
          <p:cNvSpPr txBox="1"/>
          <p:nvPr/>
        </p:nvSpPr>
        <p:spPr>
          <a:xfrm>
            <a:off x="1142999" y="916000"/>
            <a:ext cx="82507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TVET RECORD AND ARCHIVAL CONTROL KIOSK</a:t>
            </a:r>
            <a:endParaRPr lang="en-PH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29" y="192504"/>
            <a:ext cx="6873403" cy="834189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WHAT IS TECHNOPRENEURSHIP?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782260"/>
              </p:ext>
            </p:extLst>
          </p:nvPr>
        </p:nvGraphicFramePr>
        <p:xfrm>
          <a:off x="0" y="4139915"/>
          <a:ext cx="12191999" cy="2703093"/>
        </p:xfrm>
        <a:graphic>
          <a:graphicData uri="http://schemas.openxmlformats.org/drawingml/2006/table">
            <a:tbl>
              <a:tblPr firstRow="1" bandRow="1"/>
              <a:tblGrid>
                <a:gridCol w="1326054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10865945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9010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Felix Titling" panose="020F0502020204030204" pitchFamily="34" charset="0"/>
                        </a:rPr>
                        <a:t>USE OF TECHNOLOGY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9010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II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Felix Titling" panose="020F0502020204030204" pitchFamily="34" charset="0"/>
                        </a:rPr>
                        <a:t>SOLVING A REAL-WORD PROBLEM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9010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III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Felix Titling" panose="020F0502020204030204" pitchFamily="34" charset="0"/>
                        </a:rPr>
                        <a:t>SCALABLE AND INNOVATIVE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5923B6-AB0B-4148-AE0B-A3CE678A2C71}"/>
              </a:ext>
            </a:extLst>
          </p:cNvPr>
          <p:cNvSpPr txBox="1"/>
          <p:nvPr/>
        </p:nvSpPr>
        <p:spPr>
          <a:xfrm>
            <a:off x="377628" y="846729"/>
            <a:ext cx="11436741" cy="211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1" lvl="1" indent="0" algn="just">
              <a:lnSpc>
                <a:spcPts val="3160"/>
              </a:lnSpc>
              <a:buNone/>
            </a:pPr>
            <a:r>
              <a:rPr lang="en-PH" sz="2400" dirty="0">
                <a:cs typeface="Times New Roman" panose="02020603050405020304" pitchFamily="18" charset="0"/>
              </a:rPr>
              <a:t>	</a:t>
            </a:r>
            <a:r>
              <a:rPr lang="en-US" sz="2400" dirty="0"/>
              <a:t>Technopreneurship is a combination of two words: </a:t>
            </a:r>
            <a:r>
              <a:rPr lang="en-US" sz="2400" i="1" dirty="0"/>
              <a:t>“technology”</a:t>
            </a:r>
            <a:r>
              <a:rPr lang="en-US" sz="2400" dirty="0"/>
              <a:t>, which refers to the development of new ideas and innovations, and </a:t>
            </a:r>
            <a:r>
              <a:rPr lang="en-US" sz="2400" i="1" dirty="0"/>
              <a:t>“entrepreneurship”</a:t>
            </a:r>
            <a:r>
              <a:rPr lang="en-US" sz="2400" dirty="0"/>
              <a:t>, which involves identifying and pursuing business opportunities. It refers to the process of building a business by leveraging modern technology to create and offer innovative products or services.</a:t>
            </a:r>
            <a:endParaRPr lang="en-PH" sz="2400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9C694-3EED-01B4-F71D-73C412E3A288}"/>
              </a:ext>
            </a:extLst>
          </p:cNvPr>
          <p:cNvSpPr txBox="1"/>
          <p:nvPr/>
        </p:nvSpPr>
        <p:spPr>
          <a:xfrm>
            <a:off x="377628" y="3429000"/>
            <a:ext cx="86868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1" lvl="1" indent="0" algn="just">
              <a:lnSpc>
                <a:spcPts val="3160"/>
              </a:lnSpc>
              <a:buNone/>
            </a:pPr>
            <a:r>
              <a:rPr lang="en-US" sz="2800" b="1" dirty="0">
                <a:ea typeface="Mukta Light"/>
                <a:cs typeface="Times New Roman" panose="02020603050405020304" pitchFamily="18" charset="0"/>
                <a:sym typeface="Mukta Light"/>
              </a:rPr>
              <a:t>HOW OUR PROJECT REFLECTS THE CONCEPT:</a:t>
            </a:r>
          </a:p>
        </p:txBody>
      </p:sp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FD3-F0EF-D088-D9F6-0111FE5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+mn-lt"/>
                <a:cs typeface="Felix Titling" panose="020F0502020204030204" pitchFamily="34" charset="0"/>
              </a:rPr>
              <a:t>ENTREPRENEUR VS. TECHNOPRENEUR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AFEAF5-9B54-24D0-0679-F8275B7A4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42665"/>
              </p:ext>
            </p:extLst>
          </p:nvPr>
        </p:nvGraphicFramePr>
        <p:xfrm>
          <a:off x="987424" y="1347538"/>
          <a:ext cx="10290174" cy="473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881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3834063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389823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9848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Entrepreneur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n-lt"/>
                        </a:rPr>
                        <a:t>Technopreneur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245279">
                <a:tc>
                  <a:txBody>
                    <a:bodyPr/>
                    <a:lstStyle/>
                    <a:p>
                      <a:pPr algn="ctr"/>
                      <a:r>
                        <a:rPr lang="en-PH" sz="2000" b="0" dirty="0">
                          <a:latin typeface="+mn-lt"/>
                        </a:rPr>
                        <a:t>Main 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>
                          <a:solidFill>
                            <a:schemeClr val="tx1"/>
                          </a:solidFill>
                          <a:latin typeface="+mn-lt"/>
                        </a:rPr>
                        <a:t>Improve document handing through better manual organization.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/>
                        <a:t>Replacing manual processes into digitize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247993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+mn-lt"/>
                        </a:rPr>
                        <a:t>Tools/Approach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>
                          <a:latin typeface="+mn-lt"/>
                        </a:rPr>
                        <a:t>Local Storage, file cabinets, and manual filing.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/>
                        <a:t>Web-based, external storage, and secure log-in system.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1254311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+mn-lt"/>
                        </a:rPr>
                        <a:t>Example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>
                          <a:latin typeface="+mn-lt"/>
                        </a:rPr>
                        <a:t>Assign employee to sort out and organize documents.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2000" dirty="0"/>
                        <a:t>Develop a system for uploading and retrieving documents.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2D71-F202-B767-2704-F4AC06C5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704B-DC40-1BB3-5C20-8E86581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0F1C-0C5D-BE89-49DE-F1F7DF1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row of white marble pillars">
            <a:extLst>
              <a:ext uri="{FF2B5EF4-FFF2-40B4-BE49-F238E27FC236}">
                <a16:creationId xmlns:a16="http://schemas.microsoft.com/office/drawing/2014/main" id="{515BB532-51DF-321C-7800-6827120DB4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80"/>
                    </a14:imgEffect>
                    <a14:imgEffect>
                      <a14:saturation sat="45000"/>
                    </a14:imgEffect>
                    <a14:imgEffect>
                      <a14:brightnessContrast bright="-67000" contrast="-41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99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5B87C0-1FA0-EABB-EF67-261E894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045" y="496230"/>
            <a:ext cx="9171432" cy="58745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n-lt"/>
                <a:ea typeface="Prompt Medium"/>
                <a:cs typeface="Times New Roman" panose="02020603050405020304" pitchFamily="18" charset="0"/>
                <a:sym typeface="Prompt Medium"/>
              </a:rPr>
              <a:t>Traits of a Technopreneur in Our Team</a:t>
            </a:r>
            <a:br>
              <a:rPr lang="en-US" b="1" dirty="0">
                <a:latin typeface="Times New Roman" panose="02020603050405020304" pitchFamily="18" charset="0"/>
                <a:ea typeface="Prompt Medium"/>
                <a:cs typeface="Times New Roman" panose="02020603050405020304" pitchFamily="18" charset="0"/>
                <a:sym typeface="Prompt Medium"/>
              </a:rPr>
            </a:br>
            <a:br>
              <a:rPr lang="en-US" sz="1200" b="1" dirty="0">
                <a:latin typeface="Times New Roman" panose="02020603050405020304" pitchFamily="18" charset="0"/>
                <a:ea typeface="Prompt Medium"/>
                <a:cs typeface="Times New Roman" panose="02020603050405020304" pitchFamily="18" charset="0"/>
                <a:sym typeface="Prompt Medium"/>
              </a:rPr>
            </a:br>
            <a:br>
              <a:rPr lang="en-US" sz="1200" b="1" dirty="0">
                <a:latin typeface="Times New Roman" panose="02020603050405020304" pitchFamily="18" charset="0"/>
                <a:ea typeface="Prompt Medium"/>
                <a:cs typeface="Times New Roman" panose="02020603050405020304" pitchFamily="18" charset="0"/>
                <a:sym typeface="Prompt Medium"/>
              </a:rPr>
            </a:br>
            <a:br>
              <a:rPr lang="en-US" sz="1200" b="1" dirty="0">
                <a:latin typeface="Times New Roman" panose="02020603050405020304" pitchFamily="18" charset="0"/>
                <a:ea typeface="Prompt Medium"/>
                <a:cs typeface="Times New Roman" panose="02020603050405020304" pitchFamily="18" charset="0"/>
                <a:sym typeface="Prompt Medium"/>
              </a:rPr>
            </a:br>
            <a:r>
              <a:rPr lang="en-PH" sz="2400" dirty="0">
                <a:latin typeface="+mn-lt"/>
                <a:cs typeface="Times New Roman" panose="02020603050405020304" pitchFamily="18" charset="0"/>
              </a:rPr>
              <a:t>Trait  1: Risk Taker- Rodary P. Tabasan</a:t>
            </a:r>
            <a:br>
              <a:rPr lang="en-PH" sz="2400" dirty="0">
                <a:latin typeface="+mn-lt"/>
                <a:cs typeface="Times New Roman" panose="02020603050405020304" pitchFamily="18" charset="0"/>
              </a:rPr>
            </a:br>
            <a:r>
              <a:rPr lang="en-PH" sz="2400" dirty="0">
                <a:latin typeface="+mn-lt"/>
                <a:cs typeface="Times New Roman" panose="02020603050405020304" pitchFamily="18" charset="0"/>
              </a:rPr>
              <a:t>Trait 2: Analytical- Jacqueline C. Mape</a:t>
            </a:r>
            <a:br>
              <a:rPr lang="en-PH" sz="2400" dirty="0">
                <a:latin typeface="+mn-lt"/>
                <a:cs typeface="Times New Roman" panose="02020603050405020304" pitchFamily="18" charset="0"/>
              </a:rPr>
            </a:br>
            <a:r>
              <a:rPr lang="en-PH" sz="2400" dirty="0">
                <a:latin typeface="+mn-lt"/>
                <a:cs typeface="Times New Roman" panose="02020603050405020304" pitchFamily="18" charset="0"/>
              </a:rPr>
              <a:t>Trait 3: Collaborative- Noralyn A. Saludares</a:t>
            </a:r>
            <a:br>
              <a:rPr lang="en-PH" sz="2400" dirty="0">
                <a:latin typeface="+mn-lt"/>
                <a:cs typeface="Times New Roman" panose="02020603050405020304" pitchFamily="18" charset="0"/>
              </a:rPr>
            </a:br>
            <a:r>
              <a:rPr lang="en-PH" sz="2400" dirty="0">
                <a:latin typeface="+mn-lt"/>
                <a:cs typeface="Times New Roman" panose="02020603050405020304" pitchFamily="18" charset="0"/>
              </a:rPr>
              <a:t>Trait 4: Visionary- Teodie Q. Quejado</a:t>
            </a:r>
            <a:br>
              <a:rPr lang="en-P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F711E-23B5-8216-7359-9690CF61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TVET Record and Archival Control Kiosk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96893" y="5282777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DF4-1925-5C9D-78A8-82892090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209861"/>
            <a:ext cx="8165592" cy="1199213"/>
          </a:xfrm>
        </p:spPr>
        <p:txBody>
          <a:bodyPr/>
          <a:lstStyle/>
          <a:p>
            <a:r>
              <a:rPr lang="en-US" sz="2400" b="1" dirty="0">
                <a:latin typeface="Prompt Medium"/>
                <a:ea typeface="Prompt Medium"/>
                <a:cs typeface="Prompt Medium"/>
                <a:sym typeface="Prompt Medium"/>
              </a:rPr>
              <a:t> The Technopreneurial Process in Our Capstone</a:t>
            </a:r>
            <a:br>
              <a:rPr lang="en-US" sz="2400" b="1" dirty="0">
                <a:latin typeface="Prompt Medium"/>
                <a:ea typeface="Prompt Medium"/>
                <a:cs typeface="Prompt Medium"/>
                <a:sym typeface="Prompt Medium"/>
              </a:rPr>
            </a:br>
            <a:endParaRPr lang="en-P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EA46-526F-5980-C8CF-DDDFE896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1AC2-9EE4-F5EF-2433-25DF59DD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3F99EC-C44B-D5F3-796E-A1D60E735182}"/>
              </a:ext>
            </a:extLst>
          </p:cNvPr>
          <p:cNvSpPr/>
          <p:nvPr/>
        </p:nvSpPr>
        <p:spPr>
          <a:xfrm>
            <a:off x="1409075" y="1858780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Identifying Issues and Problems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5A1D3-3F9C-9022-F2A0-E1572B94A51C}"/>
              </a:ext>
            </a:extLst>
          </p:cNvPr>
          <p:cNvSpPr/>
          <p:nvPr/>
        </p:nvSpPr>
        <p:spPr>
          <a:xfrm>
            <a:off x="4808250" y="1858780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Interviews and Observations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64D2B5-CA44-AB68-2F66-E1752B893E2F}"/>
              </a:ext>
            </a:extLst>
          </p:cNvPr>
          <p:cNvSpPr/>
          <p:nvPr/>
        </p:nvSpPr>
        <p:spPr>
          <a:xfrm>
            <a:off x="8207425" y="1858780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Planning &amp; Design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89D395-3A9F-AF10-87C5-034B13335190}"/>
              </a:ext>
            </a:extLst>
          </p:cNvPr>
          <p:cNvSpPr/>
          <p:nvPr/>
        </p:nvSpPr>
        <p:spPr>
          <a:xfrm>
            <a:off x="1409075" y="3999281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Development &amp; Prototyping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351668-B701-C97D-A8E3-5EE2F9ACA71E}"/>
              </a:ext>
            </a:extLst>
          </p:cNvPr>
          <p:cNvSpPr/>
          <p:nvPr/>
        </p:nvSpPr>
        <p:spPr>
          <a:xfrm>
            <a:off x="4808250" y="3999281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Testing &amp; Feedback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AE2651-1177-6B79-5F04-CABC7CBB09FB}"/>
              </a:ext>
            </a:extLst>
          </p:cNvPr>
          <p:cNvSpPr/>
          <p:nvPr/>
        </p:nvSpPr>
        <p:spPr>
          <a:xfrm>
            <a:off x="8207424" y="3999281"/>
            <a:ext cx="2458387" cy="119921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Implementation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1C6A7B-5F40-F2CA-8FB3-44B75ED7852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67462" y="2458386"/>
            <a:ext cx="94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C7EBE-D98E-1202-6BF3-3C7B434B5E19}"/>
              </a:ext>
            </a:extLst>
          </p:cNvPr>
          <p:cNvCxnSpPr>
            <a:cxnSpLocks/>
          </p:cNvCxnSpPr>
          <p:nvPr/>
        </p:nvCxnSpPr>
        <p:spPr>
          <a:xfrm>
            <a:off x="7266637" y="2458386"/>
            <a:ext cx="94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0A469-8711-7D33-4CDE-4C6880A0128B}"/>
              </a:ext>
            </a:extLst>
          </p:cNvPr>
          <p:cNvCxnSpPr>
            <a:cxnSpLocks/>
          </p:cNvCxnSpPr>
          <p:nvPr/>
        </p:nvCxnSpPr>
        <p:spPr>
          <a:xfrm>
            <a:off x="3867462" y="4556414"/>
            <a:ext cx="94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DB6A0-831B-A47D-F454-4CB498BB7FB2}"/>
              </a:ext>
            </a:extLst>
          </p:cNvPr>
          <p:cNvCxnSpPr>
            <a:cxnSpLocks/>
          </p:cNvCxnSpPr>
          <p:nvPr/>
        </p:nvCxnSpPr>
        <p:spPr>
          <a:xfrm>
            <a:off x="7266637" y="4556414"/>
            <a:ext cx="94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BE48395-DC2A-80A6-46A3-E5BCE34D53F4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5400000" flipH="1" flipV="1">
            <a:off x="7266387" y="1829050"/>
            <a:ext cx="941289" cy="3399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6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128</TotalTime>
  <Words>263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Avenir Next LT Pro</vt:lpstr>
      <vt:lpstr>Calibri</vt:lpstr>
      <vt:lpstr>Felix Titling</vt:lpstr>
      <vt:lpstr>Gill Sans Nova Light</vt:lpstr>
      <vt:lpstr>Mukta Light</vt:lpstr>
      <vt:lpstr>Prompt Medium</vt:lpstr>
      <vt:lpstr>Times New Roman</vt:lpstr>
      <vt:lpstr>Wingdings</vt:lpstr>
      <vt:lpstr>Office Theme</vt:lpstr>
      <vt:lpstr>MAPE, JACQUELINE _TABASAN, RODARY SALUDARES, NORALYN_QUEJADO, TEODIE  AUGUST 05, 2025</vt:lpstr>
      <vt:lpstr>WHAT IS TECHNOPRENEURSHIP?</vt:lpstr>
      <vt:lpstr>ENTREPRENEUR VS. TECHNOPRENEUR</vt:lpstr>
      <vt:lpstr>Traits of a Technopreneur in Our Team    Trait  1: Risk Taker- Rodary P. Tabasan Trait 2: Analytical- Jacqueline C. Mape Trait 3: Collaborative- Noralyn A. Saludares Trait 4: Visionary- Teodie Q. Quejado </vt:lpstr>
      <vt:lpstr> The Technopreneurial Process in Our Capstone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Jacqueline Mape</dc:creator>
  <cp:lastModifiedBy>Jacqueline Mape</cp:lastModifiedBy>
  <cp:revision>2</cp:revision>
  <dcterms:created xsi:type="dcterms:W3CDTF">2025-07-30T13:04:39Z</dcterms:created>
  <dcterms:modified xsi:type="dcterms:W3CDTF">2025-08-01T08:09:05Z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